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13"/>
  </p:notesMasterIdLst>
  <p:sldIdLst>
    <p:sldId id="355" r:id="rId3"/>
    <p:sldId id="360" r:id="rId4"/>
    <p:sldId id="359" r:id="rId5"/>
    <p:sldId id="358" r:id="rId6"/>
    <p:sldId id="362" r:id="rId7"/>
    <p:sldId id="357" r:id="rId8"/>
    <p:sldId id="379" r:id="rId9"/>
    <p:sldId id="372" r:id="rId10"/>
    <p:sldId id="376" r:id="rId11"/>
    <p:sldId id="377" r:id="rId1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FF"/>
    <a:srgbClr val="000099"/>
    <a:srgbClr val="C0821C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3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26-12-1433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الأخلاق الإسلامية وأسسها</a:t>
            </a: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ndalus" pitchFamily="18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من كتاب: الأخلاق الإسلامية للميداني</a:t>
            </a: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د. المبروك الشيباني المنصوري</a:t>
            </a:r>
            <a:endParaRPr lang="ar-SA" sz="4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تعريف الأخلاق </a:t>
            </a:r>
            <a:r>
              <a:rPr lang="ar-SA" sz="4000" dirty="0" smtClean="0">
                <a:cs typeface="Al-Mothnna" pitchFamily="2" charset="-78"/>
              </a:rPr>
              <a:t>ص 10</a:t>
            </a:r>
          </a:p>
          <a:p>
            <a:pPr algn="ctr">
              <a:buFontTx/>
              <a:buNone/>
            </a:pPr>
            <a:endParaRPr lang="ar-SA" sz="2400" dirty="0"/>
          </a:p>
          <a:p>
            <a:pPr algn="just">
              <a:buFontTx/>
              <a:buNone/>
            </a:pPr>
            <a:r>
              <a:rPr lang="ar-SA" sz="4800" dirty="0" smtClean="0"/>
              <a:t>الخلق صفة مستقرة في النفس، فطرية أو مكتسبة، ذات آثار في السلوك محمودة أو مذمومة.</a:t>
            </a:r>
          </a:p>
          <a:p>
            <a:pPr algn="just">
              <a:buFontTx/>
              <a:buNone/>
            </a:pPr>
            <a:endParaRPr lang="ar-SA" sz="40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مدارك الأخلاق وأسسها ص 22</a:t>
            </a:r>
            <a:endParaRPr lang="ar-SA" sz="4800" dirty="0" smtClean="0">
              <a:solidFill>
                <a:schemeClr val="tx2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  <a:cs typeface="Al-Mothnna" pitchFamily="2" charset="-78"/>
              </a:rPr>
              <a:t>مدارك الأخلاق فكرية علمية وفطرية وجدانية وإيمانية تدعو إلى الأخذ بها القاعدة الإيمانية، لكل ذلك فهي ربانية</a:t>
            </a:r>
            <a:endParaRPr lang="ar-SA" sz="4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26420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ارتباط معظم أحكام الشريعة الإسلامية بالأخلاق ص 28</a:t>
            </a:r>
          </a:p>
          <a:p>
            <a:pPr algn="ctr">
              <a:buFontTx/>
              <a:buNone/>
            </a:pPr>
            <a:r>
              <a:rPr lang="ar-SA" sz="4800" smtClean="0">
                <a:solidFill>
                  <a:schemeClr val="tx2"/>
                </a:solidFill>
                <a:cs typeface="Al-Mothnna" pitchFamily="2" charset="-78"/>
              </a:rPr>
              <a:t>يمكن</a:t>
            </a:r>
            <a:r>
              <a:rPr lang="ar-SA" sz="4000" smtClean="0">
                <a:solidFill>
                  <a:schemeClr val="tx2"/>
                </a:solidFill>
                <a:cs typeface="Al-Mothnna" pitchFamily="2" charset="-78"/>
              </a:rPr>
              <a:t> </a:t>
            </a:r>
            <a:r>
              <a:rPr lang="ar-SA" sz="4000" dirty="0" smtClean="0">
                <a:solidFill>
                  <a:schemeClr val="tx2"/>
                </a:solidFill>
                <a:cs typeface="Al-Mothnna" pitchFamily="2" charset="-78"/>
              </a:rPr>
              <a:t>إدراج معظم أحكام الشريعة تحت الأخلاق الإسلامية لأن دوافعها قد ترجع من قريب أو بعيد إلى دوافع الأسس الأخلاقية  ويتجلّى ذلك في:</a:t>
            </a:r>
            <a:endParaRPr lang="ar-SA" sz="4000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720"/>
            <a:ext cx="8435975" cy="594928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/>
              <a:t>1</a:t>
            </a:r>
            <a:r>
              <a:rPr lang="ar-SA" sz="4800" b="1" dirty="0" smtClean="0"/>
              <a:t>- الأحكام الاعتقادية</a:t>
            </a:r>
          </a:p>
          <a:p>
            <a:pPr algn="ctr">
              <a:buFontTx/>
              <a:buNone/>
            </a:pPr>
            <a:r>
              <a:rPr lang="ar-SA" sz="4800" b="1" dirty="0" smtClean="0"/>
              <a:t>2- الأحكام التعبدية</a:t>
            </a:r>
          </a:p>
          <a:p>
            <a:pPr algn="ctr">
              <a:buFontTx/>
              <a:buNone/>
            </a:pPr>
            <a:r>
              <a:rPr lang="ar-SA" sz="4800" b="1" dirty="0" smtClean="0"/>
              <a:t>3- المعاملات المالية</a:t>
            </a:r>
          </a:p>
          <a:p>
            <a:pPr algn="ctr">
              <a:buFontTx/>
              <a:buNone/>
            </a:pPr>
            <a:r>
              <a:rPr lang="ar-SA" sz="4800" b="1" dirty="0" smtClean="0"/>
              <a:t>4- العلاقات الاجتماعية</a:t>
            </a:r>
          </a:p>
          <a:p>
            <a:pPr algn="ctr">
              <a:buFontTx/>
              <a:buNone/>
            </a:pPr>
            <a:r>
              <a:rPr lang="ar-SA" sz="4800" b="1" dirty="0" smtClean="0"/>
              <a:t>5- الأحوال الشخصية</a:t>
            </a:r>
          </a:p>
          <a:p>
            <a:pPr algn="ctr">
              <a:buFontTx/>
              <a:buNone/>
            </a:pPr>
            <a:r>
              <a:rPr lang="ar-SA" sz="4800" b="1" dirty="0" smtClean="0"/>
              <a:t>6- تنظيم العقود</a:t>
            </a:r>
          </a:p>
          <a:p>
            <a:pPr algn="ctr">
              <a:buFontTx/>
              <a:buNone/>
            </a:pPr>
            <a:r>
              <a:rPr lang="ar-SA" sz="4800" b="1" dirty="0" smtClean="0"/>
              <a:t>7- أحكام الآداب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marL="0" indent="0" algn="ctr"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موقف أعداء المسلمين من الأخلاق الإسلامية ص 37</a:t>
            </a:r>
            <a:endParaRPr lang="ar-SA" sz="4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ar-SA" sz="4800" b="1" dirty="0" smtClean="0"/>
              <a:t>عمل أعداء المسلمين على إفساد أخلاق المسلمين من عدّة جبهات منها:</a:t>
            </a:r>
          </a:p>
          <a:p>
            <a:pPr marL="0" indent="0" algn="ctr">
              <a:buNone/>
            </a:pPr>
            <a:r>
              <a:rPr lang="ar-SA" sz="4800" b="1" dirty="0" smtClean="0"/>
              <a:t>1- الإيمان بالله واليوم الآخر</a:t>
            </a:r>
          </a:p>
          <a:p>
            <a:pPr marL="0" indent="0" algn="ctr">
              <a:buNone/>
            </a:pPr>
            <a:r>
              <a:rPr lang="ar-SA" sz="4800" b="1" dirty="0" smtClean="0"/>
              <a:t>2- مصادر الشريعة الإسلامية</a:t>
            </a: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408216"/>
          </a:xfrm>
        </p:spPr>
        <p:txBody>
          <a:bodyPr/>
          <a:lstStyle/>
          <a:p>
            <a:pPr algn="ctr">
              <a:buFontTx/>
              <a:buNone/>
            </a:pPr>
            <a:endParaRPr lang="ar-SA" sz="4800" b="1" dirty="0" smtClean="0"/>
          </a:p>
          <a:p>
            <a:pPr algn="ctr">
              <a:buFontTx/>
              <a:buNone/>
            </a:pPr>
            <a:r>
              <a:rPr lang="ar-SA" sz="4800" b="1" dirty="0" smtClean="0"/>
              <a:t>3- إفساد الجانب العملي التطبيقي</a:t>
            </a:r>
          </a:p>
          <a:p>
            <a:pPr algn="ctr">
              <a:buFontTx/>
              <a:buNone/>
            </a:pPr>
            <a:r>
              <a:rPr lang="ar-SA" sz="4800" b="1" dirty="0" smtClean="0"/>
              <a:t>4- إفساد المفاهيم والأفكار</a:t>
            </a:r>
          </a:p>
          <a:p>
            <a:pPr algn="just">
              <a:buFontTx/>
              <a:buNone/>
            </a:pPr>
            <a:endParaRPr lang="ar-SA" sz="4800" dirty="0"/>
          </a:p>
          <a:p>
            <a:pPr algn="just">
              <a:buFontTx/>
              <a:buNone/>
            </a:pPr>
            <a:endParaRPr lang="de-DE" sz="4800" dirty="0"/>
          </a:p>
          <a:p>
            <a:pPr algn="ctr">
              <a:buFontTx/>
              <a:buNone/>
            </a:pP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848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من أقوال أعداء الإسلام والمسلمين</a:t>
            </a:r>
          </a:p>
          <a:p>
            <a:pPr algn="just">
              <a:buFontTx/>
              <a:buNone/>
            </a:pPr>
            <a:endParaRPr lang="ar-SA" sz="4800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just">
              <a:buFontTx/>
              <a:buNone/>
            </a:pPr>
            <a:r>
              <a:rPr lang="ar-SA" sz="4800" dirty="0" smtClean="0"/>
              <a:t>1- خطاب صموئيل زويمر رئيس إرسالية التبشير سنة 1935</a:t>
            </a:r>
          </a:p>
          <a:p>
            <a:pPr algn="just">
              <a:buFontTx/>
              <a:buNone/>
            </a:pPr>
            <a:r>
              <a:rPr lang="ar-SA" sz="4800" dirty="0" smtClean="0"/>
              <a:t>2- خطاب نشرة الماسوني الفرنسي سنة 1923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/>
              <a:t>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107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FontTx/>
              <a:buNone/>
            </a:pPr>
            <a:endParaRPr lang="ar-SA" sz="4800" dirty="0" smtClean="0"/>
          </a:p>
          <a:p>
            <a:pPr algn="just">
              <a:buFontTx/>
              <a:buNone/>
            </a:pPr>
            <a:r>
              <a:rPr lang="ar-SA" sz="4800" dirty="0" smtClean="0"/>
              <a:t>3- </a:t>
            </a:r>
            <a:r>
              <a:rPr lang="ar-SA" sz="4800" dirty="0"/>
              <a:t>خطاب البروتوكول الثاني من المقررات اليهودية </a:t>
            </a:r>
            <a:r>
              <a:rPr lang="ar-SA" sz="4800" dirty="0" smtClean="0"/>
              <a:t>السرية</a:t>
            </a:r>
          </a:p>
          <a:p>
            <a:pPr algn="just">
              <a:buFontTx/>
              <a:buNone/>
            </a:pPr>
            <a:r>
              <a:rPr lang="ar-SA" sz="4800" dirty="0" smtClean="0"/>
              <a:t>4- بيان الخطاب الشيوعي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>
                <a:cs typeface="Al-Mothnna" pitchFamily="2" charset="-78"/>
              </a:rPr>
              <a:t>المحاضرة القادمة</a:t>
            </a: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عناية الإسلام بتزكية النفس</a:t>
            </a:r>
          </a:p>
          <a:p>
            <a:pPr algn="ctr">
              <a:buFontTx/>
              <a:buNone/>
            </a:pPr>
            <a:endParaRPr lang="ar-SA" sz="4000" b="1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المرجع: كتاب الأخلاق للميداني</a:t>
            </a: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4703</TotalTime>
  <Words>204</Words>
  <Application>Microsoft Office PowerPoint</Application>
  <PresentationFormat>عرض على الشاشة (3:4)‏</PresentationFormat>
  <Paragraphs>49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user</cp:lastModifiedBy>
  <cp:revision>270</cp:revision>
  <dcterms:created xsi:type="dcterms:W3CDTF">2007-02-01T07:37:04Z</dcterms:created>
  <dcterms:modified xsi:type="dcterms:W3CDTF">2012-11-10T04:50:19Z</dcterms:modified>
</cp:coreProperties>
</file>