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4" r:id="rId2"/>
  </p:sldMasterIdLst>
  <p:notesMasterIdLst>
    <p:notesMasterId r:id="rId17"/>
  </p:notesMasterIdLst>
  <p:sldIdLst>
    <p:sldId id="355" r:id="rId3"/>
    <p:sldId id="360" r:id="rId4"/>
    <p:sldId id="359" r:id="rId5"/>
    <p:sldId id="358" r:id="rId6"/>
    <p:sldId id="362" r:id="rId7"/>
    <p:sldId id="357" r:id="rId8"/>
    <p:sldId id="379" r:id="rId9"/>
    <p:sldId id="372" r:id="rId10"/>
    <p:sldId id="376" r:id="rId11"/>
    <p:sldId id="380" r:id="rId12"/>
    <p:sldId id="381" r:id="rId13"/>
    <p:sldId id="382" r:id="rId14"/>
    <p:sldId id="383" r:id="rId15"/>
    <p:sldId id="377" r:id="rId16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CCFF"/>
    <a:srgbClr val="000099"/>
    <a:srgbClr val="C0821C"/>
    <a:srgbClr val="E7B057"/>
    <a:srgbClr val="FBE93B"/>
    <a:srgbClr val="D4D4CA"/>
    <a:srgbClr val="CDA307"/>
    <a:srgbClr val="99A1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31" autoAdjust="0"/>
    <p:restoredTop sz="94667" autoAdjust="0"/>
  </p:normalViewPr>
  <p:slideViewPr>
    <p:cSldViewPr>
      <p:cViewPr varScale="1">
        <p:scale>
          <a:sx n="70" d="100"/>
          <a:sy n="70" d="100"/>
        </p:scale>
        <p:origin x="-50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5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50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5DABBA-B39C-4868-A481-46569F3F1B8C}" type="datetimeFigureOut">
              <a:rPr lang="ar-TN" smtClean="0"/>
              <a:pPr/>
              <a:t>11-01-1434</a:t>
            </a:fld>
            <a:endParaRPr lang="ar-T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T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080AC66-63D3-4E33-986A-1FB1C61856E9}" type="slidenum">
              <a:rPr lang="ar-TN" smtClean="0"/>
              <a:pPr/>
              <a:t>‹#›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val="3897247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943436-F84A-4783-8735-4BF514F455C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B85A5-07A5-4D04-B613-D57A7D61990D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F64E7-3910-4419-9848-ED0022EDFAA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9C516-5335-45CE-BCE2-7C7D00384C21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E37B1-69AB-4D57-AA60-7EE69CC65F85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DC5F6-7023-4C97-A5FA-9F3B9B0E19D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54F12-EFC0-4A5B-9CE2-04CB1398A112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2B778-29A2-4180-9D37-96738B045B04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91768-E5FC-40CB-B15C-4E5882C31F7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3660B-19A7-4DBB-8974-CC77373F7516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7DC2-9ECD-42AC-B1F7-EC13A84DE57F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7504070-FA78-445C-9152-0944A9656D8B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287AAF-9757-478A-A182-4850B3D0CB97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33CCFF"/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40175ED2-AE43-410F-9732-699898879F4D}" type="slidenum">
              <a:rPr lang="ar-SA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transition>
    <p:wipe dir="u"/>
    <p:sndAc>
      <p:stSnd>
        <p:snd r:embed="rId15" name="chimes.wav"/>
      </p:stSnd>
    </p:sndAc>
  </p:transition>
  <p:timing>
    <p:tnLst>
      <p:par>
        <p:cTn id="1" dur="indefinite" restart="never" nodeType="tmRoot"/>
      </p:par>
    </p:tnLst>
  </p:timing>
  <p:hf sldNum="0" hdr="0" dt="0"/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TN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algn="ctr">
              <a:buFontTx/>
              <a:buNone/>
            </a:pPr>
            <a:endParaRPr lang="ar-SA" sz="4400" b="1" dirty="0" smtClean="0">
              <a:solidFill>
                <a:srgbClr val="003366"/>
              </a:solidFill>
              <a:latin typeface="Andalus" pitchFamily="18" charset="-78"/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نماذج من الأخلاق الإسلامية:</a:t>
            </a: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الصدق</a:t>
            </a: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ص 526- 557</a:t>
            </a:r>
          </a:p>
          <a:p>
            <a:pPr algn="ctr">
              <a:buFontTx/>
              <a:buNone/>
            </a:pPr>
            <a:r>
              <a:rPr lang="ar-SA" sz="4400" b="1" dirty="0" smtClean="0">
                <a:solidFill>
                  <a:srgbClr val="003366"/>
                </a:solidFill>
                <a:latin typeface="Andalus" pitchFamily="18" charset="-78"/>
                <a:cs typeface="Andalus" pitchFamily="18" charset="-78"/>
              </a:rPr>
              <a:t>من كتاب: الأخلاق الإسلامية للميداني</a:t>
            </a:r>
          </a:p>
          <a:p>
            <a:pPr algn="ctr">
              <a:buFontTx/>
              <a:buNone/>
            </a:pPr>
            <a:r>
              <a:rPr lang="ar-SA" sz="4400" b="1" dirty="0" smtClean="0">
                <a:solidFill>
                  <a:srgbClr val="003366"/>
                </a:solidFill>
                <a:latin typeface="Andalus" pitchFamily="18" charset="-78"/>
                <a:cs typeface="Andalus" pitchFamily="18" charset="-78"/>
              </a:rPr>
              <a:t>د. المبروك الشيباني المنصوري</a:t>
            </a:r>
            <a:endParaRPr lang="ar-SA" sz="4400" b="1" dirty="0" smtClean="0">
              <a:solidFill>
                <a:srgbClr val="003366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0715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تعريف الصدق </a:t>
            </a:r>
            <a:endParaRPr lang="ar-SA" sz="4000" dirty="0" smtClean="0">
              <a:cs typeface="Al-Mothnna" pitchFamily="2" charset="-78"/>
            </a:endParaRPr>
          </a:p>
          <a:p>
            <a:pPr algn="ctr">
              <a:buFontTx/>
              <a:buNone/>
            </a:pPr>
            <a:endParaRPr lang="ar-SA" sz="2400" dirty="0"/>
          </a:p>
          <a:p>
            <a:pPr algn="just">
              <a:buFontTx/>
              <a:buNone/>
            </a:pPr>
            <a:r>
              <a:rPr lang="ar-SA" sz="4800" dirty="0" smtClean="0"/>
              <a:t>يعرف الصدق بأنه قول الحق وبأنه القول المطابق للواقع والحقيقة.</a:t>
            </a:r>
          </a:p>
          <a:p>
            <a:pPr algn="just">
              <a:buFontTx/>
              <a:buNone/>
            </a:pPr>
            <a:r>
              <a:rPr lang="ar-SA" sz="4000" dirty="0" smtClean="0"/>
              <a:t>الأدلة: المنافقون الآية 1</a:t>
            </a:r>
          </a:p>
          <a:p>
            <a:pPr algn="just">
              <a:buFontTx/>
              <a:buNone/>
            </a:pPr>
            <a:r>
              <a:rPr lang="ar-SA" sz="4000" dirty="0"/>
              <a:t>	</a:t>
            </a:r>
            <a:r>
              <a:rPr lang="ar-SA" sz="4000" dirty="0" smtClean="0"/>
              <a:t>	النحل 105</a:t>
            </a:r>
          </a:p>
          <a:p>
            <a:pPr algn="just">
              <a:buFontTx/>
              <a:buNone/>
            </a:pPr>
            <a:r>
              <a:rPr lang="ar-SA" sz="4000" dirty="0"/>
              <a:t>	</a:t>
            </a:r>
            <a:r>
              <a:rPr lang="ar-SA" sz="4000" dirty="0" smtClean="0"/>
              <a:t>	آل عمران 75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2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b="1" dirty="0" smtClean="0">
                <a:solidFill>
                  <a:schemeClr val="tx2"/>
                </a:solidFill>
              </a:rPr>
              <a:t>وكما يكون الصدق والكذب في الأقوال يكونان في الأفعال.</a:t>
            </a:r>
          </a:p>
          <a:p>
            <a:pPr algn="ctr">
              <a:buFontTx/>
              <a:buNone/>
            </a:pPr>
            <a:endParaRPr lang="ar-SA" sz="48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r>
              <a:rPr lang="ar-SA" sz="4800" b="1" dirty="0" smtClean="0">
                <a:solidFill>
                  <a:schemeClr val="tx2"/>
                </a:solidFill>
              </a:rPr>
              <a:t>شرح الأدلة: يوسف 18</a:t>
            </a:r>
          </a:p>
          <a:p>
            <a:pPr algn="ctr">
              <a:buFontTx/>
              <a:buNone/>
            </a:pPr>
            <a:r>
              <a:rPr lang="ar-SA" sz="4800" b="1" dirty="0" smtClean="0">
                <a:solidFill>
                  <a:schemeClr val="tx2"/>
                </a:solidFill>
              </a:rPr>
              <a:t>التوبة 119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3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26420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000" b="1" dirty="0" smtClean="0">
                <a:solidFill>
                  <a:schemeClr val="tx2"/>
                </a:solidFill>
              </a:rPr>
              <a:t>لا يكون الكذب من الأخلاق الفطرية التي يطبع عليها الإنسان</a:t>
            </a:r>
          </a:p>
          <a:p>
            <a:pPr algn="ctr">
              <a:buFontTx/>
              <a:buNone/>
            </a:pPr>
            <a:r>
              <a:rPr lang="ar-SA" sz="4000" b="1" dirty="0" smtClean="0">
                <a:solidFill>
                  <a:schemeClr val="tx2"/>
                </a:solidFill>
              </a:rPr>
              <a:t>شرح الأدلة:</a:t>
            </a:r>
          </a:p>
          <a:p>
            <a:pPr algn="ctr">
              <a:buFontTx/>
              <a:buNone/>
            </a:pPr>
            <a:r>
              <a:rPr lang="ar-SA" sz="4000" b="1" dirty="0" smtClean="0">
                <a:solidFill>
                  <a:schemeClr val="tx2"/>
                </a:solidFill>
              </a:rPr>
              <a:t>«يطبع المؤمن على الخلال كلّها إلا الخيانة والكذب»</a:t>
            </a:r>
          </a:p>
          <a:p>
            <a:pPr algn="ctr">
              <a:buFontTx/>
              <a:buNone/>
            </a:pPr>
            <a:endParaRPr lang="ar-SA" sz="4000" b="1" dirty="0" smtClean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4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08720"/>
            <a:ext cx="8435975" cy="594928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b="1" dirty="0" smtClean="0"/>
              <a:t>1حاجة المجتمع الإنساني إلى سيادة خلق الصدق</a:t>
            </a:r>
          </a:p>
          <a:p>
            <a:pPr algn="ctr">
              <a:buFontTx/>
              <a:buNone/>
            </a:pPr>
            <a:endParaRPr lang="ar-SA" sz="4800" b="1" dirty="0" smtClean="0"/>
          </a:p>
          <a:p>
            <a:pPr algn="ctr">
              <a:buFontTx/>
              <a:buNone/>
            </a:pPr>
            <a:r>
              <a:rPr lang="ar-SA" sz="4800" b="1" dirty="0" smtClean="0"/>
              <a:t>العلاقات الاجتماعية والمعاملات الإنسانية تعتمد على صدق الكلمة.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5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marL="0" indent="0" algn="ctr">
              <a:buNone/>
            </a:pPr>
            <a:r>
              <a:rPr lang="ar-SA" sz="4800" b="1" dirty="0" smtClean="0">
                <a:solidFill>
                  <a:srgbClr val="FF0000"/>
                </a:solidFill>
              </a:rPr>
              <a:t>موقف الإسلام من الصدق والكذب</a:t>
            </a:r>
          </a:p>
          <a:p>
            <a:pPr marL="0" indent="0" algn="ctr">
              <a:buNone/>
            </a:pPr>
            <a:endParaRPr lang="ar-SA" sz="48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ar-SA" sz="4800" b="1" dirty="0" smtClean="0"/>
              <a:t>أمر الإسلام بالصدق ونهى عن الكذب</a:t>
            </a:r>
          </a:p>
          <a:p>
            <a:pPr marL="0" indent="0" algn="ctr">
              <a:buNone/>
            </a:pPr>
            <a:r>
              <a:rPr lang="ar-SA" sz="4800" b="1" dirty="0" smtClean="0"/>
              <a:t>شرح الأدلّة</a:t>
            </a:r>
          </a:p>
          <a:p>
            <a:pPr marL="0" indent="0" algn="ctr">
              <a:buNone/>
            </a:pPr>
            <a:r>
              <a:rPr lang="ar-SA" sz="4800" b="1" dirty="0" smtClean="0"/>
              <a:t>«الصدق يهدي إلى البر والبرّ يهدي إلى الجنّة»</a:t>
            </a:r>
          </a:p>
          <a:p>
            <a:pPr marL="0" indent="0" algn="ctr">
              <a:buNone/>
            </a:pPr>
            <a:endParaRPr lang="ar-SA" sz="240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6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408216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b="1" dirty="0" smtClean="0"/>
              <a:t>النحل 105/</a:t>
            </a:r>
          </a:p>
          <a:p>
            <a:pPr algn="ctr">
              <a:buFontTx/>
              <a:buNone/>
            </a:pPr>
            <a:r>
              <a:rPr lang="ar-SA" sz="4800" b="1" dirty="0" smtClean="0"/>
              <a:t> الحاقة 47/ </a:t>
            </a:r>
          </a:p>
          <a:p>
            <a:pPr algn="ctr">
              <a:buFontTx/>
              <a:buNone/>
            </a:pPr>
            <a:r>
              <a:rPr lang="ar-SA" sz="4800" b="1" dirty="0" smtClean="0"/>
              <a:t>الأنعام 144/</a:t>
            </a:r>
          </a:p>
          <a:p>
            <a:pPr algn="ctr">
              <a:buFontTx/>
              <a:buNone/>
            </a:pPr>
            <a:r>
              <a:rPr lang="ar-SA" sz="4800" b="1" dirty="0" smtClean="0"/>
              <a:t>هود </a:t>
            </a:r>
            <a:r>
              <a:rPr lang="ar-SA" sz="4800" b="1" dirty="0" smtClean="0"/>
              <a:t>19</a:t>
            </a:r>
          </a:p>
          <a:p>
            <a:pPr algn="ctr">
              <a:buFontTx/>
              <a:buNone/>
            </a:pPr>
            <a:r>
              <a:rPr lang="ar-SA" sz="4800" b="1" dirty="0" smtClean="0"/>
              <a:t>الكذب على رسول الله عليه السلام</a:t>
            </a:r>
            <a:endParaRPr lang="ar-SA" sz="48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10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50848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dirty="0" smtClean="0">
                <a:solidFill>
                  <a:srgbClr val="FF0000"/>
                </a:solidFill>
                <a:cs typeface="Al-Mothnna" pitchFamily="2" charset="-78"/>
              </a:rPr>
              <a:t>الكذب لإضحاك الناس</a:t>
            </a:r>
          </a:p>
          <a:p>
            <a:pPr algn="ctr">
              <a:buFontTx/>
              <a:buNone/>
            </a:pPr>
            <a:endParaRPr lang="ar-SA" sz="4800" dirty="0" smtClean="0">
              <a:solidFill>
                <a:srgbClr val="FF0000"/>
              </a:solidFill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4800" dirty="0" smtClean="0">
                <a:cs typeface="Al-Mothnna" pitchFamily="2" charset="-78"/>
              </a:rPr>
              <a:t>شرح حديث الرسول «ويل لمن يحدّث فيكذب ليضحك به القوم»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/>
              <a:t>7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8107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dirty="0" smtClean="0"/>
              <a:t>الحالات التي يجوز فيه الكذب</a:t>
            </a:r>
          </a:p>
          <a:p>
            <a:pPr algn="ctr">
              <a:buFontTx/>
              <a:buChar char="-"/>
            </a:pPr>
            <a:r>
              <a:rPr lang="ar-SA" sz="4800" dirty="0" smtClean="0"/>
              <a:t>الكذب على العدو</a:t>
            </a:r>
          </a:p>
          <a:p>
            <a:pPr algn="ctr">
              <a:buFontTx/>
              <a:buChar char="-"/>
            </a:pPr>
            <a:r>
              <a:rPr lang="ar-SA" sz="4800" dirty="0" smtClean="0"/>
              <a:t>الإصلاح بين المتخاصمين</a:t>
            </a:r>
          </a:p>
          <a:p>
            <a:pPr algn="ctr">
              <a:buFontTx/>
              <a:buChar char="-"/>
            </a:pPr>
            <a:r>
              <a:rPr lang="ar-SA" sz="4800" dirty="0" smtClean="0"/>
              <a:t>أحاديث الزوجين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8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20276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5400" dirty="0" smtClean="0">
                <a:solidFill>
                  <a:srgbClr val="FF0000"/>
                </a:solidFill>
              </a:rPr>
              <a:t>شهادة الزور</a:t>
            </a:r>
          </a:p>
          <a:p>
            <a:pPr algn="ctr">
              <a:buFontTx/>
              <a:buNone/>
            </a:pPr>
            <a:r>
              <a:rPr lang="ar-SA" sz="5400" dirty="0" smtClean="0"/>
              <a:t>الأدلة على بطلانها:</a:t>
            </a:r>
          </a:p>
          <a:p>
            <a:pPr algn="ctr">
              <a:buFontTx/>
              <a:buNone/>
            </a:pPr>
            <a:r>
              <a:rPr lang="ar-SA" sz="5400" dirty="0" smtClean="0"/>
              <a:t>الحج 30</a:t>
            </a:r>
          </a:p>
          <a:p>
            <a:pPr algn="ctr">
              <a:buFontTx/>
              <a:buNone/>
            </a:pPr>
            <a:r>
              <a:rPr lang="ar-SA" sz="5400" dirty="0" smtClean="0"/>
              <a:t>الفرقان 72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8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35323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6000" dirty="0" smtClean="0">
                <a:solidFill>
                  <a:srgbClr val="FF0000"/>
                </a:solidFill>
              </a:rPr>
              <a:t>القذف بالباطل</a:t>
            </a:r>
          </a:p>
          <a:p>
            <a:pPr algn="ctr">
              <a:buFontTx/>
              <a:buNone/>
            </a:pPr>
            <a:r>
              <a:rPr lang="ar-SA" sz="4800" dirty="0" smtClean="0"/>
              <a:t>وهو اتّهام البريء بالفاحشة</a:t>
            </a:r>
          </a:p>
          <a:p>
            <a:pPr algn="ctr">
              <a:buFontTx/>
              <a:buNone/>
            </a:pPr>
            <a:r>
              <a:rPr lang="ar-SA" sz="4800" dirty="0" smtClean="0"/>
              <a:t>شرح الأدلة: النور 5</a:t>
            </a:r>
          </a:p>
          <a:p>
            <a:pPr algn="ctr">
              <a:buFontTx/>
              <a:buNone/>
            </a:pPr>
            <a:r>
              <a:rPr lang="ar-SA" sz="4800" dirty="0" smtClean="0"/>
              <a:t>النور 24</a:t>
            </a:r>
          </a:p>
          <a:p>
            <a:pPr algn="ctr">
              <a:buFontTx/>
              <a:buNone/>
            </a:pPr>
            <a:r>
              <a:rPr lang="ar-SA" sz="4800" dirty="0" smtClean="0"/>
              <a:t>النور 19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8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35323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5400" dirty="0" smtClean="0">
                <a:solidFill>
                  <a:srgbClr val="FF0000"/>
                </a:solidFill>
              </a:rPr>
              <a:t>الصدق في الوعد والعهد والكذب فيهما</a:t>
            </a:r>
          </a:p>
          <a:p>
            <a:pPr algn="ctr">
              <a:buFontTx/>
              <a:buNone/>
            </a:pPr>
            <a:r>
              <a:rPr lang="ar-SA" sz="5400" dirty="0" smtClean="0"/>
              <a:t>شرحه وشرح حالات الإخلاف بالوعد:</a:t>
            </a:r>
          </a:p>
          <a:p>
            <a:pPr algn="ctr">
              <a:buFontTx/>
              <a:buChar char="-"/>
            </a:pPr>
            <a:r>
              <a:rPr lang="ar-SA" sz="5400" dirty="0" smtClean="0"/>
              <a:t>الحالة الأولى/ - الحالة الثانية</a:t>
            </a:r>
          </a:p>
          <a:p>
            <a:pPr algn="ctr">
              <a:buFontTx/>
              <a:buChar char="-"/>
            </a:pPr>
            <a:r>
              <a:rPr lang="ar-SA" sz="5400" dirty="0" smtClean="0"/>
              <a:t>الحالة الثالثة/ الحالة الرابعة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8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35323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dirty="0" smtClean="0"/>
              <a:t>الحالات التي يجوز فيه الكذب</a:t>
            </a:r>
          </a:p>
          <a:p>
            <a:pPr algn="ctr">
              <a:buFontTx/>
              <a:buChar char="-"/>
            </a:pPr>
            <a:r>
              <a:rPr lang="ar-SA" sz="4800" dirty="0" smtClean="0"/>
              <a:t>الكذب على العدو</a:t>
            </a:r>
          </a:p>
          <a:p>
            <a:pPr algn="ctr">
              <a:buFontTx/>
              <a:buChar char="-"/>
            </a:pPr>
            <a:r>
              <a:rPr lang="ar-SA" sz="4800" dirty="0" smtClean="0"/>
              <a:t>الإصلاح بين المتخاصمين</a:t>
            </a:r>
          </a:p>
          <a:p>
            <a:pPr algn="ctr">
              <a:buFontTx/>
              <a:buChar char="-"/>
            </a:pPr>
            <a:r>
              <a:rPr lang="ar-SA" sz="4800" dirty="0" smtClean="0"/>
              <a:t>أحاديث الزوجين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8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35323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ctr">
              <a:buFontTx/>
              <a:buNone/>
            </a:pPr>
            <a:endParaRPr lang="ar-SA" sz="4000" b="1" dirty="0"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4000" b="1" dirty="0">
                <a:cs typeface="Al-Mothnna" pitchFamily="2" charset="-78"/>
              </a:rPr>
              <a:t>المحاضرة القادمة</a:t>
            </a:r>
          </a:p>
          <a:p>
            <a:pPr algn="ctr">
              <a:buFontTx/>
              <a:buNone/>
            </a:pPr>
            <a:r>
              <a:rPr lang="ar-SA" sz="4000" b="1" smtClean="0">
                <a:solidFill>
                  <a:srgbClr val="FF0000"/>
                </a:solidFill>
                <a:cs typeface="Al-Mothnna" pitchFamily="2" charset="-78"/>
              </a:rPr>
              <a:t>خلق العدل</a:t>
            </a:r>
          </a:p>
          <a:p>
            <a:pPr algn="ctr">
              <a:buFontTx/>
              <a:buNone/>
            </a:pPr>
            <a:endParaRPr lang="ar-SA" sz="4000" b="1" dirty="0" smtClean="0">
              <a:solidFill>
                <a:srgbClr val="FF0000"/>
              </a:solidFill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4000" b="1" dirty="0" smtClean="0">
                <a:cs typeface="Al-Mothnna" pitchFamily="2" charset="-78"/>
              </a:rPr>
              <a:t>المرجع: كتاب الأخلاق للميداني</a:t>
            </a:r>
            <a:endParaRPr lang="ar-SA" sz="240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9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20276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6E30B35B-2899-40E3-8907-478A46227145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4937</TotalTime>
  <Words>247</Words>
  <Application>Microsoft Office PowerPoint</Application>
  <PresentationFormat>عرض على الشاشة (3:4)‏</PresentationFormat>
  <Paragraphs>75</Paragraphs>
  <Slides>14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تصميم افتراضي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Mabrouk</dc:creator>
  <cp:lastModifiedBy>user</cp:lastModifiedBy>
  <cp:revision>275</cp:revision>
  <dcterms:created xsi:type="dcterms:W3CDTF">2007-02-01T07:37:04Z</dcterms:created>
  <dcterms:modified xsi:type="dcterms:W3CDTF">2012-11-24T08:36:31Z</dcterms:modified>
</cp:coreProperties>
</file>