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62" r:id="rId5"/>
    <p:sldId id="261" r:id="rId6"/>
    <p:sldId id="264" r:id="rId7"/>
    <p:sldId id="260" r:id="rId8"/>
    <p:sldId id="266" r:id="rId9"/>
    <p:sldId id="259" r:id="rId10"/>
    <p:sldId id="265" r:id="rId11"/>
    <p:sldId id="267" r:id="rId12"/>
    <p:sldId id="270" r:id="rId13"/>
    <p:sldId id="269" r:id="rId14"/>
    <p:sldId id="271" r:id="rId15"/>
    <p:sldId id="272" r:id="rId16"/>
    <p:sldId id="273" r:id="rId17"/>
    <p:sldId id="274" r:id="rId18"/>
    <p:sldId id="268" r:id="rId19"/>
    <p:sldId id="275" r:id="rId20"/>
    <p:sldId id="276" r:id="rId21"/>
    <p:sldId id="277" r:id="rId22"/>
    <p:sldId id="279" r:id="rId23"/>
    <p:sldId id="280" r:id="rId24"/>
    <p:sldId id="281" r:id="rId25"/>
    <p:sldId id="282" r:id="rId26"/>
    <p:sldId id="283" r:id="rId27"/>
    <p:sldId id="284" r:id="rId28"/>
    <p:sldId id="286" r:id="rId29"/>
    <p:sldId id="287" r:id="rId30"/>
    <p:sldId id="288" r:id="rId31"/>
    <p:sldId id="289" r:id="rId32"/>
    <p:sldId id="285" r:id="rId33"/>
    <p:sldId id="291" r:id="rId34"/>
    <p:sldId id="292" r:id="rId35"/>
    <p:sldId id="293" r:id="rId36"/>
    <p:sldId id="294" r:id="rId37"/>
    <p:sldId id="295" r:id="rId38"/>
    <p:sldId id="296" r:id="rId39"/>
    <p:sldId id="290" r:id="rId40"/>
    <p:sldId id="297" r:id="rId41"/>
    <p:sldId id="298" r:id="rId42"/>
    <p:sldId id="299" r:id="rId43"/>
    <p:sldId id="300" r:id="rId44"/>
    <p:sldId id="301" r:id="rId45"/>
    <p:sldId id="302" r:id="rId46"/>
    <p:sldId id="304" r:id="rId47"/>
    <p:sldId id="303"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39BE5DA-EAF0-4364-8866-B35F40736959}" type="datetimeFigureOut">
              <a:rPr lang="ar-SA" smtClean="0"/>
              <a:t>23/11/1433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39BE5DA-EAF0-4364-8866-B35F40736959}" type="datetimeFigureOut">
              <a:rPr lang="ar-SA" smtClean="0"/>
              <a:t>23/11/1433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39BE5DA-EAF0-4364-8866-B35F40736959}" type="datetimeFigureOut">
              <a:rPr lang="ar-SA" smtClean="0"/>
              <a:t>23/11/1433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39BE5DA-EAF0-4364-8866-B35F40736959}" type="datetimeFigureOut">
              <a:rPr lang="ar-SA" smtClean="0"/>
              <a:t>23/11/1433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39BE5DA-EAF0-4364-8866-B35F40736959}" type="datetimeFigureOut">
              <a:rPr lang="ar-SA" smtClean="0"/>
              <a:t>23/11/1433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39BE5DA-EAF0-4364-8866-B35F40736959}" type="datetimeFigureOut">
              <a:rPr lang="ar-SA" smtClean="0"/>
              <a:t>23/11/1433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1E5A37-FF46-4413-B86C-58EDC07F8B6C}"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39BE5DA-EAF0-4364-8866-B35F40736959}" type="datetimeFigureOut">
              <a:rPr lang="ar-SA" smtClean="0"/>
              <a:t>23/11/1433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01E5A37-FF46-4413-B86C-58EDC07F8B6C}"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57158" y="285728"/>
            <a:ext cx="8358246" cy="4970591"/>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نص القصيدة وتحليلها</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3200" b="1" i="0" u="sng"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وإذا كان الغرض الرئيس من نظم القصيدة. مدح الرسول – صلى الله عليه وسلم -  فإن الشاعر بدأ قصيدته بالغزل ثم انتقل منه إلى وصف الناقة، كما تعود الشعراء في الجاهلية أن يفعلوا لينتهي بعد ذلك إلى المديح الذي قصده. وقد استغرقت المقدمة الغزلية ثلاثة عشر بيتاً. واستغرق وصف الناقة ثمانية عشر بيتاً. أما الاعتذار والمديح وهما الغرضان الأساسيان في القصيدة فقد شملا أربعة وعشرين بيتاً سبعة أبيات منها في الاعتذار والبقية في مديح الرسول والمهاجرين.</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85720" y="214290"/>
            <a:ext cx="857256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التأثر الحسي بالبيئة:</a:t>
            </a: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en-US" sz="3200" b="1" i="0" u="sng" strike="noStrike" cap="none" normalizeH="0" baseline="0" dirty="0" smtClean="0">
              <a:ln>
                <a:noFill/>
              </a:ln>
              <a:solidFill>
                <a:srgbClr val="FF0000"/>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إن التأثر الحسي بالبيئة يبرز في الموضوعات الثلاثة التي طرقها في قصيدته. فإذا ما تغزل بسعاد شبهها بالظبي في سواد عينيها، وإنها فاترة الطرف. جميلة الصوت ولا يمنعه استرساله في وصف محاسنها من تشبيه ريقها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بالخمرة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التي علت بالماء وهو مدرك ولا بد أن الإسلام قد حرم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الخمرة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ونهى عن شربها، ولم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تثنه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مؤثرات البيئة عن ذكرها أمام الرسول – صلى الله عليه وسلم -  وصحبه وفي مسجده، وهو قادم للاعتذار وطلب العفو.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85720" y="214290"/>
            <a:ext cx="857256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ar-SA" sz="3200" b="1" dirty="0">
                <a:solidFill>
                  <a:srgbClr val="FF0000"/>
                </a:solidFill>
                <a:latin typeface="Arial" pitchFamily="34" charset="0"/>
                <a:ea typeface="Times New Roman" pitchFamily="18" charset="0"/>
                <a:cs typeface="Arial" pitchFamily="34" charset="0"/>
              </a:rPr>
              <a:t> </a:t>
            </a:r>
            <a:r>
              <a:rPr lang="ar-SA" sz="3200" b="1" dirty="0" smtClean="0">
                <a:solidFill>
                  <a:srgbClr val="FF0000"/>
                </a:solidFill>
                <a:latin typeface="Arial" pitchFamily="34" charset="0"/>
                <a:ea typeface="Times New Roman" pitchFamily="18" charset="0"/>
                <a:cs typeface="Arial" pitchFamily="34" charset="0"/>
              </a:rPr>
              <a:t>     </a:t>
            </a:r>
            <a:r>
              <a:rPr kumimoji="0" lang="ar-SA" sz="3200" b="1" i="0" strike="noStrike" cap="none" normalizeH="0" baseline="0" dirty="0" smtClean="0">
                <a:ln>
                  <a:noFill/>
                </a:ln>
                <a:solidFill>
                  <a:schemeClr val="tx1"/>
                </a:solidFill>
                <a:effectLst/>
                <a:latin typeface="Arial" pitchFamily="34" charset="0"/>
                <a:ea typeface="Times New Roman" pitchFamily="18" charset="0"/>
                <a:cs typeface="Arial" pitchFamily="34" charset="0"/>
              </a:rPr>
              <a:t>وتدفعه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مؤثرات البيئة إلى الاهتمام بتجسيد برودة الماء التي علت بها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الخمرة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كأجمل ما يكون التجسيد وأبدع ما تكون الصورة الشعرية، فالماء عذب بارد صاف في منحنى رملي تكتنفه صغار الحصى أبعدت الرياح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الهابة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عنه الأوساخ والأدران وملأته سحابه بيضاء سارية ليلاً. للتأكيد على صفاء الماء وبرودته، حيث يبرد الجو ليلاً:</a:t>
            </a:r>
          </a:p>
          <a:p>
            <a:pPr lvl="0"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fontAlgn="base">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شُجَّتْ بِذي شَبَمٍ مِنْ ماء مَحْنِيَةٍ</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lvl="0" fontAlgn="base">
              <a:spcBef>
                <a:spcPct val="0"/>
              </a:spcBef>
              <a:spcAft>
                <a:spcPct val="0"/>
              </a:spcAft>
            </a:pP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صافٍ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بأَبْطَحَ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أَضْحى وهُوَ  مَشْمولُ</a:t>
            </a:r>
          </a:p>
          <a:p>
            <a:pPr lvl="0"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r>
              <a:rPr lang="ar-SA" sz="3200" b="1" dirty="0" smtClean="0"/>
              <a:t>تَجْلو الرّياحُ القَذى عنهُ وأَفْرَطَهُ</a:t>
            </a:r>
            <a:endParaRPr lang="en-US" sz="3200" dirty="0" smtClean="0"/>
          </a:p>
          <a:p>
            <a:r>
              <a:rPr lang="ar-SA" sz="3200" b="1" dirty="0" smtClean="0"/>
              <a:t>                             مِن صَوْبِ سارِيَةٍ بيضٌ </a:t>
            </a:r>
            <a:r>
              <a:rPr lang="ar-SA" sz="3200" b="1" dirty="0" err="1" smtClean="0"/>
              <a:t>يَعالِيلُ</a:t>
            </a:r>
            <a:r>
              <a:rPr lang="ar-SA" sz="3200" b="1" dirty="0" smtClean="0"/>
              <a:t>   </a:t>
            </a:r>
            <a:endParaRPr lang="en-US" sz="3200" dirty="0" smtClean="0"/>
          </a:p>
          <a:p>
            <a:pPr lvl="0"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214290"/>
            <a:ext cx="864399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إنها حرارة الصحراء وقلة مياه الغدران الباردة تلك التي دفعته إلى أن يبدع في تجسيد هذه الصورة على الرغم من أن الاستطراد واضح فيها وكان في إمكان كعب تجاوزها لو أن الإسلام دخل قلبه في الصميم وأضعف لديه مؤثرات البيئة القوية التي بدت وكأنها أقوى من إيمانه بالإسلام. ويدفعه حماسه وهو يصف أخلاق سعاد المتبدلة وخصالها المتغيرة فتظهر مؤثرات البيئة قوية فيشبهها بتلون أثواب الغول وهو يدرك أو لا يدرك بأن الغول من الأشياء التي عفا عليها الإسلام، ولكنها مؤثرات البيئة التي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تجذرت</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في نفسه قوية لا تقاوم، وإذا ما أراد أن يصور وصلها لم يجد تشبيهاً غير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الغرابيل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التي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تسيح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منها المياه إذا وضعت فيها ولا تتمكن من مسكها.</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214290"/>
            <a:ext cx="864399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وتظهر مؤثرات البيئة بشكل أشمل في وصفه للناقة وهو أمر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بدهي</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لأن كعباً كرجال عصره أحب الناقة والفرس وتعلق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بهما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وتلعب الناقة دوراً مهماً في حياته القلقة المضطربة التي كثرت فيها الأسفار وسادها الانتقال من مكان إلى آخر، فهو لا يستطيع الوصول إلى سعاد التي أضحت بعيدة كل البعد يعسر الوصول إليها إلاّ على ظهر ناقة شديدة غليظة سريعة خفيفة الحركة لا تعرف معنى للوهن والتعب ذات همة عالية. قد جربت الأسفار الطويلة. تستطيع بلوغ الأماكن البعيدة التي لا يستطيع غيرها من النوق الوصول إليها. وإذا ما اشتدت الهاجرة لا تكسل ولا تتوانى وناقة كعب غليظة الرقبة ممتلئة الرسغ تفضل جميع النوق في عظم خلقها.</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571480"/>
            <a:ext cx="8643998"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وقد خرج كعب على ما اعتادت عليه العرب في وصف الناقة كما يقول الأصمعي:</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"هذا خطأ في الصفة لأنه قال هي غليظة الرقبة وخير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النجائب</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ما يدق مذبحه ويعرض منحره  وذهب أبو هلال العسكري مذهب الأصمعي: "من خطأ الوصف قول كعب بن زهير: ضخم مقلدها لأن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النجائب</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توصف برقة المذبح" . ونحن نرى بأن وصفه لها بضخامة الرقبة يتماشى مع وصفه لضخامة خلقتها ولا ينبو عن الذوق ولا يخرج عن المبالغة والتفخيم اللتين سادتا الشعر العربي قبل الإسلام وإنما يدلل على قدرتها الكبيرة في قطع المسافات الطويلة وأنها أقوى على السير من غيرها.</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214290"/>
            <a:ext cx="864399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ويمضي كعب في وصفه لناقته بتأثيرات بيئية. فيصفها بكرامة الأصل، ملساء الصدر والخاصرة صلبة لم تحلب ولا تنال منها الحشرات والهوام إيذاء. وجبهتها صلبة ملساء، لم تنتج ولم تحلب فاحتفظت بقوتها. عظيمة الذنب كثير وبره تمر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على ضرعها لطوله وعظمه.  </a:t>
            </a:r>
          </a:p>
          <a:p>
            <a:pPr marL="0" marR="0" lvl="0" indent="269875" algn="justLow" defTabSz="914400" rtl="1" eaLnBrk="0" fontAlgn="base" latinLnBrk="0" hangingPunct="0">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214290"/>
            <a:ext cx="8643998"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6625" name="Rectangle 1"/>
          <p:cNvSpPr>
            <a:spLocks noChangeArrowheads="1"/>
          </p:cNvSpPr>
          <p:nvPr/>
        </p:nvSpPr>
        <p:spPr bwMode="auto">
          <a:xfrm>
            <a:off x="285720" y="214290"/>
            <a:ext cx="8501122"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9875" algn="justLow" fontAlgn="base">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إن حب كعب لناقته يدفعه إلى المبالغة في وصف ضخامتها للاستدلال على قوتها وصلابتها وشدة سرعتها. وينتقل كعب ثانية من وصف جسد الناقة إلى وصف رأسها: أنفها أقنى. وأذناها كريمتان وخداها سهلان، أما عصب رجليها فقوي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وأخفافها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قوية صلبة وساقاها طويلان كأنهما ذراعا امرأة ثكلى تنوح وتلطم بكرها، فهي في أشد حالات لوعتها احتداماً في اللطم والنواح وهي تقطع قميصها عن صدرها من شدة اللوعة والحزن:</a:t>
            </a:r>
          </a:p>
          <a:p>
            <a:pPr lvl="0" indent="269875" algn="justLow"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indent="269875" algn="justLow" fontAlgn="base">
              <a:spcBef>
                <a:spcPct val="0"/>
              </a:spcBef>
              <a:spcAft>
                <a:spcPct val="0"/>
              </a:spcAft>
            </a:pPr>
            <a:r>
              <a:rPr lang="ar-SA" sz="3200" b="1" dirty="0" smtClean="0"/>
              <a:t> شَدَّ النَّهارِ ذِراعَا </a:t>
            </a:r>
            <a:r>
              <a:rPr lang="ar-SA" sz="3200" b="1" dirty="0" err="1" smtClean="0"/>
              <a:t>عَيْطَلٍ</a:t>
            </a:r>
            <a:r>
              <a:rPr lang="ar-SA" sz="3200" b="1" dirty="0" smtClean="0"/>
              <a:t> نَصَفٍ</a:t>
            </a:r>
            <a:r>
              <a:rPr lang="en-US" sz="3200" b="1" dirty="0" smtClean="0"/>
              <a:t>                        </a:t>
            </a:r>
            <a:br>
              <a:rPr lang="en-US" sz="3200" b="1" dirty="0" smtClean="0"/>
            </a:br>
            <a:r>
              <a:rPr lang="ar-SA" sz="3200" b="1" dirty="0" smtClean="0"/>
              <a:t>                        قامَتْ فَجاوَبَها نُكْدٌ </a:t>
            </a:r>
            <a:r>
              <a:rPr lang="ar-SA" sz="3200" b="1" dirty="0" err="1" smtClean="0"/>
              <a:t>مَثَاكِيلُ</a:t>
            </a:r>
            <a:r>
              <a:rPr lang="ar-SA" sz="3200" b="1" dirty="0" smtClean="0"/>
              <a:t> </a:t>
            </a:r>
          </a:p>
          <a:p>
            <a:pPr lvl="0" indent="269875" algn="justLow" fontAlgn="base">
              <a:spcBef>
                <a:spcPct val="0"/>
              </a:spcBef>
              <a:spcAft>
                <a:spcPct val="0"/>
              </a:spcAft>
            </a:pPr>
            <a:r>
              <a:rPr lang="ar-SA" sz="3200" b="1" dirty="0" smtClean="0"/>
              <a:t> </a:t>
            </a:r>
          </a:p>
          <a:p>
            <a:pPr lvl="0" indent="269875" algn="justLow" fontAlgn="base">
              <a:spcBef>
                <a:spcPct val="0"/>
              </a:spcBef>
              <a:spcAft>
                <a:spcPct val="0"/>
              </a:spcAft>
            </a:pPr>
            <a:endParaRPr kumimoji="0" lang="ar-SA" sz="3200" b="1" i="0" u="none" strike="noStrike" cap="none" normalizeH="0" baseline="0" dirty="0">
              <a:ln>
                <a:noFill/>
              </a:ln>
              <a:solidFill>
                <a:schemeClr val="tx1"/>
              </a:solidFill>
              <a:effectLst/>
              <a:latin typeface="Arial" pitchFamily="34" charset="0"/>
              <a:cs typeface="Arial" pitchFamily="34" charset="0"/>
            </a:endParaRPr>
          </a:p>
          <a:p>
            <a:pPr lvl="0" indent="269875" algn="justLow"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214282" y="214290"/>
            <a:ext cx="8643998"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26625" name="Rectangle 1"/>
          <p:cNvSpPr>
            <a:spLocks noChangeArrowheads="1"/>
          </p:cNvSpPr>
          <p:nvPr/>
        </p:nvSpPr>
        <p:spPr bwMode="auto">
          <a:xfrm>
            <a:off x="285720" y="214290"/>
            <a:ext cx="850112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9875" algn="justLow" fontAlgn="base">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lang="ar-SA" sz="3200" b="1" dirty="0" smtClean="0"/>
          </a:p>
          <a:p>
            <a:pPr lvl="0" indent="269875" algn="justLow" fontAlgn="base">
              <a:spcBef>
                <a:spcPct val="0"/>
              </a:spcBef>
              <a:spcAft>
                <a:spcPct val="0"/>
              </a:spcAft>
            </a:pPr>
            <a:r>
              <a:rPr lang="ar-SA" sz="3200" b="1" dirty="0" err="1" smtClean="0"/>
              <a:t>نَوَّاحَةٌ</a:t>
            </a:r>
            <a:r>
              <a:rPr lang="ar-SA" sz="3200" b="1" dirty="0" smtClean="0"/>
              <a:t> رَخْوَةُ الضَّبْعَيْنِ ليسَ لها</a:t>
            </a:r>
            <a:r>
              <a:rPr lang="en-US" sz="3200" b="1" dirty="0" smtClean="0"/>
              <a:t>                      </a:t>
            </a:r>
            <a:br>
              <a:rPr lang="en-US" sz="3200" b="1" dirty="0" smtClean="0"/>
            </a:br>
            <a:r>
              <a:rPr lang="ar-SA" sz="3200" b="1" dirty="0" smtClean="0"/>
              <a:t>                         لما نَعى بِكْرَها النَّاعونَ مَعْقولُ</a:t>
            </a:r>
          </a:p>
          <a:p>
            <a:pPr lvl="0" indent="269875" algn="justLow" fontAlgn="base">
              <a:spcBef>
                <a:spcPct val="0"/>
              </a:spcBef>
              <a:spcAft>
                <a:spcPct val="0"/>
              </a:spcAft>
            </a:pPr>
            <a:endParaRPr kumimoji="0" lang="ar-SA" sz="3200" b="1" i="0" u="none" strike="noStrike" cap="none" normalizeH="0" baseline="0" dirty="0">
              <a:ln>
                <a:noFill/>
              </a:ln>
              <a:solidFill>
                <a:schemeClr val="tx1"/>
              </a:solidFill>
              <a:effectLst/>
              <a:latin typeface="Arial" pitchFamily="34" charset="0"/>
              <a:cs typeface="Arial" pitchFamily="34" charset="0"/>
            </a:endParaRPr>
          </a:p>
          <a:p>
            <a:pPr lvl="0" indent="269875" algn="justLow"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3"/>
          <p:cNvSpPr/>
          <p:nvPr/>
        </p:nvSpPr>
        <p:spPr>
          <a:xfrm>
            <a:off x="1928794" y="2428868"/>
            <a:ext cx="6429420" cy="1077218"/>
          </a:xfrm>
          <a:prstGeom prst="rect">
            <a:avLst/>
          </a:prstGeom>
        </p:spPr>
        <p:txBody>
          <a:bodyPr wrap="square">
            <a:spAutoFit/>
          </a:bodyPr>
          <a:lstStyle/>
          <a:p>
            <a:r>
              <a:rPr lang="ar-SA" sz="3200" b="1" dirty="0" smtClean="0"/>
              <a:t>تَفْري اللَّبانَ بِكَفَّيها </a:t>
            </a:r>
            <a:r>
              <a:rPr lang="ar-SA" sz="3200" b="1" dirty="0" err="1" smtClean="0"/>
              <a:t>ومِدْرَعُها</a:t>
            </a:r>
            <a:r>
              <a:rPr lang="en-US" sz="3200" b="1" dirty="0" smtClean="0"/>
              <a:t> </a:t>
            </a:r>
            <a:br>
              <a:rPr lang="en-US" sz="3200" b="1" dirty="0" smtClean="0"/>
            </a:br>
            <a:r>
              <a:rPr lang="ar-SA" sz="3200" b="1" dirty="0" smtClean="0"/>
              <a:t>                         مُشَقَّقٌ عَنْ </a:t>
            </a:r>
            <a:r>
              <a:rPr lang="ar-SA" sz="3200" b="1" dirty="0" err="1" smtClean="0"/>
              <a:t>تَرَاقِيها</a:t>
            </a:r>
            <a:r>
              <a:rPr lang="ar-SA" sz="3200" b="1" dirty="0" smtClean="0"/>
              <a:t> </a:t>
            </a:r>
            <a:r>
              <a:rPr lang="ar-SA" sz="3200" b="1" dirty="0" err="1" smtClean="0"/>
              <a:t>رَعابيلُ</a:t>
            </a:r>
            <a:endParaRPr lang="ar-SA"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58" y="285728"/>
            <a:ext cx="835824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هذا التشبيه الرائع لخلق صورة كاملة للناقة المحبوبة تدلل على براعة الأداء الفني في هذه القصيدة. وهي تذكرنا بالبراعة الفنية في وصفه لماء الغدير الذي مرّ ذكره.</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الصور البيئية التي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والف</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بينها كعب لإعطاء الصورة الكاملة لعظمة خلق ناقته وجمالها ووقوفه المتملي عند جزئيات جسدها، لا يدلل على أنه عاش حياته وعرف بيئته بعمق، ولا يدلل على براعته الفنية في المزج بين اللوحات الجسدية المتحركة وبين جوه النفسي الخاص فحسب، وإنما تمزج هذه اللوحات الفنية بين صلابة الناقة وقوتها وبين صلابته وقوته وشجاعته، وما تكراره للأبيات التي تعطي معاني الصلابة والقوة لناقته إلاّ تأكيد على تلك الصلابة والقوة وهي بالتالي تأكيد على صلابته وقوته، لأنه يقترن بناقته اقتراناً تاماً في رحلته الشاقة تلك، وهي ليست رحلة للوصول إلى سعاد</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58" y="285728"/>
            <a:ext cx="835824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المحبوبة بقدر ما هي رحلة شاقة مادياً ومعنوياً، جسدياً ونفسياً للوصول إلى  الرسول – صلى الله عليه وسلم -  لتقديم الاعتذار إليه وإعلان إسلامه في حضرته، وهو موقف مهول مرعب كما سيبدو في الأبيات التالية لكعب والتي سنعرضها في مناسبتها. وقد عاب عليه بعض الباحثين هذا التكرار في وصف صلابة الناقة وقوتها وعدوه تكرراً معيباً . بينما قبله آخرون وبرروه "بحجة أنه جاء بألفاظ مختلفة" . ونحن نرى أن في هذا التكرار أداءً فنياً متقناً للتأكيد على صلابته وشجاعته من خلال تأكيده على صلابة ناقته وقوتها وتحملها طول المسافة وحرارة الجو. تلك الحرارة التي لم تتحملها الحرباء وكأنها شويت بالنار، والجنادب متعبة من لهف الهجير، وحادي القافلة يطلب إلى القوم أن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يلجأوا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إلى القيلولة لعدم تحمل الإبل الاستمرار على المسير.</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357158" y="285728"/>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إن النهج الذي سار عليه كعب نهج تقليدي في القصيدة العربية في العصر الجاهلي من حيث البناء والصور والمعاني والأخيلة. وسلك في اعتذاره للرسول – صلى الله عليه وسلم - ومديحه له مسلك النابغة الذبياني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واعتذارياته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النعمان</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فقد بدأ بالغزل ثم انتقل إلى وصف الناقة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ومشاق</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الطريق وقوة الناقة التي أوصلته إلى  الممدوح ليحسن الانتقال إلى الاعتذار من الرسول – صلى الله عليه وسلم -   طمعاً في كرمه وشمائله العربية الأصيلة، وتصويره لخوفه وفزعه وتنكر الناس له وضيق الدنيا عليه:</a:t>
            </a:r>
          </a:p>
          <a:p>
            <a:pPr lvl="0" algn="justLow" fontAlgn="base">
              <a:spcBef>
                <a:spcPct val="0"/>
              </a:spcBef>
              <a:spcAft>
                <a:spcPct val="0"/>
              </a:spcAft>
            </a:pPr>
            <a:r>
              <a:rPr lang="ar-SA" sz="3200" b="1" dirty="0" smtClean="0"/>
              <a:t> يَسْعى الوُشاةُ بِجَنْبَيها وقَوْلُهُمُ</a:t>
            </a:r>
            <a:r>
              <a:rPr lang="en-US" sz="3200" b="1" dirty="0" smtClean="0"/>
              <a:t>             </a:t>
            </a:r>
            <a:br>
              <a:rPr lang="en-US" sz="3200" b="1" dirty="0" smtClean="0"/>
            </a:br>
            <a:r>
              <a:rPr lang="ar-SA" sz="3200" b="1" dirty="0" smtClean="0"/>
              <a:t>                                   إنَّكَ </a:t>
            </a:r>
            <a:r>
              <a:rPr lang="ar-SA" sz="3200" b="1" dirty="0" err="1" smtClean="0"/>
              <a:t>يابنَ</a:t>
            </a:r>
            <a:r>
              <a:rPr lang="ar-SA" sz="3200" b="1" dirty="0" smtClean="0"/>
              <a:t> أبي سُلْمَى لَمَقْتولُ</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58" y="285728"/>
            <a:ext cx="835824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فكيف يتحمل إنسان ذلك ما دامت حيوانات الصحراء وحشراتها عاجزة عن تحمل شدة الهجير أما هو وناقته فأقوى من هجير الصحراء وأصلب من حيواناتها وحشراتها، فهي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دؤوبة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في سيرها ينبع العرق من ذراعيها وهما في شدة السير والتهام الفيافي، وقد تلفعت البيداء بجبالها وفيافيها بالسراب.</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وليس هذا فحسب وإنما حاول كعب أن يخلق نمطاً من الأجواء القصصية لإعطاء البعد النفسي له في رحلته الشاقة المترقبة، وفيها تصوير للتوحد الذي هو أقرب إلى التصعلك. فلا نرى في لوحة الرحلة غير الناقة والصحراء، والجبل المتلفع بالسراب والحرباء والجنادب بعد أن ابتعد عنه الأصدقاء وتجنبه المعارف وعافه الأحباب وأهدر دمه وفارقه الأخ والصحب ولم يبق أمامه في هذه السفرة الطويلة غير كلمة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58" y="214290"/>
            <a:ext cx="835824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واحدة من رسول كريم تعيد إلى نفسه الاستقرار وتدفعه إلى التشبث بالحياة، ليحيا كما يحيا بقية الناس:</a:t>
            </a:r>
          </a:p>
          <a:p>
            <a:pPr marL="0" marR="0" lvl="0" indent="269875" algn="justLow" defTabSz="914400" rtl="1" eaLnBrk="1" fontAlgn="base" latinLnBrk="0" hangingPunct="1">
              <a:lnSpc>
                <a:spcPct val="100000"/>
              </a:lnSpc>
              <a:spcBef>
                <a:spcPct val="0"/>
              </a:spcBef>
              <a:spcAft>
                <a:spcPct val="0"/>
              </a:spcAft>
              <a:buClrTx/>
              <a:buSzTx/>
              <a:buFontTx/>
              <a:buNone/>
              <a:tabLst/>
            </a:pPr>
            <a:endParaRPr lang="ar-SA" sz="3200" b="1" dirty="0">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lang="ar-SA" sz="3200" b="1" dirty="0">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571472" y="1428736"/>
            <a:ext cx="7786710" cy="2062103"/>
          </a:xfrm>
          <a:prstGeom prst="rect">
            <a:avLst/>
          </a:prstGeom>
        </p:spPr>
        <p:txBody>
          <a:bodyPr wrap="square">
            <a:spAutoFit/>
          </a:bodyPr>
          <a:lstStyle/>
          <a:p>
            <a:r>
              <a:rPr lang="ar-SA" sz="3200" b="1" dirty="0" smtClean="0"/>
              <a:t>يوماً يَظَلُّ </a:t>
            </a:r>
            <a:r>
              <a:rPr lang="ar-SA" sz="3200" b="1" dirty="0" err="1" smtClean="0"/>
              <a:t>بِهِ</a:t>
            </a:r>
            <a:r>
              <a:rPr lang="ar-SA" sz="3200" b="1" dirty="0" smtClean="0"/>
              <a:t> الحِرْباءُ </a:t>
            </a:r>
            <a:r>
              <a:rPr lang="ar-SA" sz="3200" b="1" dirty="0" err="1" smtClean="0"/>
              <a:t>مُصْطَخِماً</a:t>
            </a:r>
            <a:r>
              <a:rPr lang="en-US" sz="3200" b="1" dirty="0" smtClean="0"/>
              <a:t> </a:t>
            </a:r>
            <a:br>
              <a:rPr lang="en-US" sz="3200" b="1" dirty="0" smtClean="0"/>
            </a:br>
            <a:r>
              <a:rPr lang="ar-SA" sz="3200" b="1" dirty="0" smtClean="0"/>
              <a:t>                       كأنَّ </a:t>
            </a:r>
            <a:r>
              <a:rPr lang="ar-SA" sz="3200" b="1" dirty="0" err="1" smtClean="0"/>
              <a:t>ضاحيهِ</a:t>
            </a:r>
            <a:r>
              <a:rPr lang="ar-SA" sz="3200" b="1" dirty="0" smtClean="0"/>
              <a:t> بالنّارِ </a:t>
            </a:r>
            <a:r>
              <a:rPr lang="ar-SA" sz="3200" b="1" dirty="0" err="1" smtClean="0"/>
              <a:t>مَمْلولُ</a:t>
            </a:r>
            <a:r>
              <a:rPr lang="ar-SA" sz="3200" b="1" dirty="0" smtClean="0"/>
              <a:t>   </a:t>
            </a:r>
            <a:r>
              <a:rPr lang="en-US" sz="3200" b="1" dirty="0" smtClean="0"/>
              <a:t/>
            </a:r>
            <a:br>
              <a:rPr lang="en-US" sz="3200" b="1" dirty="0" smtClean="0"/>
            </a:br>
            <a:r>
              <a:rPr lang="ar-SA" sz="3200" b="1" dirty="0" smtClean="0"/>
              <a:t>كأنَّ أوْبَ ذِراعَيْها وقد </a:t>
            </a:r>
            <a:r>
              <a:rPr lang="ar-SA" sz="3200" b="1" dirty="0" err="1" smtClean="0"/>
              <a:t>عَرِقَتْ</a:t>
            </a:r>
            <a:r>
              <a:rPr lang="en-US" sz="3200" b="1" dirty="0" smtClean="0"/>
              <a:t> </a:t>
            </a:r>
            <a:br>
              <a:rPr lang="en-US" sz="3200" b="1" dirty="0" smtClean="0"/>
            </a:br>
            <a:r>
              <a:rPr lang="ar-SA" sz="3200" b="1" dirty="0" smtClean="0"/>
              <a:t>                      وقد تَلَفَّعَ </a:t>
            </a:r>
            <a:r>
              <a:rPr lang="ar-SA" sz="3200" b="1" dirty="0" err="1" smtClean="0"/>
              <a:t>بالقُورِ</a:t>
            </a:r>
            <a:r>
              <a:rPr lang="ar-SA" sz="3200" b="1" dirty="0" smtClean="0"/>
              <a:t> </a:t>
            </a:r>
            <a:r>
              <a:rPr lang="ar-SA" sz="3200" b="1" dirty="0" err="1" smtClean="0"/>
              <a:t>العَسَاقيلُ</a:t>
            </a:r>
            <a:endParaRPr lang="ar-SA" sz="3200" dirty="0"/>
          </a:p>
        </p:txBody>
      </p:sp>
      <p:sp>
        <p:nvSpPr>
          <p:cNvPr id="4" name="مستطيل 3"/>
          <p:cNvSpPr/>
          <p:nvPr/>
        </p:nvSpPr>
        <p:spPr>
          <a:xfrm>
            <a:off x="1214414" y="3429000"/>
            <a:ext cx="7072330" cy="2062103"/>
          </a:xfrm>
          <a:prstGeom prst="rect">
            <a:avLst/>
          </a:prstGeom>
        </p:spPr>
        <p:txBody>
          <a:bodyPr wrap="square">
            <a:spAutoFit/>
          </a:bodyPr>
          <a:lstStyle/>
          <a:p>
            <a:r>
              <a:rPr lang="ar-SA" sz="3200" b="1" dirty="0" smtClean="0"/>
              <a:t>قالَ للقَوْمِ حادِيهِمْ وقد جَعَلَتْ</a:t>
            </a:r>
            <a:r>
              <a:rPr lang="en-US" sz="3200" b="1" dirty="0" smtClean="0"/>
              <a:t/>
            </a:r>
            <a:br>
              <a:rPr lang="en-US" sz="3200" b="1" dirty="0" smtClean="0"/>
            </a:br>
            <a:r>
              <a:rPr lang="ar-SA" sz="3200" b="1" dirty="0" smtClean="0"/>
              <a:t>                   وُرْقُ الجَنادِبِ يَرْكُضْنَ الحَصى قيلوا   </a:t>
            </a:r>
          </a:p>
          <a:p>
            <a:r>
              <a:rPr lang="ar-SA" sz="3200" b="1" dirty="0" smtClean="0"/>
              <a:t> شَدَّ النَّهارِ ذِراعَا </a:t>
            </a:r>
            <a:r>
              <a:rPr lang="ar-SA" sz="3200" b="1" dirty="0" err="1" smtClean="0"/>
              <a:t>عَيْطَلٍ</a:t>
            </a:r>
            <a:r>
              <a:rPr lang="ar-SA" sz="3200" b="1" dirty="0" smtClean="0"/>
              <a:t> نَصَفٍ</a:t>
            </a:r>
            <a:r>
              <a:rPr lang="en-US" sz="3200" b="1" dirty="0" smtClean="0"/>
              <a:t/>
            </a:r>
            <a:br>
              <a:rPr lang="en-US" sz="3200" b="1" dirty="0" smtClean="0"/>
            </a:br>
            <a:r>
              <a:rPr lang="ar-SA" sz="3200" b="1" dirty="0" smtClean="0"/>
              <a:t>                        قامَتْ فَجاوَبَها نُكْدٌ </a:t>
            </a:r>
            <a:r>
              <a:rPr lang="ar-SA" sz="3200" b="1" dirty="0" err="1" smtClean="0"/>
              <a:t>مَثَاكِيلُ</a:t>
            </a:r>
            <a:r>
              <a:rPr lang="ar-SA" sz="3200" b="1" dirty="0" smtClean="0"/>
              <a:t> </a:t>
            </a:r>
            <a:endParaRPr lang="ar-SA" sz="32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85720" y="214290"/>
            <a:ext cx="8572560"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إن الوقوف عند موضوع الناقة يثير أكثر من مسألة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أولاً: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إنها المعادل الموضوعي لسعاد. فإذا كانت سعاد قد خذلته وتنكرت له فالناقة قد رافقته في رحلته الطويلة النفسية والمادية. إن وقوف كعب الطويل عند وصف محاسنها يدلل على حبه الشديد لها. فهو يتغزل بجمالها كما تغزل بجمال سعاد. بل أكثر عمقاً وتأثيراً. فإذا جاء تغزله بسعاد تقليدياً تذكرياً، فإن غزلـه بالناقة فيه من الصور الإيحائية المتجددة والتأكيد ما هو أبعد أثراً وأكثر عمقاً، إنه التعويض الشجاع لفقد يبدو مع مرور الزمن لا قيمة لـه، فإذا لم تكن سعاد خليقة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فالناقة (هو) شجاعة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عنيدة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صامدة متوحدة ساعية لهدف، هو هدفه، فهي جزء منه وهو جزء منها، فهي كحصان امرئ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القيس</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في معلقته، لقد كان فقد سعاد السبب الأساس في هذا الوقوف المتأني من الناقة المحبة المحبوبة.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57158" y="571480"/>
            <a:ext cx="84296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المتحركة المتلاحمة مع قائدها كعب، فهي على العكس من ناقة طرفة (الصورة)، فناقة كعب هي الحياة والأمل والمستقبل الموعود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المترجى</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الهنيء.</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ثانياً: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الناقة بشجاعتها وقوتها وصمودها وتوحدها هي كعب بن زهير وهو إذ يصف الناقة بكل هذه الخصال الحميدة لا يصف إلاّ نفسه التي سعى إلى أن يجعلها تمهيداً لرضا الرسول – صلى الله عليه وسلم - عنه على الرغم من مواقفه الخطيرة منه، ولكنه، رجل شجاع شهم يطلب المغفرة من رسول كريم عرف بالسماحة والشهامة والعفو عند المقدرة.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85720" y="214290"/>
            <a:ext cx="8572560"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ثالثاً: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الناقة هي الوسيلة للوصول إلى حضرة الرسول الكريم – صلى الله عليه وسلم -  فلا يمكن الاستغناء عنها في بيئة صحراوية ولرجل تشبع بالعصبية الجاهلية وأثرت فيه البيئة كل هذا التأثير الكبير، وهكذا نجد التلاحم عظيماً بين ما سمي بالغزل ووصف الناقة والاعتذار والمديح للرسول – صلى الله عليه وسلم -  إنها الوحدة الموضوعية والعضوية معاً والذي يقود كل جزء منها إلى الجزء الأخير حتى نهاية القصيدة.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وصف الناقة جزء أساس في القصيدة لا يمكن تجاهله لدى أي باحث تشبع بجمال القصيدة وأدائها الفني الرفيع</a:t>
            </a: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85720" y="214290"/>
            <a:ext cx="8572560"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وماذا عن الجزء الأخير من القصيدة، الاعتذار والمديح وتأثير البيئة فيهما؟!</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الشاعر وهو يصور مشاعر الرهبة في حضرة الرسول – صلى الله عليه وسلم -    وما سمعه عنه لم يجد تشبيهاً لـه غير الفيل لضخامته حتى أنه توهم بأنه أكثر الحيوانات قوة سمع.</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وربما عزا ذلك لكبر أذنيه، والشاعر مولع بالمبالغة والتفخيم. وجاءت صورة الفيل المرتعد الخائف قبل أن يسمع العفو ويحصل على الأمان من الرسول– صلى الله عليه وسلم - جميلة رائعة على العكس من البيت السابق عليها.</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57158" y="214290"/>
            <a:ext cx="850112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وإذا ما أراد أن يجد تشبيهاً للرسول لم يجد غير الأسد والسيف، وهو يعطي لهذين التشبيهين أجمل ما لديه من أداء فني، فهو يصف هيبة الرسول– صلى الله عليه وسلم -  بهيبة أسد لم يبرح أكمته بعد أن اصطاد فريسة ومزقها وأطعم من بقاياها أولاده حتى بانت الحمر الوحشية الخائفة عازفة عن الإطعام والاجترار لشدة هلعها وخوفها من هذا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الضيغم</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المهيب:</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642910" y="3429000"/>
            <a:ext cx="7929618" cy="1077218"/>
          </a:xfrm>
          <a:prstGeom prst="rect">
            <a:avLst/>
          </a:prstGeom>
        </p:spPr>
        <p:txBody>
          <a:bodyPr wrap="square">
            <a:spAutoFit/>
          </a:bodyPr>
          <a:lstStyle/>
          <a:p>
            <a:r>
              <a:rPr lang="ar-SA" sz="3200" b="1" dirty="0" smtClean="0"/>
              <a:t>لَذاكَ أَهْيَبُ عندي إذْ أُكَلِّمُهُ</a:t>
            </a:r>
            <a:r>
              <a:rPr lang="en-US" sz="3200" b="1" dirty="0" smtClean="0"/>
              <a:t> </a:t>
            </a:r>
            <a:br>
              <a:rPr lang="en-US" sz="3200" b="1" dirty="0" smtClean="0"/>
            </a:br>
            <a:r>
              <a:rPr lang="ar-SA" sz="3200" b="1" dirty="0" smtClean="0"/>
              <a:t>                          وقِيلَ إنَّكَ </a:t>
            </a:r>
            <a:r>
              <a:rPr lang="ar-SA" sz="3200" b="1" dirty="0" err="1" smtClean="0"/>
              <a:t>مَسْبورٌ</a:t>
            </a:r>
            <a:r>
              <a:rPr lang="ar-SA" sz="3200" b="1" dirty="0" smtClean="0"/>
              <a:t> </a:t>
            </a:r>
            <a:r>
              <a:rPr lang="ar-SA" sz="3200" b="1" dirty="0" err="1" smtClean="0"/>
              <a:t>ومَسْؤولُ</a:t>
            </a:r>
            <a:endParaRPr lang="ar-SA" sz="3200" dirty="0"/>
          </a:p>
        </p:txBody>
      </p:sp>
      <p:sp>
        <p:nvSpPr>
          <p:cNvPr id="4" name="مستطيل 3"/>
          <p:cNvSpPr/>
          <p:nvPr/>
        </p:nvSpPr>
        <p:spPr>
          <a:xfrm>
            <a:off x="357158" y="4714884"/>
            <a:ext cx="8215370" cy="2062103"/>
          </a:xfrm>
          <a:prstGeom prst="rect">
            <a:avLst/>
          </a:prstGeom>
        </p:spPr>
        <p:txBody>
          <a:bodyPr wrap="square">
            <a:spAutoFit/>
          </a:bodyPr>
          <a:lstStyle/>
          <a:p>
            <a:r>
              <a:rPr lang="ar-SA" sz="3200" b="1" dirty="0" smtClean="0"/>
              <a:t>مِن </a:t>
            </a:r>
            <a:r>
              <a:rPr lang="ar-SA" sz="3200" b="1" dirty="0" err="1" smtClean="0"/>
              <a:t>ضَيْغَمٍ</a:t>
            </a:r>
            <a:r>
              <a:rPr lang="ar-SA" sz="3200" b="1" dirty="0" smtClean="0"/>
              <a:t> من ضِراءِ الأُسْدِ مَخْدَرُهُ</a:t>
            </a:r>
            <a:r>
              <a:rPr lang="en-US" sz="3200" b="1" dirty="0" smtClean="0"/>
              <a:t> </a:t>
            </a:r>
            <a:br>
              <a:rPr lang="en-US" sz="3200" b="1" dirty="0" smtClean="0"/>
            </a:br>
            <a:r>
              <a:rPr lang="ar-SA" sz="3200" b="1" dirty="0" smtClean="0"/>
              <a:t>                                بِبَطْنِ عَثَّرَ </a:t>
            </a:r>
            <a:r>
              <a:rPr lang="ar-SA" sz="3200" b="1" dirty="0" err="1" smtClean="0"/>
              <a:t>غِيلٌ</a:t>
            </a:r>
            <a:r>
              <a:rPr lang="ar-SA" sz="3200" b="1" dirty="0" smtClean="0"/>
              <a:t> دونَهُ </a:t>
            </a:r>
            <a:r>
              <a:rPr lang="ar-SA" sz="3200" b="1" dirty="0" err="1" smtClean="0"/>
              <a:t>غيلُ</a:t>
            </a:r>
            <a:r>
              <a:rPr lang="en-US" sz="3200" b="1" dirty="0" smtClean="0"/>
              <a:t/>
            </a:r>
            <a:br>
              <a:rPr lang="en-US" sz="3200" b="1" dirty="0" smtClean="0"/>
            </a:br>
            <a:r>
              <a:rPr lang="ar-SA" sz="3200" b="1" dirty="0" smtClean="0"/>
              <a:t>يَغْدو فَيَلْحَمُ ضِرْغامَيْنِ عَيْشُهُما</a:t>
            </a:r>
            <a:r>
              <a:rPr lang="en-US" sz="3200" b="1" dirty="0" smtClean="0"/>
              <a:t/>
            </a:r>
            <a:br>
              <a:rPr lang="en-US" sz="3200" b="1" dirty="0" smtClean="0"/>
            </a:br>
            <a:r>
              <a:rPr lang="ar-SA" sz="3200" b="1" dirty="0" smtClean="0"/>
              <a:t>                                لَحْمٌ مِنَ القَوْمِ </a:t>
            </a:r>
            <a:r>
              <a:rPr lang="ar-SA" sz="3200" b="1" dirty="0" err="1" smtClean="0"/>
              <a:t>مَعْفورٌ</a:t>
            </a:r>
            <a:r>
              <a:rPr lang="ar-SA" sz="3200" b="1" dirty="0" smtClean="0"/>
              <a:t> </a:t>
            </a:r>
            <a:r>
              <a:rPr lang="ar-SA" sz="3200" b="1" dirty="0" err="1" smtClean="0"/>
              <a:t>خَرَاذيلُ</a:t>
            </a:r>
            <a:endParaRPr lang="ar-SA" sz="32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857232"/>
            <a:ext cx="8143932" cy="2062103"/>
          </a:xfrm>
          <a:prstGeom prst="rect">
            <a:avLst/>
          </a:prstGeom>
        </p:spPr>
        <p:txBody>
          <a:bodyPr wrap="square">
            <a:spAutoFit/>
          </a:bodyPr>
          <a:lstStyle/>
          <a:p>
            <a:r>
              <a:rPr lang="en-US" b="1" dirty="0" smtClean="0"/>
              <a:t> </a:t>
            </a:r>
            <a:r>
              <a:rPr lang="ar-SA" sz="3200" b="1" dirty="0" smtClean="0"/>
              <a:t>إذا يُساوِرُ قِرْناً لا يَحِلُّ لَهُ</a:t>
            </a:r>
            <a:r>
              <a:rPr lang="en-US" sz="3200" b="1" dirty="0" smtClean="0"/>
              <a:t> </a:t>
            </a:r>
            <a:br>
              <a:rPr lang="en-US" sz="3200" b="1" dirty="0" smtClean="0"/>
            </a:br>
            <a:r>
              <a:rPr lang="ar-SA" sz="3200" b="1" dirty="0" smtClean="0"/>
              <a:t>                            أنْ يَتْرُكَ القِرْنَ إلاّ وهو </a:t>
            </a:r>
            <a:r>
              <a:rPr lang="ar-SA" sz="3200" b="1" dirty="0" err="1" smtClean="0"/>
              <a:t>مَفْلولُ</a:t>
            </a:r>
            <a:r>
              <a:rPr lang="en-US" sz="3200" b="1" dirty="0" smtClean="0"/>
              <a:t/>
            </a:r>
            <a:br>
              <a:rPr lang="en-US" sz="3200" b="1" dirty="0" smtClean="0"/>
            </a:br>
            <a:r>
              <a:rPr lang="ar-SA" sz="3200" b="1" dirty="0" smtClean="0"/>
              <a:t>مِنْهُ تَظَلُّ حَميرُ الوَحْشِ </a:t>
            </a:r>
            <a:r>
              <a:rPr lang="ar-SA" sz="3200" b="1" dirty="0" err="1" smtClean="0"/>
              <a:t>ضامِزَةً</a:t>
            </a:r>
            <a:r>
              <a:rPr lang="en-US" sz="3200" b="1" dirty="0" smtClean="0"/>
              <a:t> </a:t>
            </a:r>
            <a:br>
              <a:rPr lang="en-US" sz="3200" b="1" dirty="0" smtClean="0"/>
            </a:br>
            <a:r>
              <a:rPr lang="ar-SA" sz="3200" b="1" dirty="0" smtClean="0"/>
              <a:t>                              ولا تَمَشَّى بِواديهِ </a:t>
            </a:r>
            <a:r>
              <a:rPr lang="ar-SA" sz="3200" b="1" dirty="0" err="1" smtClean="0"/>
              <a:t>الأَراجيلُ</a:t>
            </a:r>
            <a:r>
              <a:rPr lang="ar-SA" sz="3200" b="1" dirty="0" smtClean="0"/>
              <a:t> </a:t>
            </a:r>
            <a:endParaRPr lang="ar-SA" sz="3200" dirty="0"/>
          </a:p>
        </p:txBody>
      </p:sp>
      <p:sp>
        <p:nvSpPr>
          <p:cNvPr id="38913" name="Rectangle 1"/>
          <p:cNvSpPr>
            <a:spLocks noChangeArrowheads="1"/>
          </p:cNvSpPr>
          <p:nvPr/>
        </p:nvSpPr>
        <p:spPr bwMode="auto">
          <a:xfrm>
            <a:off x="214282" y="3143248"/>
            <a:ext cx="8501122"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هذه الصورة الجميلة التي أعطاها الشاعر للرسول   – صلى الله عليه وسلم -  هي بالإضافة إلى جمالها الفني تعبر عن الواقع النفسي الخائف للشاعر المذعور الطالب للمغفرة والأمان كما سنرى.</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57158" y="225415"/>
            <a:ext cx="8501122" cy="66325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وهي بحركة الجزئيات الموجودة في داخل الصورة تعكس الوضع النفسي المتقلب للشاعر بين طمعه بالعفو وخشيته من العقاب، وهي ليست استطراداً كما قال بعض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الشراح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وإنما جزء مهم من الصورة لا تكتمل اللوحة بدونه. ونحن نعجب كيف أهمل كاتب حساس ومتذوق رفيع للشعر مثل هذه الصورة ولم يعرها أي اهتمام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وإذا ما شبه كعب الرسول – صلى الله عليه وسلم -    بالسيف لم يأت بجديد وحتى عندما يكون هذا السيف مهنداً ولكن الشاعر خصّ هذا السيف بصفة لم يسبقه أحد إليها أنه من سيوف الله ومشهَر دائماً في وجه الأعداء والمشركين، وهكذا جمع كعب في الاستضاءة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بين الرسول وسيف الله المسلول حتى أصبحت هذه الصفة بعد ذلك من صفات خالد بن الوليد كناية عن شجاعته وقوته وشدة بطشه بالأعداء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57158" y="428604"/>
            <a:ext cx="850112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وهكذا لم يجد كعب أقوى وأعظم من الأسد والسيف ليشبه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بهما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الرسول – صلى الله عليه وسلم -    ولكنه عندما مدح المهاجرين أعطاهم صفات بيئية يفخر بها العربي؛ فهم شم الأنوف، أبطال شجعان، لباسهم الدروع السابغة لأنهم لا يعرفون معنى للراحة حتى يستتب الحق بانتشار الإسلام.</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وإذا ما وقف الشاعر واصفاً الدروع التي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يرتديها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صحب الرسول وقف وقفة متأملة واختار تشبيهه للدرع بنبات انتزعه من البيئة الصحراوية (كأنها حلق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القفعاء</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مجدول).</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500042"/>
            <a:ext cx="8572560"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ويعرض الشاعر للهول الذي يعاني منه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ويبهظه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بإيمان راسخ فيه نفحة إسلامية حيث يقول:</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ولكن أمله القوي بعفو الرسول الكريم عنه يبدد اليأس عن نفسه ويدفعه إلى الانتقال السريع من الموت إلى الحياة ومن اليأس إلى الأمل فيقول:</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ستطيل 4"/>
          <p:cNvSpPr/>
          <p:nvPr/>
        </p:nvSpPr>
        <p:spPr>
          <a:xfrm>
            <a:off x="500034" y="3357562"/>
            <a:ext cx="7929618" cy="2062103"/>
          </a:xfrm>
          <a:prstGeom prst="rect">
            <a:avLst/>
          </a:prstGeom>
        </p:spPr>
        <p:txBody>
          <a:bodyPr wrap="square">
            <a:spAutoFit/>
          </a:bodyPr>
          <a:lstStyle/>
          <a:p>
            <a:r>
              <a:rPr lang="ar-SA" sz="3200" b="1" dirty="0" smtClean="0"/>
              <a:t>كلُّ ابنِ أُنْثى وإنْ طالَتْ سَلامَتُهُ</a:t>
            </a:r>
            <a:r>
              <a:rPr lang="en-US" sz="3200" b="1" dirty="0" smtClean="0"/>
              <a:t> </a:t>
            </a:r>
            <a:br>
              <a:rPr lang="en-US" sz="3200" b="1" dirty="0" smtClean="0"/>
            </a:br>
            <a:r>
              <a:rPr lang="ar-SA" sz="3200" b="1" dirty="0" smtClean="0"/>
              <a:t>                   يوماً على آلَةٍ حَدْباءَ مَحْمولُ</a:t>
            </a:r>
            <a:r>
              <a:rPr lang="en-US" sz="3200" b="1" dirty="0" smtClean="0"/>
              <a:t/>
            </a:r>
            <a:br>
              <a:rPr lang="en-US" sz="3200" b="1" dirty="0" smtClean="0"/>
            </a:br>
            <a:r>
              <a:rPr lang="ar-SA" sz="3200" b="1" dirty="0" smtClean="0"/>
              <a:t>أُنْبِئْتُ أنَّ رسولَ اللهِ أوْعَدَني</a:t>
            </a:r>
            <a:r>
              <a:rPr lang="en-US" sz="3200" b="1" dirty="0" smtClean="0"/>
              <a:t> </a:t>
            </a:r>
            <a:br>
              <a:rPr lang="en-US" sz="3200" b="1" dirty="0" smtClean="0"/>
            </a:br>
            <a:r>
              <a:rPr lang="ar-SA" sz="3200" b="1" dirty="0" smtClean="0"/>
              <a:t>                   والعَفْوُ عندَ رَسولِ اللهِ مَأْمولُ</a:t>
            </a:r>
            <a:endParaRPr lang="ar-SA" sz="3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57158" y="428604"/>
            <a:ext cx="8501122"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فهم قد تعودوا على النصر ولا تخيفهم الهزيمة لأنهم مقبلون دائماً على أعدائهم لا يعرفون للأدبار معنى وإذا ما شبه مشيهم اختار أحب الحيوانات إليه وأقربها إلى نفسه (الجمال) وأعطاها صفة البياض المستحبة، وجاءت المقابلة بين (الجمال الزهر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يعصمهم</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ضرب) وبين (إذا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عرد</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السود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التنابيل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رائعة جداً لبيان عظمة المهاجرين وخور وجبن أعدائهم. وقال شارح الديوان: "ويقال إنه عرض بالأنصار في هذا البيت فيما قال الذي أراد قتله عند النبي – صلى الله عليه وسلم -  .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57158" y="142852"/>
            <a:ext cx="850112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وقيل إن ما أثار الأنصار ضدّ كعب أنه قال الجمال الجرب ويروي السكري "الجرب المطلية بالقطران فأراد عليها الدروع فهم يشبهون الجرب . ونحن لا نرى هذا ولا ذاك وما هي إلاّ من باب التأويلات القصصية التي تناقلها الرواة. وما أغضب الأنصار فعلاً ليس ذمهم أو ذم المهاجرين وكيف يسلك هذا المسلك شاعر خائف أهدر دمه وتنكر له الأهل والصحاب وجاء إلى حيث يجلس الرسول  - صلى الله عليه وسلم -  إلى صحبه من المهاجرين والأنصار ليعتذر ويطلب العفو والأمان.</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وإذا كان غضب الأنصار قد اشتد فيعود ذلك إلى ما قبل الوصول إلى هذه الأبيات في الوقت الذي كشف كعب عن نفسه. فأثار حضوره الأنصار لما عرف عنه من عداء شديد للرسول – صلى الله عليه وسلم - والمسلمين ولإقذاعه في ذمهم مع الشعراء المشركين.</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85720" y="214290"/>
            <a:ext cx="850112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28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الأزمة النفسية وتكامل التجربة الشعورية</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التغيير الذي طرأ على الجزيرة العربية بظهور الإسلام ومن ثم انتشاره ودخول العرب في الدين الجديد، جعل كعباً يقف موقف التنازع والحيرة وهو الذي عرف بعصبيته الشديدة وعناده وحياته القلقة،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البيتية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والقبلية، وعدائه الشديد للرسول والإسلام، فما أن استتب الأمر للمسلمين وأهدر دمه مع من أهدر من دماء الشعراء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الشتامين</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للإسلام، حتى كان عليه أن يقرر. ويبدو أن حب الحياة لديه أقوى من العصبية القبلية فما أن جاءه كتاب بجير حتى أسرع إلى المدينة لإعلان إسلامه أمام الرسول – صلى الله عليه وسلم -    وطلب العفو والأمان منه.</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57158" y="571480"/>
            <a:ext cx="842968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في هذا الجو النفسي القلق ولدت قصيدة بانت سعاد بأجزائها الثلاثة المتفاعلة والمتكاملة لخلق اللوحة الكاملة لكعب يعرضها أمام الرسول والمهاجرين كمتهم يدافع عن نفسه ويطلب البراءة من حكامه. ويلعب الزمن دوراً عظيماً فيها فنتوزع بين ماض وحاضر. يأخذ الماضي واحداً وثلاثين بيتاً ويأخذ الحاضر أربعة وعشرين بيتاً. وليس الزمن وحده المعبر عن قلقه النفسي وإنما استعان بالأدوات الفنية الأخرى كالموسيقى الداخلية والخارجية والصورة والتركيب. فقد اختار وزن البسيط لقصيدته "فقد بدا مناسباً بإيقاعه الهادئ الرصين لشفافية الأسى المنساب في قصيدة اعتذاره إلى الرسول – صلى الله عليه وسلم -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282" y="142852"/>
            <a:ext cx="8786842" cy="64325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وضوح مسلك الربط بين إيقاع البحر وطبيعة الغرض الشعري عند كعب قد يغري بالنظر في بحور نماذجه . إن كعباً باختياره بحر البسيط يسعى إلى أن يظهر أمام الرسول – صلى الله عليه وسلم -  وصحبه بمظهر الإنسان الهادئ التائب السائل للغفران ليعطي صورة معكوسة لتلك الصورة التي عرفت عنه بتهوره وعصبيته وكرهه للإسلام والمسلمين.</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ولم يقتصر حرص كعب على اختيار الموسيقى الخارجية فقط بل سعى إلى اختيار الإيقاع الداخلي والموسيقى الداخلية لإظهار مناخه النفسي، ويبدأ هذا الإيقاع الحزين مع بدايات القصيدة، ويظهر العويل الباكي الحزين ممتزجاً بين القافية اللامية المنسابة وبين إيقاع الضمة والواو التي قبلها مما يكسب اللام امتداداً أكبر وأسى أشد وبكاء أعظم.</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282" y="142852"/>
            <a:ext cx="878684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"فلا عجب أن يتعاور الشعراء هذا النمط من الوزن والقافية في قصائدهم ذات الطابع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النسيبي</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الحزين.. فقد وردت نماذج من وزن البردة وقافيتها في ديوان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الشماخ</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وديوان ابن مقبل وديوان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عبدة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بن الطبيب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والمفضليات</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وقد أعانه تكرار الألفاظ مثل كلمة (سعاد) وتكرار الحروف على التعبير عن جو الأسى النفسي الرقيق بالنسبة إليه للماضي المتمثل في سعاد، فقد هجره هذا الماضي الحبيب كما هجرته سعاد، فهي معادل موضوعي للماضي الذي تبدل وتقضى مع ظهور الإسلام.</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ويلجأ كعب في البيت الثالث إلى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المعاظلة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باقتران الضاد والذال والظاء للتعبير عن مدى الظلم الذي عانى منه الشاعر من هجر الحبيبة له: "استيعاب طبيعة العلاقة بين الجرس الصوتي والمعنى. ذلك أن نطق هذه الحروف الثلاثة يجبر الناطق على تحسس مجرى الظلم وممارسة تذوقه في فمه</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57158" y="285728"/>
            <a:ext cx="8501122"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p>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وذلك ما لا نزعم أن كعبًا تعمده تعمداً ولكننا نحسب أنه وفق إليه فأبدع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ولجأ إلى اللوحات الفنية والغنية المعبرة في وصف ماء الغدير ليعطي عذوبة الماضي. كما لجأ إلى المقاطع المتناغمة وتكرار الحروف والاستدراك والنفي ليمزج بين الإيقاع النغمي والإيقاع النفسي الحزين لتبدل المحبوبة وتغيرها وتقلبها وساعده في ذلك التشبيهات الجميلة التي تفاعلت مع بعضها لخلق لوحة الأسى والحزن مع الإيقاع الحزين والألفاظ المعبرة والتراكيب التي تدلل على قدرة إبداعية لدى الشاعر.</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282" y="142852"/>
            <a:ext cx="878684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كعباً كان يمتلك حساً نغمياً مرهفاً لا يكاد يدانيه فيه أحد من شعراء مرحلته إلاّ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الشماخ</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ولعلنا أدركنا بأن الغزل في القصيدة لم يكن مجرد مدخل إلى الغرض الأصلي من القصيدة بل هو جزء مهم ومتلاحم موضوعياً وعضوياً للوصول إلى الهدف الذي أراده الشاعر في القصيدة لأن الماضي له علاقة بحاضر الاعتذار وطلب العفو ومن ثم المديح.</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وجاءت النقلة البارعة بين سعاد ووصف الناقة دالة على التفاعل بين الماضي المحبب الذي تغير وتبدل بحيث يصعب الوصول إليه وإعادته حتى بالنسبة لفارس شجاع صبور على تحمل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المشاق</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مع ناقة صلبة قوية ضخمة، وإذا بهذه الناقة الأصيلة تقوده إلى الحاضر إلى الرسول – صلى الله عليه وسلم -    وصحبه بدلاً من أن تقوده إلى سعاد (الماضي).</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57158" y="785794"/>
            <a:ext cx="828680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ويتمثل العنصر النفسي للشاعر في الاندفاع والشجاعة في لوحة الرحلة وكأنه يقدم للرسول – صلى الله عليه وسلم -    صورة بديلة ومختلفة لما تناقله الوشاة عنه وما وشاه الواشون ضده حتى أهدر الرسول – صلى الله عليه وسلم -    دمه، وهو يعلم حق العلم أن الرسول الكريم – صلى الله عليه وسلم -    ذا الخلق الرفيع يقدر الشجاعة حق قدرها ويكبر الفرسان والفروسية. ولم تخل لوحة الرحلة من تصوير لجوانب حياة كعب العنيفة والقلقة والدالة على الوحدة القريبة من الصعلكة نتيجة لمشكلاته العائلية والقبلية الخاصة.</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428596" y="357166"/>
            <a:ext cx="835824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وكانت الناقة وهو يصفها بتلك الدقة والتأني ممثلة لصراعه النفسي العنيف وهو يقطع رحلة شاقة ومخيفة، وقد تكون مهلكة بين الماضي الذي ودعه إلى غير رجعة والمستقبل الذي ينتظره والذي يشكل الزمن الحاضر بالنسبة للقصيدة. وقد ساعده في إظهار لوحة الرحلة بذلك الشكل الفني العميق تلاحم الألفاظ الغريبة والتراكيب القوية والإيقاع المتناغم والتشبيهات الجميلة والصور المتحركة لتعبر معاً عن حالته النفسية القلقة والتي ستزداد شدة مع بدايات اعتذاره ومن ثم مديحه للرسول – صلى الله عليه وسلم -   ,  فهو ينتقل نقلة بارعة إلى هدفه ويخلص من الماضي إلى الحاضر بشكل فني أخاذ فيه إيقاع الأسى والقنوط:</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357158" y="214290"/>
            <a:ext cx="850112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9875" algn="justLow" fontAlgn="base">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فالفرق كبير بين جمالية البيتين فإن اشتركا في مهابتهما والخوف من وعيدهما فإنهما مختلفان أشد الاختلاف في الأخلاق والمثل،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فالنعمان</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وعيده مخيف موئس، على العكس من الرسول الكريم  - صلى الله عليه وسلم -  الذي يكمن وراء وعيده المخيف الأمل والرجاء لأنه على خلق كريم وزاده القرآن الكريم الذي نزل عليه رحمة وحلماً :</a:t>
            </a:r>
          </a:p>
          <a:p>
            <a:pPr lvl="0" indent="269875" algn="justLow" fontAlgn="base">
              <a:spcBef>
                <a:spcPct val="0"/>
              </a:spcBef>
              <a:spcAft>
                <a:spcPct val="0"/>
              </a:spcAft>
            </a:pPr>
            <a:r>
              <a:rPr lang="ar-SA" sz="3200" b="1" dirty="0" smtClean="0"/>
              <a:t> </a:t>
            </a:r>
          </a:p>
          <a:p>
            <a:pPr lvl="0" indent="269875" algn="justLow" fontAlgn="base">
              <a:spcBef>
                <a:spcPct val="0"/>
              </a:spcBef>
              <a:spcAft>
                <a:spcPct val="0"/>
              </a:spcAft>
            </a:pPr>
            <a:r>
              <a:rPr lang="ar-SA" sz="3200" b="1" dirty="0" smtClean="0"/>
              <a:t>مَهْلاً هداكَ الذي أعْطاكَ نافِلَةَ الـقُرآنِ فيها </a:t>
            </a:r>
            <a:r>
              <a:rPr lang="ar-SA" sz="3200" b="1" dirty="0" err="1" smtClean="0"/>
              <a:t>مَواعيظٌ</a:t>
            </a:r>
            <a:r>
              <a:rPr lang="ar-SA" sz="3200" b="1" dirty="0" smtClean="0"/>
              <a:t> وتَفْصِيلُ لا تَأْخُذَنّي بأقوالِ الوُشاةِ ولمْ</a:t>
            </a:r>
            <a:r>
              <a:rPr lang="en-US" sz="3200" b="1" dirty="0" smtClean="0"/>
              <a:t>             </a:t>
            </a:r>
            <a:br>
              <a:rPr lang="en-US" sz="3200" b="1" dirty="0" smtClean="0"/>
            </a:br>
            <a:r>
              <a:rPr lang="ar-SA" sz="3200" b="1" dirty="0" smtClean="0"/>
              <a:t>                              أُذْنِبْ ولو كَثُرَتْ عنِّي الأَقاويلُ  </a:t>
            </a:r>
          </a:p>
          <a:p>
            <a:pPr lvl="0" indent="269875" algn="justLow" fontAlgn="base">
              <a:spcBef>
                <a:spcPct val="0"/>
              </a:spcBef>
              <a:spcAft>
                <a:spcPct val="0"/>
              </a:spcAf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71472" y="500042"/>
          <a:ext cx="8001056" cy="942086"/>
        </p:xfrm>
        <a:graphic>
          <a:graphicData uri="http://schemas.openxmlformats.org/drawingml/2006/table">
            <a:tbl>
              <a:tblPr/>
              <a:tblGrid>
                <a:gridCol w="3637080"/>
                <a:gridCol w="304089"/>
                <a:gridCol w="4059887"/>
              </a:tblGrid>
              <a:tr h="0">
                <a:tc>
                  <a:txBody>
                    <a:bodyPr/>
                    <a:lstStyle/>
                    <a:p>
                      <a:pPr algn="justLow" rtl="1" hangingPunct="0">
                        <a:lnSpc>
                          <a:spcPct val="115000"/>
                        </a:lnSpc>
                        <a:spcBef>
                          <a:spcPts val="800"/>
                        </a:spcBef>
                        <a:spcAft>
                          <a:spcPts val="0"/>
                        </a:spcAft>
                      </a:pPr>
                      <a:r>
                        <a:rPr lang="ar-SA" sz="2800" b="1" dirty="0">
                          <a:latin typeface="Times New Roman"/>
                          <a:ea typeface="Times New Roman"/>
                          <a:cs typeface="Arial"/>
                        </a:rPr>
                        <a:t>إنك يا ابن أبي سلمى لمقتول</a:t>
                      </a:r>
                      <a:br>
                        <a:rPr lang="ar-SA" sz="2800" b="1" dirty="0">
                          <a:latin typeface="Times New Roman"/>
                          <a:ea typeface="Times New Roman"/>
                          <a:cs typeface="Arial"/>
                        </a:rPr>
                      </a:br>
                      <a:endParaRPr lang="en-US" sz="28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28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2800" b="1" dirty="0">
                          <a:latin typeface="Times New Roman"/>
                          <a:ea typeface="Times New Roman"/>
                          <a:cs typeface="Arial"/>
                        </a:rPr>
                        <a:t>تسعى الوشاة </a:t>
                      </a:r>
                      <a:r>
                        <a:rPr lang="ar-SA" sz="2800" b="1" dirty="0" err="1">
                          <a:latin typeface="Times New Roman"/>
                          <a:ea typeface="Times New Roman"/>
                          <a:cs typeface="Arial"/>
                        </a:rPr>
                        <a:t>جنابيها</a:t>
                      </a:r>
                      <a:r>
                        <a:rPr lang="ar-SA" sz="2800" b="1" dirty="0">
                          <a:latin typeface="Times New Roman"/>
                          <a:ea typeface="Times New Roman"/>
                          <a:cs typeface="Arial"/>
                        </a:rPr>
                        <a:t> وقولهم</a:t>
                      </a:r>
                      <a:br>
                        <a:rPr lang="ar-SA" sz="2800" b="1" dirty="0">
                          <a:latin typeface="Times New Roman"/>
                          <a:ea typeface="Times New Roman"/>
                          <a:cs typeface="Arial"/>
                        </a:rPr>
                      </a:br>
                      <a:endParaRPr lang="en-US" sz="2800" dirty="0">
                        <a:latin typeface="Times New Roman"/>
                        <a:ea typeface="Times New Roman"/>
                      </a:endParaRPr>
                    </a:p>
                  </a:txBody>
                  <a:tcPr marL="68580" marR="68580" marT="0" marB="0">
                    <a:lnL>
                      <a:noFill/>
                    </a:lnL>
                    <a:lnR>
                      <a:noFill/>
                    </a:lnR>
                    <a:lnT>
                      <a:noFill/>
                    </a:lnT>
                    <a:lnB>
                      <a:noFill/>
                    </a:lnB>
                  </a:tcPr>
                </a:tc>
              </a:tr>
            </a:tbl>
          </a:graphicData>
        </a:graphic>
      </p:graphicFrame>
      <p:sp>
        <p:nvSpPr>
          <p:cNvPr id="56321" name="Rectangle 1"/>
          <p:cNvSpPr>
            <a:spLocks noChangeArrowheads="1"/>
          </p:cNvSpPr>
          <p:nvPr/>
        </p:nvSpPr>
        <p:spPr bwMode="auto">
          <a:xfrm>
            <a:off x="214282" y="1285860"/>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إن الأسى والقنوط الذي سببه له الناس بمجافاتهم له وانقلابهم عليه كما انقلب عليه ماضيه:</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571472" y="2500306"/>
          <a:ext cx="8143932" cy="1076706"/>
        </p:xfrm>
        <a:graphic>
          <a:graphicData uri="http://schemas.openxmlformats.org/drawingml/2006/table">
            <a:tbl>
              <a:tblPr/>
              <a:tblGrid>
                <a:gridCol w="3931259"/>
                <a:gridCol w="640773"/>
                <a:gridCol w="3571900"/>
              </a:tblGrid>
              <a:tr h="0">
                <a:tc>
                  <a:txBody>
                    <a:bodyPr/>
                    <a:lstStyle/>
                    <a:p>
                      <a:pPr algn="justLow" rtl="1" hangingPunct="0">
                        <a:lnSpc>
                          <a:spcPct val="115000"/>
                        </a:lnSpc>
                        <a:spcBef>
                          <a:spcPts val="800"/>
                        </a:spcBef>
                        <a:spcAft>
                          <a:spcPts val="0"/>
                        </a:spcAft>
                      </a:pPr>
                      <a:r>
                        <a:rPr lang="ar-SA" sz="3200" b="1" dirty="0">
                          <a:latin typeface="Times New Roman"/>
                          <a:ea typeface="Times New Roman"/>
                          <a:cs typeface="Arial"/>
                        </a:rPr>
                        <a:t>لا ألفينك إني عنك مشغول</a:t>
                      </a:r>
                      <a:br>
                        <a:rPr lang="ar-SA" sz="3200" b="1" dirty="0">
                          <a:latin typeface="Times New Roman"/>
                          <a:ea typeface="Times New Roman"/>
                          <a:cs typeface="Arial"/>
                        </a:rPr>
                      </a:br>
                      <a:endParaRPr lang="en-US" sz="32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32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3200" b="1" dirty="0">
                          <a:latin typeface="Times New Roman"/>
                          <a:ea typeface="Times New Roman"/>
                          <a:cs typeface="Arial"/>
                        </a:rPr>
                        <a:t>وقال كل خليل كنت </a:t>
                      </a:r>
                      <a:r>
                        <a:rPr lang="ar-SA" sz="3200" b="1" dirty="0" err="1">
                          <a:latin typeface="Times New Roman"/>
                          <a:ea typeface="Times New Roman"/>
                          <a:cs typeface="Arial"/>
                        </a:rPr>
                        <a:t>آمله</a:t>
                      </a:r>
                      <a:r>
                        <a:rPr lang="ar-SA" sz="3200" b="1" dirty="0">
                          <a:latin typeface="Times New Roman"/>
                          <a:ea typeface="Times New Roman"/>
                          <a:cs typeface="Arial"/>
                        </a:rPr>
                        <a:t/>
                      </a:r>
                      <a:br>
                        <a:rPr lang="ar-SA" sz="3200" b="1" dirty="0">
                          <a:latin typeface="Times New Roman"/>
                          <a:ea typeface="Times New Roman"/>
                          <a:cs typeface="Arial"/>
                        </a:rPr>
                      </a:br>
                      <a:endParaRPr lang="en-US" sz="3200" dirty="0">
                        <a:latin typeface="Times New Roman"/>
                        <a:ea typeface="Times New Roman"/>
                      </a:endParaRPr>
                    </a:p>
                  </a:txBody>
                  <a:tcPr marL="68580" marR="68580" marT="0" marB="0">
                    <a:lnL>
                      <a:noFill/>
                    </a:lnL>
                    <a:lnR>
                      <a:noFill/>
                    </a:lnR>
                    <a:lnT>
                      <a:noFill/>
                    </a:lnT>
                    <a:lnB>
                      <a:noFill/>
                    </a:lnB>
                  </a:tcPr>
                </a:tc>
              </a:tr>
            </a:tbl>
          </a:graphicData>
        </a:graphic>
      </p:graphicFrame>
      <p:sp>
        <p:nvSpPr>
          <p:cNvPr id="56322" name="Rectangle 2"/>
          <p:cNvSpPr>
            <a:spLocks noChangeArrowheads="1"/>
          </p:cNvSpPr>
          <p:nvPr/>
        </p:nvSpPr>
        <p:spPr bwMode="auto">
          <a:xfrm>
            <a:off x="500034" y="3357562"/>
            <a:ext cx="842968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دفعه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وهو الشجاع المقدام- إلى القنوط والاستسلام فاستعان بالحكمة، والحكمة التي أوردها تعبر عن نفسه القانطة اليائسة، فهي جزء مهم من القصيدة وليست استطراداً أو مجرد أبيات ذات روح إسلامية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وهي في رأينا أقرب إلى أقوال الأحناف في الجاهلية - يتقدم بها إلى الرسول ليبعد عنه الشرك ويحصل على العفو:</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00034" y="642918"/>
          <a:ext cx="8358246" cy="2153412"/>
        </p:xfrm>
        <a:graphic>
          <a:graphicData uri="http://schemas.openxmlformats.org/drawingml/2006/table">
            <a:tbl>
              <a:tblPr/>
              <a:tblGrid>
                <a:gridCol w="4123720"/>
                <a:gridCol w="162560"/>
                <a:gridCol w="4071966"/>
              </a:tblGrid>
              <a:tr h="0">
                <a:tc>
                  <a:txBody>
                    <a:bodyPr/>
                    <a:lstStyle/>
                    <a:p>
                      <a:pPr algn="justLow" rtl="1" hangingPunct="0">
                        <a:lnSpc>
                          <a:spcPct val="115000"/>
                        </a:lnSpc>
                        <a:spcBef>
                          <a:spcPts val="800"/>
                        </a:spcBef>
                        <a:spcAft>
                          <a:spcPts val="0"/>
                        </a:spcAft>
                      </a:pPr>
                      <a:r>
                        <a:rPr lang="ar-SA" sz="3200" b="1">
                          <a:latin typeface="Times New Roman"/>
                          <a:ea typeface="Times New Roman"/>
                          <a:cs typeface="Arial"/>
                        </a:rPr>
                        <a:t>فكل ما قدر الرحمن مفعول</a:t>
                      </a:r>
                      <a:br>
                        <a:rPr lang="ar-SA" sz="3200" b="1">
                          <a:latin typeface="Times New Roman"/>
                          <a:ea typeface="Times New Roman"/>
                          <a:cs typeface="Arial"/>
                        </a:rPr>
                      </a:br>
                      <a:endParaRPr lang="en-US" sz="320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32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3200" b="1">
                          <a:latin typeface="Times New Roman"/>
                          <a:ea typeface="Times New Roman"/>
                          <a:cs typeface="Arial"/>
                        </a:rPr>
                        <a:t>فقلت خلوا طريقي لا أبالكم</a:t>
                      </a:r>
                      <a:br>
                        <a:rPr lang="ar-SA" sz="3200" b="1">
                          <a:latin typeface="Times New Roman"/>
                          <a:ea typeface="Times New Roman"/>
                          <a:cs typeface="Arial"/>
                        </a:rPr>
                      </a:br>
                      <a:endParaRPr lang="en-US" sz="3200">
                        <a:latin typeface="Times New Roman"/>
                        <a:ea typeface="Times New Roman"/>
                      </a:endParaRPr>
                    </a:p>
                  </a:txBody>
                  <a:tcPr marL="68580" marR="68580" marT="0" marB="0">
                    <a:lnL>
                      <a:noFill/>
                    </a:lnL>
                    <a:lnR>
                      <a:noFill/>
                    </a:lnR>
                    <a:lnT>
                      <a:noFill/>
                    </a:lnT>
                    <a:lnB>
                      <a:noFill/>
                    </a:lnB>
                  </a:tcPr>
                </a:tc>
              </a:tr>
              <a:tr h="0">
                <a:tc>
                  <a:txBody>
                    <a:bodyPr/>
                    <a:lstStyle/>
                    <a:p>
                      <a:pPr algn="justLow" rtl="1" hangingPunct="0">
                        <a:lnSpc>
                          <a:spcPct val="115000"/>
                        </a:lnSpc>
                        <a:spcBef>
                          <a:spcPts val="800"/>
                        </a:spcBef>
                        <a:spcAft>
                          <a:spcPts val="0"/>
                        </a:spcAft>
                      </a:pPr>
                      <a:r>
                        <a:rPr lang="ar-SA" sz="3200" b="1" dirty="0">
                          <a:latin typeface="Times New Roman"/>
                          <a:ea typeface="Times New Roman"/>
                          <a:cs typeface="Arial"/>
                        </a:rPr>
                        <a:t>يوماً على آلة حدباء محمول</a:t>
                      </a:r>
                      <a:br>
                        <a:rPr lang="ar-SA" sz="3200" b="1" dirty="0">
                          <a:latin typeface="Times New Roman"/>
                          <a:ea typeface="Times New Roman"/>
                          <a:cs typeface="Arial"/>
                        </a:rPr>
                      </a:br>
                      <a:endParaRPr lang="en-US" sz="3200"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320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3200" b="1" dirty="0">
                          <a:latin typeface="Times New Roman"/>
                          <a:ea typeface="Times New Roman"/>
                          <a:cs typeface="Arial"/>
                        </a:rPr>
                        <a:t>كل ابن أنثى وإن طالت سلامته</a:t>
                      </a:r>
                      <a:br>
                        <a:rPr lang="ar-SA" sz="3200" b="1" dirty="0">
                          <a:latin typeface="Times New Roman"/>
                          <a:ea typeface="Times New Roman"/>
                          <a:cs typeface="Arial"/>
                        </a:rPr>
                      </a:br>
                      <a:endParaRPr lang="en-US" sz="3200" dirty="0">
                        <a:latin typeface="Times New Roman"/>
                        <a:ea typeface="Times New Roman"/>
                      </a:endParaRPr>
                    </a:p>
                  </a:txBody>
                  <a:tcPr marL="68580" marR="68580" marT="0" marB="0">
                    <a:lnL>
                      <a:noFill/>
                    </a:lnL>
                    <a:lnR>
                      <a:noFill/>
                    </a:lnR>
                    <a:lnT>
                      <a:noFill/>
                    </a:lnT>
                    <a:lnB>
                      <a:noFill/>
                    </a:lnB>
                  </a:tcPr>
                </a:tc>
              </a:tr>
            </a:tbl>
          </a:graphicData>
        </a:graphic>
      </p:graphicFrame>
      <p:sp>
        <p:nvSpPr>
          <p:cNvPr id="55297" name="Rectangle 1"/>
          <p:cNvSpPr>
            <a:spLocks noChangeArrowheads="1"/>
          </p:cNvSpPr>
          <p:nvPr/>
        </p:nvSpPr>
        <p:spPr bwMode="auto">
          <a:xfrm>
            <a:off x="285720" y="2714620"/>
            <a:ext cx="857256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ويظهر الاضطراب النفسي واضحاً جلياً في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اعتذارياته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وقد أجاد كعب في تصوير فزعه وخوفه فذكر نبأ وعد الرسول له والأمل في العفو وهو مدرك خير الإدراك أخلاق الرسول – صلى الله عليه وسلم - العالية وعفوه عند المقدرة. وذكر هدي القرآن ومواعظه، كما ذكر الوشاة والأقاويل وحاول أن يتخلص من جريرة أعماله. وتعد هذه الأبيات في الاعتذار من أجمل وأصدق ما قيل في الشعر العربي على الرغم من ظهور طابع التقليدية فيها.</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357158" y="571480"/>
            <a:ext cx="84296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ومضى في مدح الرسول– صلى الله عليه وسلم -     بأسلوب تقليدي في أول الأمر فشبهه بأسد في عرينه اصطاد فريسة وأطعم منها أشباله ولم نلمس جديداً في هذا المديح فقد تكرر كثيراً في الشعر الجاهلي وربما أعانه ذلك على التفصيل في لوحة الأسد وكأن الشاعر يطمع برعاية الرسول له كما يرعى الأسد أشباله، فإذا ما انتقل إلى الصورة الثانية وشبه الرسول بأنه سيف مسلول من سيوف الله لم يزد على البيت الواحد ولم يفصل في الصورة كما فصل في صورة الأسد ولعل جهله بالإسلام وخشيته من الوقوع في الخطأ دفعه إلى الإيجاز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357158" y="357166"/>
            <a:ext cx="84296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وفي كلا الصورتين أعطى للرسول – صلى الله عليه وسلم -  صفة القوة لأنه كان يحس بكل الضعف والخور تجاهه فلم يعط غير صور مادية، ووقف في مديحه عند صفة القوة والمهابة ولم يذكر صفات كثيرة معروفة عن أخلاق الرسول   ونبله– صلى الله عليه وسلم -   وكرمه. لأنه لم يكن يرى في الرسول – صلى الله عليه وسلم -    في لحظته تلك غير أنه الرجل الذي يملك بين يديه حياته وموته. ولو لم يكن خائفاً فزعاً لوقف وقفة طويلة ومغايرة في مديح الرسول الكريم كتلك الوقفة التي وقفها في مدح المهاجرين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357158" y="357166"/>
            <a:ext cx="842968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فقد جمعت فيها الخصائص المادية والمعنوية، وكانت اللوحة التي قدمها الشاعر لشجاعتهم لوحة معبرة ودقيقة ضمّ فيها الجزئيات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كوصف الدروع والسلاح- إلى الكليات حتى ينتهي بالقصيدة نهاية تبلغ ذروة الإبداع الفني والإيقاع المتناغم الجمالي بين المقاطع الأربعة حيث أعطى للصورة عمقها الفني وأبعادها المتكاملة لينتهي بقصيدته نهاية رائعة معادلة لمطلع القصيدة حيث يقول:</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357158" y="4429132"/>
          <a:ext cx="8358246" cy="1884172"/>
        </p:xfrm>
        <a:graphic>
          <a:graphicData uri="http://schemas.openxmlformats.org/drawingml/2006/table">
            <a:tbl>
              <a:tblPr/>
              <a:tblGrid>
                <a:gridCol w="4101559"/>
                <a:gridCol w="889809"/>
                <a:gridCol w="3366878"/>
              </a:tblGrid>
              <a:tr h="0">
                <a:tc>
                  <a:txBody>
                    <a:bodyPr/>
                    <a:lstStyle/>
                    <a:p>
                      <a:pPr algn="justLow" rtl="1" hangingPunct="0">
                        <a:lnSpc>
                          <a:spcPct val="115000"/>
                        </a:lnSpc>
                        <a:spcBef>
                          <a:spcPts val="800"/>
                        </a:spcBef>
                        <a:spcAft>
                          <a:spcPts val="0"/>
                        </a:spcAft>
                      </a:pPr>
                      <a:r>
                        <a:rPr lang="ar-SA" sz="2800" b="1">
                          <a:latin typeface="Times New Roman"/>
                          <a:ea typeface="Times New Roman"/>
                          <a:cs typeface="Arial"/>
                        </a:rPr>
                        <a:t>قوماً وليسوا مجازيعاً إذا نيلوا</a:t>
                      </a:r>
                      <a:br>
                        <a:rPr lang="ar-SA" sz="2800" b="1">
                          <a:latin typeface="Times New Roman"/>
                          <a:ea typeface="Times New Roman"/>
                          <a:cs typeface="Arial"/>
                        </a:rPr>
                      </a:br>
                      <a:endParaRPr lang="en-US" sz="2800" b="1">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2800" b="1">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2800" b="1">
                          <a:latin typeface="Times New Roman"/>
                          <a:ea typeface="Times New Roman"/>
                          <a:cs typeface="Arial"/>
                        </a:rPr>
                        <a:t>لا يفرحون إذا نالت رماحهم</a:t>
                      </a:r>
                      <a:br>
                        <a:rPr lang="ar-SA" sz="2800" b="1">
                          <a:latin typeface="Times New Roman"/>
                          <a:ea typeface="Times New Roman"/>
                          <a:cs typeface="Arial"/>
                        </a:rPr>
                      </a:br>
                      <a:endParaRPr lang="en-US" sz="2800" b="1">
                        <a:latin typeface="Times New Roman"/>
                        <a:ea typeface="Times New Roman"/>
                      </a:endParaRPr>
                    </a:p>
                  </a:txBody>
                  <a:tcPr marL="68580" marR="68580" marT="0" marB="0">
                    <a:lnL>
                      <a:noFill/>
                    </a:lnL>
                    <a:lnR>
                      <a:noFill/>
                    </a:lnR>
                    <a:lnT>
                      <a:noFill/>
                    </a:lnT>
                    <a:lnB>
                      <a:noFill/>
                    </a:lnB>
                  </a:tcPr>
                </a:tc>
              </a:tr>
              <a:tr h="0">
                <a:tc>
                  <a:txBody>
                    <a:bodyPr/>
                    <a:lstStyle/>
                    <a:p>
                      <a:pPr algn="justLow" rtl="1" hangingPunct="0">
                        <a:lnSpc>
                          <a:spcPct val="115000"/>
                        </a:lnSpc>
                        <a:spcBef>
                          <a:spcPts val="800"/>
                        </a:spcBef>
                        <a:spcAft>
                          <a:spcPts val="0"/>
                        </a:spcAft>
                      </a:pPr>
                      <a:r>
                        <a:rPr lang="ar-SA" sz="2800" b="1" dirty="0">
                          <a:latin typeface="Times New Roman"/>
                          <a:ea typeface="Times New Roman"/>
                          <a:cs typeface="Arial"/>
                        </a:rPr>
                        <a:t>ما إن لها من حياض الموت تهليل</a:t>
                      </a:r>
                      <a:br>
                        <a:rPr lang="ar-SA" sz="2800" b="1" dirty="0">
                          <a:latin typeface="Times New Roman"/>
                          <a:ea typeface="Times New Roman"/>
                          <a:cs typeface="Arial"/>
                        </a:rPr>
                      </a:br>
                      <a:endParaRPr lang="en-US" sz="2800" b="1"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endParaRPr lang="en-US" sz="2800" b="1" dirty="0">
                        <a:latin typeface="Times New Roman"/>
                        <a:ea typeface="Times New Roman"/>
                      </a:endParaRPr>
                    </a:p>
                  </a:txBody>
                  <a:tcPr marL="68580" marR="68580" marT="0" marB="0">
                    <a:lnL>
                      <a:noFill/>
                    </a:lnL>
                    <a:lnR>
                      <a:noFill/>
                    </a:lnR>
                    <a:lnT>
                      <a:noFill/>
                    </a:lnT>
                    <a:lnB>
                      <a:noFill/>
                    </a:lnB>
                  </a:tcPr>
                </a:tc>
                <a:tc>
                  <a:txBody>
                    <a:bodyPr/>
                    <a:lstStyle/>
                    <a:p>
                      <a:pPr algn="justLow" rtl="1" hangingPunct="0">
                        <a:lnSpc>
                          <a:spcPct val="115000"/>
                        </a:lnSpc>
                        <a:spcBef>
                          <a:spcPts val="800"/>
                        </a:spcBef>
                        <a:spcAft>
                          <a:spcPts val="0"/>
                        </a:spcAft>
                      </a:pPr>
                      <a:r>
                        <a:rPr lang="ar-SA" sz="2800" b="1" dirty="0">
                          <a:latin typeface="Times New Roman"/>
                          <a:ea typeface="Times New Roman"/>
                          <a:cs typeface="Arial"/>
                        </a:rPr>
                        <a:t>لا يقع الطعن إلاّ في نحورهم</a:t>
                      </a:r>
                      <a:br>
                        <a:rPr lang="ar-SA" sz="2800" b="1" dirty="0">
                          <a:latin typeface="Times New Roman"/>
                          <a:ea typeface="Times New Roman"/>
                          <a:cs typeface="Arial"/>
                        </a:rPr>
                      </a:br>
                      <a:endParaRPr lang="en-US" sz="2800" b="1" dirty="0">
                        <a:latin typeface="Times New Roman"/>
                        <a:ea typeface="Times New Roman"/>
                      </a:endParaRPr>
                    </a:p>
                  </a:txBody>
                  <a:tcPr marL="68580" marR="68580" marT="0" marB="0">
                    <a:lnL>
                      <a:noFill/>
                    </a:lnL>
                    <a:lnR>
                      <a:noFill/>
                    </a:lnR>
                    <a:lnT>
                      <a:noFill/>
                    </a:lnT>
                    <a:lnB>
                      <a:noFill/>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357158" y="285728"/>
            <a:ext cx="8429684"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يرى بعض الباحثين أن القدرة الإبداعية التي ظهرت في قصيدة كعب عند مدح المهاجرين بشكل أقوى من مدحه للرسول – صلى الله عليه وسلم -    إلى العصبية القبلية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وقد عرفنا في كعب عصبية جاهلية شديدة فلا عجب أن يحدث هذا ولما يدخل الإسلام بعد إلى قلبه ويتغلغل في أعماقه، فإذا كان المهاجرون أبناء خؤولته يعرفهم ويعرفونه، وقد عاش بيئتهم فهو يجيد في مدحهم بروح العصبية الجاهلية بينما لا يعرف عن الرسول – صلى الله عليه وسلم -    ولا دينه الشيء الكثير فيحتار في مديحه وينظر إليه كما ينظر إلى حاكم يطلب منه العفو والأمان ولا يجد فيه شيئاً أقوى من الرهبة والقوة والعفو عند المقدرة.</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357158" y="285728"/>
            <a:ext cx="8429684"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Arial" pitchFamily="34" charset="0"/>
                <a:ea typeface="Times New Roman" pitchFamily="18" charset="0"/>
                <a:cs typeface="Arial" pitchFamily="34" charset="0"/>
              </a:rPr>
              <a:t>   مكانتها: </a:t>
            </a:r>
            <a:endParaRPr kumimoji="0" lang="en-US" sz="3200" b="1" i="0" u="sng" strike="noStrike" cap="none" normalizeH="0" baseline="0" dirty="0" smtClean="0">
              <a:ln>
                <a:noFill/>
              </a:ln>
              <a:solidFill>
                <a:srgbClr val="FF0000"/>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قصيدة بانت سعاد مكانة دينية كبيرة حيث منح الرسول بردته لكعب عند إنشادها. ولها قيمة فنية على الرغم من الأسلوب التقليدي الذي سلكه الشاعر في نظمها ولكنها مفعمة بالأصالة وصدق التجربة الشعورية وبالإيقاع النغمي العالي، واللوحات الفنية المبتكرة والتي أفاد فيها مما ورثه من الشعر الجاهلي ومن مؤثرات البيئة الأخرى.</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وتظهر أهميتها التاريخية في أنها أصبحت جزءاً من كتب السيرة لا يخلو كتاب منها.</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واهتم بها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الشراح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والنحويون واللغويون والأدباء فعارضوها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وخمسوها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وشطروها وأشهر من عارض هذه القصيدة ابن الساعاتي المتوفى عام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والبوصيري</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وترجمت إلى اللغات العالمية . وعارضوها على امتداد العصور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خطط انسيابي: متعدد المستندات 1"/>
          <p:cNvSpPr/>
          <p:nvPr/>
        </p:nvSpPr>
        <p:spPr>
          <a:xfrm>
            <a:off x="785786" y="1214422"/>
            <a:ext cx="7786742" cy="464347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والسلام عليكم ورحمة الله وبركاته</a:t>
            </a:r>
            <a:endParaRPr lang="ar-SA"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1214422"/>
            <a:ext cx="835824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وهو إذ يقسم ويرجو من الرسول ألاّ يأخذه بأقوال الوشاة الكاذبين وهو مدرك لأفعاله السابقة ضدّ الرسول- صلى الله عليه وسلم -  وموقفه المعادي منه ومن دينه وشدة عصبيته وعناده، يقسم بالقرآن، وبروح إسلامية تناسب مقام الاعتذار.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على الرغم من أن كعبا كان  شديد البعد عن الرسول الكريم – صلى الله عليه وسلم -   فقد هجا النبي وصحبه قبل الإسلام ووقف إلى جانب الشعراء المشركين كابن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الزبعرى</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57158" y="285728"/>
            <a:ext cx="83582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وما قدم كعب إلى الرسول طالباً العفو ومعلناً إسلامه إلاّ بعد أن هدر دمه وضاقت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الأرض بعد انتصار الرسول في مكة وحنين وإذعان العرب كلهم لسلطانه الجديد وقتل من قتل بعد الفتح من خصوم الإسلام وأعداء النبي وفرار من فر، كل ذلك ملأ كعباً فزعاً ورعباً. وأكبر الظن أن كعباً حاول الفرار والاستخفاء فيمن حاول الفرار والاستخفاء ولكن الأرض ضاقت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به</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والناس تخاذلوا عنه. ونظر فإذا هو مأخوذ متهالك إذا لم يحتط لنفسه. وجاءته في أثناء هذا كله رسالة أخيه بجير</a:t>
            </a: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05" name="Rectangle 1"/>
          <p:cNvSpPr>
            <a:spLocks noChangeArrowheads="1"/>
          </p:cNvSpPr>
          <p:nvPr/>
        </p:nvSpPr>
        <p:spPr bwMode="auto">
          <a:xfrm>
            <a:off x="0" y="5000636"/>
            <a:ext cx="878684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فاستقرت عزيمة كعب على أن يستجير بعفو النبي من غضب النبي الكريم صلوات الله وسلامه عليه . </a:t>
            </a:r>
            <a:r>
              <a:rPr kumimoji="0" lang="ar-SA"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57158" y="500042"/>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ويفصل كعب في أخلاق سعاد فهي متقلبة الطباع متغيرة دائماً كالغول ولا تفي بعهدها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وتنساح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مواثيقها كما ينساب الماء من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الغرابيل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ومواعيدها مواعيد عرقوب فلا يغتر بوعدها فما هي إلاّ تضليل وباطلة الأباطيل وهي تستحق اللوم لأنها غير أهل للثقة.  </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ونخلص من كل ذلك إلى أن المقدمة الغزلية في القصيدة لم تكن إلاّ مدخلاً لها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يستهوي</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السامعين ويلفتهم إلى المتابعة وكأن مقولة ابن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قتيبة</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في مقدمة كتابه الشعر والشعراء تنطبق تمام الانطباق على مقدمة هذه القصيدة فقد سعى فيها الشاعر مسعى الشعراء الجاهليين حين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يبدأون</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قصائدهم بالغزل.</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57158" y="214290"/>
            <a:ext cx="8501122"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ثم يخلص كعب بشكل متساوق جميل إلى وصف ناقته حين يقول:</a:t>
            </a:r>
          </a:p>
          <a:p>
            <a:pPr marL="0" marR="0" lvl="0" indent="269875" algn="justLow" defTabSz="914400" rtl="1" eaLnBrk="1" fontAlgn="base" latinLnBrk="0" hangingPunct="1">
              <a:lnSpc>
                <a:spcPct val="100000"/>
              </a:lnSpc>
              <a:spcBef>
                <a:spcPct val="0"/>
              </a:spcBef>
              <a:spcAft>
                <a:spcPct val="0"/>
              </a:spcAft>
              <a:buClrTx/>
              <a:buSzTx/>
              <a:buFontTx/>
              <a:buNone/>
              <a:tabLst/>
            </a:pPr>
            <a:endParaRPr lang="ar-SA" sz="3200" b="1" dirty="0">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lang="ar-SA" sz="3200" b="1" dirty="0">
              <a:latin typeface="Arial" pitchFamily="34" charset="0"/>
              <a:cs typeface="Arial" pitchFamily="34" charset="0"/>
            </a:endParaRPr>
          </a:p>
          <a:p>
            <a:pPr marL="0" marR="0" lvl="0" indent="269875" algn="justLow" defTabSz="914400" rtl="1"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a:p>
            <a:pPr marL="0" marR="0" lvl="0" indent="269875" algn="justLow"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ويمضي الشاعر في وصف ناقته بالضخامة والصلابة والسرعة كما وصفها الشعراء الجاهليون. ويقف عند أعضائها وخصائصها وخصالها وقفة طويلة لشدة إعجابه بها فهي سهلة القوائم في السير، غليظة الرقبة، عظيمة الوجنتين، ضخمة شبيهة بالذكر، واسعة الجانب، ذات عنق طويل، وجلدها قوي لا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1"/>
          <p:cNvSpPr>
            <a:spLocks noChangeArrowheads="1"/>
          </p:cNvSpPr>
          <p:nvPr/>
        </p:nvSpPr>
        <p:spPr bwMode="auto">
          <a:xfrm>
            <a:off x="571472" y="1571612"/>
            <a:ext cx="822692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أَمْسَتْ سُعاد بأرضٍ لا يُبَلِّغُها</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إلاّ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العِتاقُ</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النَّجيباتُ المَراسِيلُ</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357158" y="214290"/>
            <a:ext cx="850112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9875"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يؤثر فيه لسع الحشرات، بارزة الظهر،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وأخفافها</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ذوابل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لاحقة، وذنبها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كعسيب</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النخلة، وهي عريقة الأصل وهو سبب في خفتها وسرعتها، مرفقها مفتول، وثديها مخارج اللبن فيه جيدة، وذات أنف أقنى وعنق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أتلع</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وخد سهل، ولم يترك كعب صفة من الصفات الجيدة التي تناولها الأقدمون في وصف نوقهم إلاّ ولصقها بناقته  .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4175</Words>
  <Application>Microsoft Office PowerPoint</Application>
  <PresentationFormat>عرض على الشاشة (3:4)‏</PresentationFormat>
  <Paragraphs>140</Paragraphs>
  <Slides>47</Slides>
  <Notes>0</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13</cp:revision>
  <dcterms:created xsi:type="dcterms:W3CDTF">2012-10-08T15:10:29Z</dcterms:created>
  <dcterms:modified xsi:type="dcterms:W3CDTF">2012-10-08T17:08:43Z</dcterms:modified>
</cp:coreProperties>
</file>