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51"/>
  </p:notesMasterIdLst>
  <p:sldIdLst>
    <p:sldId id="256" r:id="rId2"/>
    <p:sldId id="261" r:id="rId3"/>
    <p:sldId id="262" r:id="rId4"/>
    <p:sldId id="263" r:id="rId5"/>
    <p:sldId id="264" r:id="rId6"/>
    <p:sldId id="265" r:id="rId7"/>
    <p:sldId id="267" r:id="rId8"/>
    <p:sldId id="266" r:id="rId9"/>
    <p:sldId id="257" r:id="rId10"/>
    <p:sldId id="258" r:id="rId11"/>
    <p:sldId id="259" r:id="rId12"/>
    <p:sldId id="260" r:id="rId13"/>
    <p:sldId id="295" r:id="rId14"/>
    <p:sldId id="296" r:id="rId15"/>
    <p:sldId id="297" r:id="rId16"/>
    <p:sldId id="298" r:id="rId17"/>
    <p:sldId id="269" r:id="rId18"/>
    <p:sldId id="299" r:id="rId19"/>
    <p:sldId id="281" r:id="rId20"/>
    <p:sldId id="302" r:id="rId21"/>
    <p:sldId id="300" r:id="rId22"/>
    <p:sldId id="270" r:id="rId23"/>
    <p:sldId id="301" r:id="rId24"/>
    <p:sldId id="282" r:id="rId25"/>
    <p:sldId id="271" r:id="rId26"/>
    <p:sldId id="283" r:id="rId27"/>
    <p:sldId id="309" r:id="rId28"/>
    <p:sldId id="310" r:id="rId29"/>
    <p:sldId id="272" r:id="rId30"/>
    <p:sldId id="311" r:id="rId31"/>
    <p:sldId id="284" r:id="rId32"/>
    <p:sldId id="275" r:id="rId33"/>
    <p:sldId id="304" r:id="rId34"/>
    <p:sldId id="285" r:id="rId35"/>
    <p:sldId id="276" r:id="rId36"/>
    <p:sldId id="306" r:id="rId37"/>
    <p:sldId id="274" r:id="rId38"/>
    <p:sldId id="307" r:id="rId39"/>
    <p:sldId id="273" r:id="rId40"/>
    <p:sldId id="286" r:id="rId41"/>
    <p:sldId id="287" r:id="rId42"/>
    <p:sldId id="268" r:id="rId43"/>
    <p:sldId id="308" r:id="rId44"/>
    <p:sldId id="288" r:id="rId45"/>
    <p:sldId id="277" r:id="rId46"/>
    <p:sldId id="278" r:id="rId47"/>
    <p:sldId id="289" r:id="rId48"/>
    <p:sldId id="290" r:id="rId49"/>
    <p:sldId id="279" r:id="rId5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1" d="100"/>
          <a:sy n="71" d="100"/>
        </p:scale>
        <p:origin x="-11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37F46A3-7E5A-4F06-9431-72241EE5C0E2}" type="datetimeFigureOut">
              <a:rPr lang="ar-SA" smtClean="0"/>
              <a:pPr/>
              <a:t>21/12/1433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8F89E7C-EE0B-4917-8BEB-1308D0F2A725}"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8F89E7C-EE0B-4917-8BEB-1308D0F2A725}" type="slidenum">
              <a:rPr lang="ar-SA" smtClean="0"/>
              <a:pPr/>
              <a:t>32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8F89E7C-EE0B-4917-8BEB-1308D0F2A725}" type="slidenum">
              <a:rPr lang="ar-SA" smtClean="0"/>
              <a:pPr/>
              <a:t>33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8F89E7C-EE0B-4917-8BEB-1308D0F2A725}" type="slidenum">
              <a:rPr lang="ar-SA" smtClean="0"/>
              <a:pPr/>
              <a:t>34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8F89E7C-EE0B-4917-8BEB-1308D0F2A725}" type="slidenum">
              <a:rPr lang="ar-SA" smtClean="0"/>
              <a:pPr/>
              <a:t>35</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8F89E7C-EE0B-4917-8BEB-1308D0F2A725}" type="slidenum">
              <a:rPr lang="ar-SA" smtClean="0"/>
              <a:pPr/>
              <a:t>36</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88F89E7C-EE0B-4917-8BEB-1308D0F2A725}" type="slidenum">
              <a:rPr lang="ar-SA" smtClean="0"/>
              <a:pPr/>
              <a:t>40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229F3FD-DBD6-49DF-B273-146F618F05BC}" type="datetimeFigureOut">
              <a:rPr lang="ar-SA" smtClean="0"/>
              <a:pPr/>
              <a:t>21/12/1433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3046B33-B8E1-4128-BB46-4B13437119C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229F3FD-DBD6-49DF-B273-146F618F05BC}" type="datetimeFigureOut">
              <a:rPr lang="ar-SA" smtClean="0"/>
              <a:pPr/>
              <a:t>21/12/1433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3046B33-B8E1-4128-BB46-4B13437119C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l_fi" descr="http://i3.makcdn.com/wp-content/blogs.dir/26986/files/2011/08/090825141831-45136-0.jpg"/>
          <p:cNvPicPr/>
          <p:nvPr/>
        </p:nvPicPr>
        <p:blipFill>
          <a:blip r:embed="rId2"/>
          <a:srcRect/>
          <a:stretch>
            <a:fillRect/>
          </a:stretch>
        </p:blipFill>
        <p:spPr bwMode="auto">
          <a:xfrm>
            <a:off x="5332095" y="0"/>
            <a:ext cx="3811905" cy="2383790"/>
          </a:xfrm>
          <a:prstGeom prst="rect">
            <a:avLst/>
          </a:prstGeom>
          <a:noFill/>
          <a:ln w="9525">
            <a:noFill/>
            <a:miter lim="800000"/>
            <a:headEnd/>
            <a:tailEnd/>
          </a:ln>
        </p:spPr>
      </p:pic>
      <p:pic>
        <p:nvPicPr>
          <p:cNvPr id="6" name="rg_hi" descr="https://encrypted-tbn1.gstatic.com/images?q=tbn:ANd9GcSZCgz7sVlEXCLbwIiC90WLQcLRKZk2yU6kM63THg5ooyriCygC"/>
          <p:cNvPicPr/>
          <p:nvPr/>
        </p:nvPicPr>
        <p:blipFill>
          <a:blip r:embed="rId3"/>
          <a:srcRect/>
          <a:stretch>
            <a:fillRect/>
          </a:stretch>
        </p:blipFill>
        <p:spPr bwMode="auto">
          <a:xfrm>
            <a:off x="2285984" y="2500306"/>
            <a:ext cx="4714907" cy="17859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google.com.sa/url?source=imglanding&amp;ct=img&amp;q=http://www.neelwafurat.com/images/lb/abookstore/covers/normal/159/159059.gif&amp;sa=X&amp;ei=gS5xUKeAFKOD4gThl4HYCg&amp;ved=0CAwQ8wc4_wE&amp;usg=AFQjCNFceyJvcR3gu2aMnsEep3uHXU6QKw"/>
          <p:cNvPicPr/>
          <p:nvPr/>
        </p:nvPicPr>
        <p:blipFill>
          <a:blip r:embed="rId2"/>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g_hi" descr="https://encrypted-tbn0.gstatic.com/images?q=tbn:ANd9GcT_fOJMZcbIKAzP23E9t0u8ObCmxVMZQiD3slEE6PDTaSCSMXk5vw"/>
          <p:cNvPicPr/>
          <p:nvPr/>
        </p:nvPicPr>
        <p:blipFill>
          <a:blip r:embed="rId2"/>
          <a:srcRect/>
          <a:stretch>
            <a:fillRect/>
          </a:stretch>
        </p:blipFill>
        <p:spPr bwMode="auto">
          <a:xfrm>
            <a:off x="1" y="24"/>
            <a:ext cx="9144000" cy="685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57158" y="0"/>
            <a:ext cx="8429684" cy="52937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بانَتْ سُعادُ فَقَلبي اليومَ مَتْبول  </a:t>
            </a:r>
            <a:r>
              <a:rPr kumimoji="0" lang="ar-SA" sz="3200"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r>
              <a:rPr lang="ar-SA" sz="3200" b="1" dirty="0">
                <a:latin typeface="Arial" pitchFamily="34" charset="0"/>
                <a:ea typeface="Times New Roman" pitchFamily="18" charset="0"/>
                <a:cs typeface="Arial" pitchFamily="34" charset="0"/>
              </a:rPr>
              <a:t> </a:t>
            </a:r>
            <a:r>
              <a:rPr lang="ar-SA" sz="3200" b="1" dirty="0" smtClean="0">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مُتَيَّمٌ إثْرَها لم يُفْدَ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مَكْبولُ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وما سعادُ غَداةَ البيْنِ إذ رَحَلوا     </a:t>
            </a:r>
          </a:p>
          <a:p>
            <a:pPr marL="0" marR="0" lvl="0" indent="0" algn="r" defTabSz="914400" rtl="1" eaLnBrk="1" fontAlgn="base" latinLnBrk="0" hangingPunct="1">
              <a:lnSpc>
                <a:spcPct val="100000"/>
              </a:lnSpc>
              <a:spcBef>
                <a:spcPct val="0"/>
              </a:spcBef>
              <a:spcAft>
                <a:spcPct val="0"/>
              </a:spcAft>
              <a:buClrTx/>
              <a:buSzTx/>
              <a:buFontTx/>
              <a:buNone/>
              <a:tabLst/>
            </a:pPr>
            <a:r>
              <a:rPr lang="ar-SA" sz="3200" b="1" dirty="0">
                <a:latin typeface="Arial" pitchFamily="34" charset="0"/>
                <a:ea typeface="Times New Roman" pitchFamily="18" charset="0"/>
                <a:cs typeface="Arial" pitchFamily="34" charset="0"/>
              </a:rPr>
              <a:t> </a:t>
            </a:r>
            <a:r>
              <a:rPr lang="ar-SA" sz="3200" b="1" dirty="0" smtClean="0">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إلاّ أَغَنُّ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غَضيضُ</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الطَّرْفِ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مَكْحولُ</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0000"/>
                </a:solidFill>
                <a:effectLst/>
                <a:latin typeface="Arial" pitchFamily="34" charset="0"/>
                <a:cs typeface="Arial" pitchFamily="34" charset="0"/>
              </a:rPr>
              <a:t>-------------------------------</a:t>
            </a:r>
          </a:p>
          <a:p>
            <a:r>
              <a:rPr lang="ar-SA" sz="3200" dirty="0" smtClean="0">
                <a:solidFill>
                  <a:srgbClr val="FF0000"/>
                </a:solidFill>
              </a:rPr>
              <a:t>بانت : </a:t>
            </a:r>
            <a:r>
              <a:rPr lang="ar-SA" sz="3200" dirty="0" smtClean="0"/>
              <a:t>فارَقَتْ</a:t>
            </a:r>
            <a:r>
              <a:rPr lang="ar-SA" sz="3200" b="1" dirty="0" smtClean="0">
                <a:solidFill>
                  <a:srgbClr val="FF0000"/>
                </a:solidFill>
                <a:latin typeface="Arial" pitchFamily="34" charset="0"/>
                <a:cs typeface="Arial" pitchFamily="34" charset="0"/>
              </a:rPr>
              <a:t>   .      متبول : </a:t>
            </a:r>
            <a:r>
              <a:rPr lang="ar-SA" sz="3200" b="1" dirty="0" smtClean="0">
                <a:latin typeface="Arial" pitchFamily="34" charset="0"/>
                <a:cs typeface="Arial" pitchFamily="34" charset="0"/>
              </a:rPr>
              <a:t>متيم مذهول .      </a:t>
            </a:r>
            <a:r>
              <a:rPr kumimoji="0" lang="ar-SA" sz="3200" b="1" i="0" u="none" strike="noStrike" cap="none" normalizeH="0" baseline="0" dirty="0" err="1" smtClean="0">
                <a:ln>
                  <a:noFill/>
                </a:ln>
                <a:solidFill>
                  <a:srgbClr val="FF0000"/>
                </a:solidFill>
                <a:effectLst/>
                <a:latin typeface="Arial" pitchFamily="34" charset="0"/>
                <a:cs typeface="Arial" pitchFamily="34" charset="0"/>
              </a:rPr>
              <a:t>مكبول</a:t>
            </a:r>
            <a:r>
              <a:rPr kumimoji="0" lang="ar-SA" sz="3200" b="1" i="0" u="none" strike="noStrike" cap="none" normalizeH="0" baseline="0" dirty="0" smtClean="0">
                <a:ln>
                  <a:noFill/>
                </a:ln>
                <a:solidFill>
                  <a:srgbClr val="FF0000"/>
                </a:solidFill>
                <a:effectLst/>
                <a:latin typeface="Arial" pitchFamily="34" charset="0"/>
                <a:cs typeface="Arial" pitchFamily="34" charset="0"/>
              </a:rPr>
              <a:t>  </a:t>
            </a:r>
            <a:r>
              <a:rPr kumimoji="0" lang="ar-SA" sz="3200" b="1" i="0" u="none" strike="noStrike" cap="none" normalizeH="0" baseline="0" dirty="0" smtClean="0">
                <a:ln>
                  <a:noFill/>
                </a:ln>
                <a:effectLst/>
                <a:latin typeface="Arial" pitchFamily="34" charset="0"/>
                <a:cs typeface="Arial" pitchFamily="34" charset="0"/>
              </a:rPr>
              <a:t>:</a:t>
            </a:r>
            <a:r>
              <a:rPr lang="ar-SA" sz="3200" b="1" dirty="0" smtClean="0">
                <a:latin typeface="Arial" pitchFamily="34" charset="0"/>
                <a:cs typeface="Arial" pitchFamily="34" charset="0"/>
              </a:rPr>
              <a:t> مقيد</a:t>
            </a:r>
          </a:p>
          <a:p>
            <a:r>
              <a:rPr lang="ar-SA" sz="3200" b="1" dirty="0" smtClean="0">
                <a:latin typeface="Arial" pitchFamily="34" charset="0"/>
                <a:cs typeface="Arial" pitchFamily="34" charset="0"/>
              </a:rPr>
              <a:t> </a:t>
            </a:r>
            <a:r>
              <a:rPr lang="ar-SA" sz="3200" b="1" dirty="0" smtClean="0">
                <a:solidFill>
                  <a:srgbClr val="FF0000"/>
                </a:solidFill>
                <a:latin typeface="Arial" pitchFamily="34" charset="0"/>
                <a:cs typeface="Arial" pitchFamily="34" charset="0"/>
              </a:rPr>
              <a:t>أغن :</a:t>
            </a:r>
            <a:r>
              <a:rPr lang="ar-SA" sz="3200" b="1" dirty="0" smtClean="0">
                <a:latin typeface="Arial" pitchFamily="34" charset="0"/>
                <a:cs typeface="Arial" pitchFamily="34" charset="0"/>
              </a:rPr>
              <a:t>(</a:t>
            </a:r>
            <a:r>
              <a:rPr lang="ar-SA" sz="3200" dirty="0" smtClean="0"/>
              <a:t>الأغنُّ ) من الغزلانِ وغيْرِها: الذي في صوْتِهِ غُنَّةٌ، والغنَّةُ: صوتٌ يخرجُ من الخياشيم.</a:t>
            </a:r>
            <a:endParaRPr lang="ar-SA" sz="3200" b="1" dirty="0" smtClean="0">
              <a:solidFill>
                <a:srgbClr val="FF0000"/>
              </a:solidFill>
              <a:latin typeface="Arial" pitchFamily="34" charset="0"/>
              <a:cs typeface="Arial" pitchFamily="34" charset="0"/>
            </a:endParaRPr>
          </a:p>
          <a:p>
            <a:endParaRPr lang="ar-SA" sz="3200" b="1" dirty="0" smtClean="0">
              <a:solidFill>
                <a:srgbClr val="FF0000"/>
              </a:solidFill>
              <a:latin typeface="Arial" pitchFamily="34" charset="0"/>
              <a:cs typeface="Arial" pitchFamily="34" charset="0"/>
            </a:endParaRPr>
          </a:p>
          <a:p>
            <a:endParaRPr kumimoji="0" lang="ar-SA"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3" name="مستطيل 2"/>
          <p:cNvSpPr/>
          <p:nvPr/>
        </p:nvSpPr>
        <p:spPr>
          <a:xfrm>
            <a:off x="785786" y="4429132"/>
            <a:ext cx="8072494" cy="3170099"/>
          </a:xfrm>
          <a:prstGeom prst="rect">
            <a:avLst/>
          </a:prstGeom>
        </p:spPr>
        <p:txBody>
          <a:bodyPr wrap="square">
            <a:spAutoFit/>
          </a:bodyPr>
          <a:lstStyle/>
          <a:p>
            <a:r>
              <a:rPr lang="ar-SA" sz="3200" dirty="0" smtClean="0">
                <a:solidFill>
                  <a:srgbClr val="FF0000"/>
                </a:solidFill>
              </a:rPr>
              <a:t>(</a:t>
            </a:r>
            <a:r>
              <a:rPr lang="ar-SA" sz="3200" dirty="0" err="1" smtClean="0">
                <a:solidFill>
                  <a:srgbClr val="FF0000"/>
                </a:solidFill>
              </a:rPr>
              <a:t>غضيضُ</a:t>
            </a:r>
            <a:r>
              <a:rPr lang="ar-SA" sz="3200" dirty="0" smtClean="0">
                <a:solidFill>
                  <a:srgbClr val="FF0000"/>
                </a:solidFill>
              </a:rPr>
              <a:t> الطرْفِ)؛ </a:t>
            </a:r>
            <a:r>
              <a:rPr lang="ar-SA" sz="3200" dirty="0" smtClean="0"/>
              <a:t>أيْ: </a:t>
            </a:r>
            <a:r>
              <a:rPr lang="ar-SA" sz="3200" dirty="0" err="1" smtClean="0"/>
              <a:t>فاتِرُهُ</a:t>
            </a:r>
            <a:r>
              <a:rPr lang="ar-SA" sz="3200" dirty="0" smtClean="0"/>
              <a:t>. والغضُّ: الكسرُ والفتورُ، </a:t>
            </a:r>
            <a:r>
              <a:rPr lang="ar-SA" sz="3200" dirty="0" err="1" smtClean="0"/>
              <a:t>وغضيضٌ</a:t>
            </a:r>
            <a:r>
              <a:rPr lang="ar-SA" sz="3200" dirty="0" smtClean="0"/>
              <a:t> بمعنى </a:t>
            </a:r>
            <a:r>
              <a:rPr lang="ar-SA" sz="3200" dirty="0" err="1" smtClean="0"/>
              <a:t>مغضوضٍ</a:t>
            </a:r>
            <a:r>
              <a:rPr lang="ar-SA" sz="3200" dirty="0" smtClean="0"/>
              <a:t>.</a:t>
            </a:r>
          </a:p>
          <a:p>
            <a:r>
              <a:rPr lang="ar-SA" sz="3200" dirty="0" smtClean="0">
                <a:solidFill>
                  <a:srgbClr val="FF0000"/>
                </a:solidFill>
              </a:rPr>
              <a:t> ( </a:t>
            </a:r>
            <a:r>
              <a:rPr lang="ar-SA" sz="3200" dirty="0" err="1" smtClean="0">
                <a:solidFill>
                  <a:srgbClr val="FF0000"/>
                </a:solidFill>
              </a:rPr>
              <a:t>مكحولٌ</a:t>
            </a:r>
            <a:r>
              <a:rPr lang="ar-SA" sz="3200" dirty="0" smtClean="0">
                <a:solidFill>
                  <a:srgbClr val="FF0000"/>
                </a:solidFill>
              </a:rPr>
              <a:t> ) </a:t>
            </a:r>
            <a:r>
              <a:rPr lang="ar-SA" sz="3200" dirty="0" smtClean="0"/>
              <a:t>بمعنى أنَّ حدقةَ [ العينِ من ] الغزالِ كُلِّها سوداءُ ليسَ فيها بياضٌ، ومعناهُ أنَّهُ يُشَبِّهُ المرأةَ بالغزالِ.</a:t>
            </a:r>
            <a:r>
              <a:rPr lang="ar-SA" dirty="0" smtClean="0"/>
              <a:t/>
            </a:r>
            <a:br>
              <a:rPr lang="ar-SA" dirty="0" smtClean="0"/>
            </a:br>
            <a:r>
              <a:rPr lang="ar-SA" dirty="0" smtClean="0"/>
              <a:t/>
            </a:r>
            <a:br>
              <a:rPr lang="ar-SA" dirty="0" smtClean="0"/>
            </a:br>
            <a:r>
              <a:rPr lang="ar-SA" dirty="0" smtClean="0"/>
              <a:t> </a:t>
            </a:r>
            <a:br>
              <a:rPr lang="ar-SA" dirty="0" smtClean="0"/>
            </a:br>
            <a:r>
              <a:rPr lang="ar-SA" dirty="0" smtClean="0"/>
              <a:t/>
            </a:r>
            <a:br>
              <a:rPr lang="ar-SA" dirty="0" smtClean="0"/>
            </a:br>
            <a:r>
              <a:rPr lang="ar-SA" dirty="0" smtClean="0"/>
              <a:t>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57158" y="285728"/>
            <a:ext cx="842968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تَجْلو عَوارِضَ ذي ظَلْمٍ إذا ابْتَسَمَتْ</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r>
              <a:rPr lang="ar-SA" sz="3200" b="1" dirty="0">
                <a:latin typeface="Arial" pitchFamily="34" charset="0"/>
                <a:ea typeface="Times New Roman" pitchFamily="18" charset="0"/>
                <a:cs typeface="Arial" pitchFamily="34" charset="0"/>
              </a:rPr>
              <a:t> </a:t>
            </a:r>
            <a:r>
              <a:rPr lang="ar-SA" sz="3200" b="1" dirty="0" smtClean="0">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كأنّهُ مُنْهَلٌ بالرَّاحِ مَعْلولُ   </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rgbClr val="FF0000"/>
                </a:solidFill>
                <a:effectLst/>
                <a:latin typeface="Arial" pitchFamily="34" charset="0"/>
                <a:cs typeface="Arial" pitchFamily="34" charset="0"/>
              </a:rPr>
              <a:t>-------------------------------</a:t>
            </a:r>
          </a:p>
          <a:p>
            <a:r>
              <a:rPr lang="ar-SA" sz="3200" dirty="0" smtClean="0">
                <a:solidFill>
                  <a:srgbClr val="FF0000"/>
                </a:solidFill>
              </a:rPr>
              <a:t> ( تجلو ) </a:t>
            </a:r>
            <a:r>
              <a:rPr lang="ar-SA" sz="3200" dirty="0" smtClean="0"/>
              <a:t>من قولهم: جلوتُ السيفَ وغيرَهُ، أجْلُوهُ جَلْواً وجِلاءً، إذا أزلتُ عنهُ الصَّدَأَ.</a:t>
            </a:r>
            <a:br>
              <a:rPr lang="ar-SA" sz="3200" dirty="0" smtClean="0"/>
            </a:br>
            <a:r>
              <a:rPr lang="ar-SA" sz="3200" dirty="0" smtClean="0"/>
              <a:t> </a:t>
            </a:r>
            <a:r>
              <a:rPr lang="ar-SA" sz="3200" dirty="0" smtClean="0">
                <a:solidFill>
                  <a:srgbClr val="FF0000"/>
                </a:solidFill>
              </a:rPr>
              <a:t>( والعوارضُ ): </a:t>
            </a:r>
            <a:r>
              <a:rPr lang="ar-SA" sz="3200" dirty="0" smtClean="0"/>
              <a:t>ما بعدَ الأنيابِ من الأسنانِ، وهيَ الضواحكُ .</a:t>
            </a:r>
            <a:br>
              <a:rPr lang="ar-SA" sz="3200" dirty="0" smtClean="0"/>
            </a:br>
            <a:r>
              <a:rPr lang="ar-SA" sz="3200" dirty="0" smtClean="0"/>
              <a:t>( والظَّلْمُ ): ماءُ الأسنانِ، وقيلَ: رِقَّةُ الأسنانِ وشِدَّةُ بَيَاضِهَا. </a:t>
            </a:r>
          </a:p>
          <a:p>
            <a:r>
              <a:rPr lang="ar-SA" sz="3200" dirty="0" smtClean="0">
                <a:solidFill>
                  <a:srgbClr val="FF0000"/>
                </a:solidFill>
              </a:rPr>
              <a:t>( ومَنْهَلٌ ) </a:t>
            </a:r>
            <a:r>
              <a:rPr lang="ar-SA" sz="3200" dirty="0" smtClean="0"/>
              <a:t>من قولهم: أنْهَلَهُ يُنْهِلُهُ </a:t>
            </a:r>
            <a:r>
              <a:rPr lang="ar-SA" sz="3200" dirty="0" err="1" smtClean="0"/>
              <a:t>إنْهَالاً</a:t>
            </a:r>
            <a:r>
              <a:rPr lang="ar-SA" sz="3200" dirty="0" smtClean="0"/>
              <a:t> إذا أوْرَدَهُ النَّهَلَ، وهوَ الشربُ الأوَّلُ.</a:t>
            </a:r>
          </a:p>
          <a:p>
            <a:r>
              <a:rPr lang="ar-SA" sz="3200" dirty="0" smtClean="0"/>
              <a:t> </a:t>
            </a:r>
            <a:r>
              <a:rPr lang="ar-SA" sz="3200" dirty="0" smtClean="0">
                <a:solidFill>
                  <a:srgbClr val="FF0000"/>
                </a:solidFill>
              </a:rPr>
              <a:t>( والراحُ ) </a:t>
            </a:r>
            <a:r>
              <a:rPr lang="ar-SA" sz="3200" dirty="0" smtClean="0"/>
              <a:t>الخمرُ</a:t>
            </a:r>
            <a:br>
              <a:rPr lang="ar-SA" sz="3200" dirty="0" smtClean="0"/>
            </a:br>
            <a:r>
              <a:rPr lang="ar-SA" sz="3200" dirty="0" smtClean="0">
                <a:solidFill>
                  <a:srgbClr val="FF0000"/>
                </a:solidFill>
              </a:rPr>
              <a:t>( ومعلولٌ ) </a:t>
            </a:r>
            <a:r>
              <a:rPr lang="ar-SA" sz="3200" dirty="0" smtClean="0"/>
              <a:t>من : عَلَّهُ ويَعُلُّهُ ويَعِلُّهُ، إذا أسقاهُ العللَ، وهوَ الشربُ الثاني بعدَ الأوَّلِ.</a:t>
            </a:r>
            <a:endParaRPr lang="ar-SA" sz="3200" b="1" dirty="0" smtClean="0">
              <a:solidFill>
                <a:srgbClr val="FF0000"/>
              </a:solidFill>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57158" y="285728"/>
            <a:ext cx="8429684"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شُجَّتْ بِذي شَبَمٍ مِنْ ماء مَحْنِيَةٍ</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r>
              <a:rPr lang="ar-SA" sz="3200" b="1" dirty="0">
                <a:latin typeface="Arial" pitchFamily="34" charset="0"/>
                <a:ea typeface="Times New Roman" pitchFamily="18" charset="0"/>
                <a:cs typeface="Arial" pitchFamily="34" charset="0"/>
              </a:rPr>
              <a:t> </a:t>
            </a:r>
            <a:r>
              <a:rPr lang="ar-SA" sz="3200" b="1" dirty="0" smtClean="0">
                <a:latin typeface="Arial" pitchFamily="34" charset="0"/>
                <a:ea typeface="Times New Roman" pitchFamily="18" charset="0"/>
                <a:cs typeface="Arial" pitchFamily="34"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صافٍ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بأَبْطَحَ</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أَضْحى وهُوَ  مَشْمولُ</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0000"/>
                </a:solidFill>
                <a:effectLst/>
                <a:latin typeface="Arial" pitchFamily="34" charset="0"/>
                <a:cs typeface="Arial" pitchFamily="34" charset="0"/>
              </a:rPr>
              <a:t>-------------------------------</a:t>
            </a:r>
          </a:p>
          <a:p>
            <a:r>
              <a:rPr lang="ar-SA" sz="3200" dirty="0" smtClean="0">
                <a:solidFill>
                  <a:srgbClr val="FF0000"/>
                </a:solidFill>
              </a:rPr>
              <a:t> </a:t>
            </a:r>
            <a:r>
              <a:rPr lang="ar-SA" sz="3200" b="1" dirty="0" smtClean="0">
                <a:solidFill>
                  <a:srgbClr val="FF0000"/>
                </a:solidFill>
                <a:latin typeface="Arial" pitchFamily="34" charset="0"/>
                <a:cs typeface="Arial" pitchFamily="34" charset="0"/>
              </a:rPr>
              <a:t>  </a:t>
            </a:r>
          </a:p>
          <a:p>
            <a:endParaRPr lang="ar-SA" sz="3200" b="1" dirty="0" smtClean="0">
              <a:solidFill>
                <a:srgbClr val="FF0000"/>
              </a:solidFill>
              <a:latin typeface="Arial" pitchFamily="34" charset="0"/>
              <a:cs typeface="Arial" pitchFamily="34" charset="0"/>
            </a:endParaRPr>
          </a:p>
          <a:p>
            <a:endParaRPr kumimoji="0" lang="ar-SA"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3" name="مستطيل 2"/>
          <p:cNvSpPr/>
          <p:nvPr/>
        </p:nvSpPr>
        <p:spPr>
          <a:xfrm>
            <a:off x="285720" y="1785926"/>
            <a:ext cx="8572560" cy="4678204"/>
          </a:xfrm>
          <a:prstGeom prst="rect">
            <a:avLst/>
          </a:prstGeom>
        </p:spPr>
        <p:txBody>
          <a:bodyPr wrap="square">
            <a:spAutoFit/>
          </a:bodyPr>
          <a:lstStyle/>
          <a:p>
            <a:r>
              <a:rPr lang="ar-SA" sz="2800" b="1" dirty="0" smtClean="0">
                <a:solidFill>
                  <a:srgbClr val="FF0000"/>
                </a:solidFill>
              </a:rPr>
              <a:t>شُجَّتْ : </a:t>
            </a:r>
            <a:r>
              <a:rPr lang="ar-SA" sz="2800" b="1" dirty="0" smtClean="0"/>
              <a:t>مُزجتْ، يقالُ: شجَجْتُ الخمرَ إذا مزَجْتُها، </a:t>
            </a:r>
            <a:r>
              <a:rPr lang="ar-SA" sz="2800" b="1" dirty="0" err="1" smtClean="0"/>
              <a:t>أشْتَجُّها</a:t>
            </a:r>
            <a:r>
              <a:rPr lang="ar-SA" sz="2800" b="1" dirty="0" smtClean="0"/>
              <a:t> شجًّا، وكذلكَ قَتَلْتُها أقتلُها قتلاً، كأنَّكَ كسَرْتَ حِدَّتَها بالماءِ. </a:t>
            </a:r>
            <a:br>
              <a:rPr lang="ar-SA" sz="2800" b="1" dirty="0" smtClean="0"/>
            </a:br>
            <a:r>
              <a:rPr lang="ar-SA" sz="2800" b="1" dirty="0" smtClean="0">
                <a:solidFill>
                  <a:srgbClr val="FF0000"/>
                </a:solidFill>
              </a:rPr>
              <a:t>( وذُو شَبِمٍ ): </a:t>
            </a:r>
            <a:r>
              <a:rPr lang="ar-SA" sz="2800" b="1" dirty="0" smtClean="0"/>
              <a:t>ذو بَرْدٍ، يعني ماءً بارداً، والشَّبَمُ: البردُ.</a:t>
            </a:r>
          </a:p>
          <a:p>
            <a:r>
              <a:rPr lang="ar-SA" sz="2800" b="1" dirty="0" smtClean="0"/>
              <a:t> </a:t>
            </a:r>
            <a:r>
              <a:rPr lang="ar-SA" sz="2800" b="1" dirty="0" smtClean="0">
                <a:solidFill>
                  <a:srgbClr val="FF0000"/>
                </a:solidFill>
              </a:rPr>
              <a:t>والشَّبِمُ: </a:t>
            </a:r>
            <a:r>
              <a:rPr lang="ar-SA" sz="2800" b="1" dirty="0" smtClean="0"/>
              <a:t>الباردُ.   </a:t>
            </a:r>
            <a:br>
              <a:rPr lang="ar-SA" sz="2800" b="1" dirty="0" smtClean="0"/>
            </a:br>
            <a:r>
              <a:rPr lang="ar-SA" sz="2800" b="1" dirty="0" smtClean="0">
                <a:solidFill>
                  <a:srgbClr val="FF0000"/>
                </a:solidFill>
              </a:rPr>
              <a:t> ( ومحنيَةٌ ) </a:t>
            </a:r>
            <a:r>
              <a:rPr lang="ar-SA" sz="2800" b="1" dirty="0" err="1" smtClean="0"/>
              <a:t>مَفْعَلةٌ</a:t>
            </a:r>
            <a:r>
              <a:rPr lang="ar-SA" sz="2800" b="1" dirty="0" smtClean="0"/>
              <a:t> من : حنوتُ أحْنُو إذا عطفتُ</a:t>
            </a:r>
            <a:br>
              <a:rPr lang="ar-SA" sz="2800" b="1" dirty="0" smtClean="0"/>
            </a:br>
            <a:r>
              <a:rPr lang="ar-SA" sz="2800" b="1" dirty="0" smtClean="0"/>
              <a:t> </a:t>
            </a:r>
            <a:r>
              <a:rPr lang="ar-SA" sz="2800" b="1" dirty="0" smtClean="0">
                <a:solidFill>
                  <a:srgbClr val="FF0000"/>
                </a:solidFill>
              </a:rPr>
              <a:t>( والمحنيَةُ ): </a:t>
            </a:r>
            <a:r>
              <a:rPr lang="ar-SA" sz="2800" b="1" dirty="0" smtClean="0"/>
              <a:t>ما انعطفَ من الوادِي. </a:t>
            </a:r>
            <a:r>
              <a:rPr lang="ar-SA" sz="2800" b="1" dirty="0" smtClean="0">
                <a:solidFill>
                  <a:srgbClr val="FF0000"/>
                </a:solidFill>
              </a:rPr>
              <a:t>( وصافٍ ) </a:t>
            </a:r>
            <a:r>
              <a:rPr lang="ar-SA" sz="2800" b="1" dirty="0" smtClean="0"/>
              <a:t>من : صَفَا الماءُ </a:t>
            </a:r>
          </a:p>
          <a:p>
            <a:r>
              <a:rPr lang="ar-SA" sz="2800" b="1" dirty="0" smtClean="0"/>
              <a:t>( لصفائِهِ من القَذَى ). </a:t>
            </a:r>
            <a:r>
              <a:rPr lang="ar-SA" sz="2800" b="1" dirty="0" smtClean="0">
                <a:solidFill>
                  <a:srgbClr val="FF0000"/>
                </a:solidFill>
              </a:rPr>
              <a:t>( </a:t>
            </a:r>
            <a:r>
              <a:rPr lang="ar-SA" sz="2800" b="1" dirty="0" err="1" smtClean="0">
                <a:solidFill>
                  <a:srgbClr val="FF0000"/>
                </a:solidFill>
              </a:rPr>
              <a:t>والأبطحُ</a:t>
            </a:r>
            <a:r>
              <a:rPr lang="ar-SA" sz="2800" b="1" dirty="0" smtClean="0">
                <a:solidFill>
                  <a:srgbClr val="FF0000"/>
                </a:solidFill>
              </a:rPr>
              <a:t> ) </a:t>
            </a:r>
            <a:r>
              <a:rPr lang="ar-SA" sz="2800" b="1" dirty="0" smtClean="0"/>
              <a:t>ما اتَّسعَ من بطونِ الأوديَةِ. </a:t>
            </a:r>
          </a:p>
          <a:p>
            <a:pPr algn="just"/>
            <a:r>
              <a:rPr lang="ar-SA" sz="2800" b="1" dirty="0" smtClean="0"/>
              <a:t> </a:t>
            </a:r>
            <a:r>
              <a:rPr lang="ar-SA" sz="2800" b="1" dirty="0" smtClean="0">
                <a:solidFill>
                  <a:srgbClr val="FF0000"/>
                </a:solidFill>
              </a:rPr>
              <a:t>( والمشمولُ ) </a:t>
            </a:r>
            <a:r>
              <a:rPr lang="ar-SA" sz="2800" b="1" dirty="0" smtClean="0"/>
              <a:t>الذي أصابَتْهُ الشمالُ، وقولُهُ: </a:t>
            </a:r>
            <a:r>
              <a:rPr lang="ar-SA" sz="2800" b="1" dirty="0" smtClean="0">
                <a:solidFill>
                  <a:srgbClr val="FF0000"/>
                </a:solidFill>
              </a:rPr>
              <a:t>( وهوَ مشمولُ )  </a:t>
            </a:r>
            <a:r>
              <a:rPr lang="ar-SA" sz="2800" b="1" dirty="0" smtClean="0"/>
              <a:t>وصفَ الراحَ التي عُلَّ بها ظُلمُ هذهِ المرأةِ الموصوفةِ بأنَّها شُجَّتْ بماءٍ باردٍ صافٍ قدْ ضَرَبَتْهُ الشمالُ في أبطُحِ وادٍ فهوَ  أبْرَدُ لهُ وأصفَى. </a:t>
            </a:r>
            <a:r>
              <a:rPr lang="ar-SA" dirty="0" smtClean="0"/>
              <a:t/>
            </a:r>
            <a:br>
              <a:rPr lang="ar-SA" dirty="0" smtClean="0"/>
            </a:b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57158" y="214290"/>
            <a:ext cx="8429684" cy="94487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3200" b="1" dirty="0" smtClean="0"/>
              <a:t>تَجْلو </a:t>
            </a:r>
            <a:r>
              <a:rPr lang="ar-SA" sz="3200" b="1" dirty="0"/>
              <a:t>الرّياحُ القَذى عنهُ وأَفْرَطَهُ</a:t>
            </a:r>
            <a:endParaRPr lang="en-US" sz="3200" dirty="0"/>
          </a:p>
          <a:p>
            <a:r>
              <a:rPr lang="ar-SA" sz="3200" b="1" dirty="0"/>
              <a:t>               </a:t>
            </a:r>
            <a:r>
              <a:rPr lang="ar-SA" sz="3200" b="1" dirty="0" smtClean="0"/>
              <a:t>              </a:t>
            </a:r>
            <a:r>
              <a:rPr lang="ar-SA" sz="3200" b="1" dirty="0"/>
              <a:t>مِن صَوْبِ سارِيَةٍ بيضٌ </a:t>
            </a:r>
            <a:r>
              <a:rPr lang="ar-SA" sz="3200" b="1" dirty="0" err="1"/>
              <a:t>يَعالِيلُ</a:t>
            </a:r>
            <a:r>
              <a:rPr lang="ar-SA" sz="3200" b="1" dirty="0"/>
              <a:t>   </a:t>
            </a:r>
            <a:endParaRPr lang="en-US" sz="3200" dirty="0"/>
          </a:p>
          <a:p>
            <a:r>
              <a:rPr lang="ar-SA" sz="3200" b="1" dirty="0" smtClean="0">
                <a:solidFill>
                  <a:srgbClr val="FF0000"/>
                </a:solidFill>
              </a:rPr>
              <a:t>-------------------------</a:t>
            </a:r>
          </a:p>
          <a:p>
            <a:r>
              <a:rPr lang="ar-SA" sz="3200" b="1" dirty="0" smtClean="0">
                <a:solidFill>
                  <a:srgbClr val="FF0000"/>
                </a:solidFill>
              </a:rPr>
              <a:t>القذى </a:t>
            </a:r>
            <a:r>
              <a:rPr lang="ar-SA" sz="3200" b="1" dirty="0" smtClean="0">
                <a:solidFill>
                  <a:srgbClr val="FF0000"/>
                </a:solidFill>
                <a:sym typeface="Wingdings" pitchFamily="2" charset="2"/>
              </a:rPr>
              <a:t>: </a:t>
            </a:r>
            <a:r>
              <a:rPr lang="ar-SA" sz="3200" b="1" dirty="0" smtClean="0">
                <a:sym typeface="Wingdings" pitchFamily="2" charset="2"/>
              </a:rPr>
              <a:t>الكدر,</a:t>
            </a:r>
            <a:r>
              <a:rPr lang="ar-SA" sz="3200" dirty="0" smtClean="0"/>
              <a:t> يعني: أنَّ الرياحَ تكشفُ عنهُ ما يعلوهُ وتُصَفِّيهِ. </a:t>
            </a:r>
            <a:br>
              <a:rPr lang="ar-SA" sz="3200" dirty="0" smtClean="0"/>
            </a:br>
            <a:r>
              <a:rPr lang="ar-SA" sz="3200" dirty="0" smtClean="0"/>
              <a:t> </a:t>
            </a:r>
            <a:r>
              <a:rPr lang="ar-SA" sz="3200" dirty="0" smtClean="0">
                <a:solidFill>
                  <a:srgbClr val="FF0000"/>
                </a:solidFill>
              </a:rPr>
              <a:t>وأفْرَطَهُ</a:t>
            </a:r>
            <a:r>
              <a:rPr lang="ar-SA" sz="3200" dirty="0" smtClean="0"/>
              <a:t> يحتملُ وجهَيْنِ؛ أحدُهما: أنْ تكونَ من قوْلِهم: أفْرَطْتُ القربةَ إذا ملأْتُها، وغديرٌ مُفْرطٌ،</a:t>
            </a:r>
            <a:br>
              <a:rPr lang="ar-SA" sz="3200" dirty="0" smtClean="0"/>
            </a:br>
            <a:r>
              <a:rPr lang="ar-SA" sz="3200" dirty="0" smtClean="0">
                <a:solidFill>
                  <a:srgbClr val="FF0000"/>
                </a:solidFill>
              </a:rPr>
              <a:t> والصوبُ: </a:t>
            </a:r>
            <a:r>
              <a:rPr lang="ar-SA" sz="3200" dirty="0" smtClean="0"/>
              <a:t>مصدرُ : </a:t>
            </a:r>
            <a:r>
              <a:rPr lang="ar-SA" sz="3200" dirty="0" err="1" smtClean="0"/>
              <a:t>صابَ</a:t>
            </a:r>
            <a:r>
              <a:rPr lang="ar-SA" sz="3200" dirty="0" smtClean="0"/>
              <a:t> الغمامُ،  صوباً،</a:t>
            </a:r>
          </a:p>
          <a:p>
            <a:r>
              <a:rPr lang="ar-SA" sz="3200" dirty="0" smtClean="0"/>
              <a:t> </a:t>
            </a:r>
            <a:r>
              <a:rPr lang="ar-SA" sz="3200" dirty="0" smtClean="0">
                <a:solidFill>
                  <a:srgbClr val="FF0000"/>
                </a:solidFill>
              </a:rPr>
              <a:t>والساريَةُ:</a:t>
            </a:r>
            <a:r>
              <a:rPr lang="ar-SA" sz="3200" dirty="0" smtClean="0"/>
              <a:t> السحابةُ التي تسري ليلاً. </a:t>
            </a:r>
            <a:br>
              <a:rPr lang="ar-SA" sz="3200" dirty="0" smtClean="0"/>
            </a:br>
            <a:r>
              <a:rPr lang="ar-SA" sz="3200" dirty="0" smtClean="0"/>
              <a:t>والغاديَةُ: التي تغْدُو نهاراً. </a:t>
            </a:r>
            <a:br>
              <a:rPr lang="ar-SA" sz="3200" dirty="0" smtClean="0"/>
            </a:br>
            <a:r>
              <a:rPr lang="ar-SA" sz="3200" dirty="0" smtClean="0"/>
              <a:t>وقولُهُ:</a:t>
            </a:r>
            <a:r>
              <a:rPr lang="ar-SA" sz="3200" dirty="0" smtClean="0">
                <a:solidFill>
                  <a:srgbClr val="FF0000"/>
                </a:solidFill>
              </a:rPr>
              <a:t> ( بيضٌ </a:t>
            </a:r>
            <a:r>
              <a:rPr lang="ar-SA" sz="3200" dirty="0" err="1" smtClean="0">
                <a:solidFill>
                  <a:srgbClr val="FF0000"/>
                </a:solidFill>
              </a:rPr>
              <a:t>يعاليلُ</a:t>
            </a:r>
            <a:r>
              <a:rPr lang="ar-SA" sz="3200" dirty="0" smtClean="0">
                <a:solidFill>
                  <a:srgbClr val="FF0000"/>
                </a:solidFill>
              </a:rPr>
              <a:t> )،</a:t>
            </a:r>
            <a:r>
              <a:rPr lang="ar-SA" sz="3200" dirty="0" smtClean="0"/>
              <a:t> يعني: سحائبُ بيضاءُ رِوَاءٌ، ومنهُ قولُهم: ثوبٌ </a:t>
            </a:r>
            <a:r>
              <a:rPr lang="ar-SA" sz="3200" dirty="0" err="1" smtClean="0"/>
              <a:t>يعلولُ</a:t>
            </a:r>
            <a:r>
              <a:rPr lang="ar-SA" sz="3200" dirty="0" smtClean="0"/>
              <a:t>، إذا عُلَّ بالصبغِ وأُعِيدَ عليهِ مرَّةً بعدَ أخرى. هذا أحسنُ ما يحتمِلُهُ هذا الموضعُ، وما يُقَالُ في تفسيرِ </a:t>
            </a:r>
            <a:r>
              <a:rPr lang="ar-SA" sz="3200" dirty="0" smtClean="0">
                <a:solidFill>
                  <a:srgbClr val="FF0000"/>
                </a:solidFill>
              </a:rPr>
              <a:t>(</a:t>
            </a:r>
            <a:r>
              <a:rPr lang="ar-SA" sz="3200" dirty="0" err="1" smtClean="0">
                <a:solidFill>
                  <a:srgbClr val="FF0000"/>
                </a:solidFill>
              </a:rPr>
              <a:t>يَعَالِيلُ</a:t>
            </a:r>
            <a:r>
              <a:rPr lang="ar-SA" sz="3200" dirty="0" smtClean="0">
                <a:solidFill>
                  <a:srgbClr val="FF0000"/>
                </a:solidFill>
              </a:rPr>
              <a:t>):</a:t>
            </a:r>
            <a:r>
              <a:rPr lang="ar-SA" sz="3200" dirty="0" smtClean="0"/>
              <a:t> إنَّها السحائبُ البيضُ [ الرِّوَاءُ ].</a:t>
            </a:r>
            <a:br>
              <a:rPr lang="ar-SA" sz="3200" dirty="0" smtClean="0"/>
            </a:br>
            <a:r>
              <a:rPr lang="ar-SA" sz="3200" dirty="0" smtClean="0"/>
              <a:t/>
            </a:r>
            <a:br>
              <a:rPr lang="ar-SA" sz="3200" dirty="0" smtClean="0"/>
            </a:br>
            <a:r>
              <a:rPr lang="ar-SA" sz="3200" dirty="0" smtClean="0"/>
              <a:t> </a:t>
            </a:r>
            <a:br>
              <a:rPr lang="ar-SA" sz="3200" dirty="0" smtClean="0"/>
            </a:br>
            <a:r>
              <a:rPr lang="ar-SA" sz="3200" dirty="0" smtClean="0"/>
              <a:t> </a:t>
            </a:r>
            <a:br>
              <a:rPr lang="ar-SA" sz="3200" dirty="0" smtClean="0"/>
            </a:br>
            <a:r>
              <a:rPr lang="en-US" sz="3200" dirty="0" smtClean="0"/>
              <a:t> </a:t>
            </a:r>
            <a:endParaRPr lang="ar-SA" sz="3200" b="1" dirty="0" smtClean="0">
              <a:solidFill>
                <a:srgbClr val="FF0000"/>
              </a:solidFill>
            </a:endParaRPr>
          </a:p>
          <a:p>
            <a:r>
              <a:rPr lang="ar-SA" sz="3200" b="1" dirty="0" smtClean="0">
                <a:solidFill>
                  <a:srgbClr val="FF0000"/>
                </a:solidFill>
              </a:rPr>
              <a:t> </a:t>
            </a:r>
          </a:p>
          <a:p>
            <a:r>
              <a:rPr lang="ar-SA" sz="3200" b="1" dirty="0" smtClean="0">
                <a:solidFill>
                  <a:srgbClr val="FF0000"/>
                </a:solidFill>
              </a:rPr>
              <a:t> </a:t>
            </a:r>
            <a:r>
              <a:rPr kumimoji="0" lang="ar-SA"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endParaRPr kumimoji="0" lang="ar-SA" sz="18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357166"/>
            <a:ext cx="8215338" cy="7478970"/>
          </a:xfrm>
          <a:prstGeom prst="rect">
            <a:avLst/>
          </a:prstGeom>
        </p:spPr>
        <p:txBody>
          <a:bodyPr wrap="square">
            <a:spAutoFit/>
          </a:bodyPr>
          <a:lstStyle/>
          <a:p>
            <a:r>
              <a:rPr lang="ar-SA" sz="3200" b="1" dirty="0" smtClean="0"/>
              <a:t>يا </a:t>
            </a:r>
            <a:r>
              <a:rPr lang="ar-SA" sz="3200" b="1" dirty="0" err="1" smtClean="0"/>
              <a:t>ويْحَها</a:t>
            </a:r>
            <a:r>
              <a:rPr lang="ar-SA" sz="3200" b="1" dirty="0" smtClean="0"/>
              <a:t> خُلَّةً لو أنّها صَدَقَتْ</a:t>
            </a:r>
            <a:r>
              <a:rPr lang="en-US" sz="3200" b="1" dirty="0" smtClean="0"/>
              <a:t/>
            </a:r>
            <a:br>
              <a:rPr lang="en-US" sz="3200" b="1" dirty="0" smtClean="0"/>
            </a:br>
            <a:r>
              <a:rPr lang="ar-SA" sz="3200" b="1" dirty="0" smtClean="0"/>
              <a:t>                           </a:t>
            </a:r>
            <a:r>
              <a:rPr lang="ar-SA" sz="3200" b="1" dirty="0" err="1" smtClean="0"/>
              <a:t>مَوْعودَها</a:t>
            </a:r>
            <a:r>
              <a:rPr lang="ar-SA" sz="3200" b="1" dirty="0" smtClean="0"/>
              <a:t> أو لَوَ </a:t>
            </a:r>
            <a:r>
              <a:rPr lang="ar-SA" sz="3200" b="1" dirty="0" err="1" smtClean="0"/>
              <a:t>انَّ</a:t>
            </a:r>
            <a:r>
              <a:rPr lang="ar-SA" sz="3200" b="1" dirty="0" smtClean="0"/>
              <a:t> النُّصْحَ مَقْبولُ</a:t>
            </a:r>
          </a:p>
          <a:p>
            <a:r>
              <a:rPr lang="ar-SA" sz="3200" b="1" dirty="0" smtClean="0">
                <a:solidFill>
                  <a:srgbClr val="FF0000"/>
                </a:solidFill>
              </a:rPr>
              <a:t>--------------------------------</a:t>
            </a:r>
          </a:p>
          <a:p>
            <a:r>
              <a:rPr lang="ar-SA" sz="3200" dirty="0" smtClean="0">
                <a:solidFill>
                  <a:srgbClr val="FF0000"/>
                </a:solidFill>
              </a:rPr>
              <a:t>والخلة: </a:t>
            </a:r>
            <a:r>
              <a:rPr lang="ar-SA" sz="3200" dirty="0" smtClean="0"/>
              <a:t>الصديقة، لو أنها صدقت </a:t>
            </a:r>
            <a:r>
              <a:rPr lang="ar-SA" sz="3200" dirty="0" err="1" smtClean="0"/>
              <a:t>موعودها</a:t>
            </a:r>
            <a:r>
              <a:rPr lang="ar-SA" sz="3200" dirty="0" smtClean="0"/>
              <a:t> : أي: صدقت مَن واعدته، أو صدقت في وعدها.</a:t>
            </a:r>
            <a:endParaRPr lang="ar-SA" sz="3200" b="1" dirty="0" smtClean="0">
              <a:solidFill>
                <a:srgbClr val="FF0000"/>
              </a:solidFill>
            </a:endParaRPr>
          </a:p>
          <a:p>
            <a:endParaRPr lang="ar-SA" sz="3200" b="1" dirty="0" smtClean="0">
              <a:solidFill>
                <a:srgbClr val="FF0000"/>
              </a:solidFill>
            </a:endParaRPr>
          </a:p>
          <a:p>
            <a:endParaRPr lang="ar-SA" sz="3200" b="1" dirty="0" smtClean="0">
              <a:solidFill>
                <a:srgbClr val="FF0000"/>
              </a:solidFill>
            </a:endParaRPr>
          </a:p>
          <a:p>
            <a:endParaRPr lang="ar-SA" sz="3200" b="1" dirty="0" smtClean="0">
              <a:solidFill>
                <a:srgbClr val="FF0000"/>
              </a:solidFill>
            </a:endParaRPr>
          </a:p>
          <a:p>
            <a:endParaRPr lang="ar-SA" sz="3200" b="1" dirty="0" smtClean="0">
              <a:solidFill>
                <a:srgbClr val="FF0000"/>
              </a:solidFill>
            </a:endParaRPr>
          </a:p>
          <a:p>
            <a:endParaRPr lang="ar-SA" sz="3200" b="1" dirty="0" smtClean="0">
              <a:solidFill>
                <a:srgbClr val="FF0000"/>
              </a:solidFill>
            </a:endParaRPr>
          </a:p>
          <a:p>
            <a:endParaRPr lang="ar-SA" sz="3200" b="1" dirty="0" smtClean="0">
              <a:solidFill>
                <a:srgbClr val="FF0000"/>
              </a:solidFill>
            </a:endParaRPr>
          </a:p>
          <a:p>
            <a:endParaRPr lang="ar-SA" sz="3200" b="1" dirty="0" smtClean="0">
              <a:solidFill>
                <a:srgbClr val="FF0000"/>
              </a:solidFill>
            </a:endParaRPr>
          </a:p>
          <a:p>
            <a:endParaRPr lang="ar-SA" sz="3200" b="1" dirty="0" smtClean="0">
              <a:solidFill>
                <a:srgbClr val="FF0000"/>
              </a:solidFill>
            </a:endParaRPr>
          </a:p>
          <a:p>
            <a:endParaRPr lang="ar-SA" sz="3200" b="1" dirty="0" smtClean="0">
              <a:solidFill>
                <a:srgbClr val="FF0000"/>
              </a:solidFill>
            </a:endParaRPr>
          </a:p>
          <a:p>
            <a:endParaRPr lang="ar-SA" sz="3200" b="1" dirty="0" smtClean="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500034" y="302359"/>
            <a:ext cx="8143932"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Times New Roman" pitchFamily="18" charset="0"/>
              </a:rPr>
              <a:t>       </a:t>
            </a:r>
            <a:r>
              <a:rPr kumimoji="0" lang="ar-SA" sz="3200" b="1" i="0" u="none" strike="noStrike" cap="none" normalizeH="0" baseline="0" dirty="0" smtClean="0">
                <a:ln>
                  <a:noFill/>
                </a:ln>
                <a:solidFill>
                  <a:schemeClr val="tx1"/>
                </a:solidFill>
                <a:effectLst/>
                <a:latin typeface="Calibri" pitchFamily="34" charset="0"/>
                <a:ea typeface="Times New Roman" pitchFamily="18" charset="0"/>
              </a:rPr>
              <a:t>لكِنَّها </a:t>
            </a:r>
            <a:r>
              <a:rPr kumimoji="0" lang="ar-SA" sz="3200" b="1" i="0" u="none" strike="noStrike" cap="none" normalizeH="0" baseline="0" dirty="0" smtClean="0">
                <a:ln>
                  <a:noFill/>
                </a:ln>
                <a:effectLst/>
                <a:latin typeface="Calibri" pitchFamily="34" charset="0"/>
                <a:ea typeface="Times New Roman" pitchFamily="18" charset="0"/>
              </a:rPr>
              <a:t>خُلَّةٌ قد </a:t>
            </a:r>
            <a:r>
              <a:rPr kumimoji="0" lang="ar-SA" sz="3200" b="1" i="0" u="none" strike="noStrike" cap="none" normalizeH="0" baseline="0" dirty="0" err="1" smtClean="0">
                <a:ln>
                  <a:noFill/>
                </a:ln>
                <a:effectLst/>
                <a:latin typeface="Calibri" pitchFamily="34" charset="0"/>
                <a:ea typeface="Times New Roman" pitchFamily="18" charset="0"/>
              </a:rPr>
              <a:t>سِيطَ</a:t>
            </a:r>
            <a:r>
              <a:rPr kumimoji="0" lang="ar-SA" sz="3200" b="1" i="0" u="none" strike="noStrike" cap="none" normalizeH="0" baseline="0" dirty="0" smtClean="0">
                <a:ln>
                  <a:noFill/>
                </a:ln>
                <a:effectLst/>
                <a:latin typeface="Calibri" pitchFamily="34" charset="0"/>
                <a:ea typeface="Times New Roman" pitchFamily="18" charset="0"/>
              </a:rPr>
              <a:t> </a:t>
            </a:r>
            <a:r>
              <a:rPr kumimoji="0" lang="ar-SA" sz="3200" b="1" i="0" u="none" strike="noStrike" cap="none" normalizeH="0" baseline="0" dirty="0" smtClean="0">
                <a:ln>
                  <a:noFill/>
                </a:ln>
                <a:solidFill>
                  <a:schemeClr val="tx1"/>
                </a:solidFill>
                <a:effectLst/>
                <a:latin typeface="Calibri" pitchFamily="34" charset="0"/>
                <a:ea typeface="Times New Roman" pitchFamily="18" charset="0"/>
              </a:rPr>
              <a:t>مِن دَمِها</a:t>
            </a:r>
            <a:r>
              <a:rPr kumimoji="0" lang="en-US" sz="3200" b="1" i="0" u="none" strike="noStrike" cap="none" normalizeH="0" baseline="0" dirty="0" smtClean="0">
                <a:ln>
                  <a:noFill/>
                </a:ln>
                <a:solidFill>
                  <a:schemeClr val="tx1"/>
                </a:solidFill>
                <a:effectLst/>
                <a:latin typeface="Calibri" pitchFamily="34" charset="0"/>
                <a:ea typeface="Times New Roman" pitchFamily="18" charset="0"/>
              </a:rPr>
              <a:t> </a:t>
            </a:r>
            <a:br>
              <a:rPr kumimoji="0" lang="en-US" sz="3200" b="1" i="0" u="none" strike="noStrike" cap="none" normalizeH="0" baseline="0" dirty="0" smtClean="0">
                <a:ln>
                  <a:noFill/>
                </a:ln>
                <a:solidFill>
                  <a:schemeClr val="tx1"/>
                </a:solidFill>
                <a:effectLst/>
                <a:latin typeface="Calibri" pitchFamily="34" charset="0"/>
                <a:ea typeface="Times New Roman" pitchFamily="18" charset="0"/>
              </a:rPr>
            </a:br>
            <a:r>
              <a:rPr kumimoji="0" lang="ar-SA" sz="3200" b="1" i="0" u="none" strike="noStrike" cap="none" normalizeH="0" baseline="0" dirty="0" smtClean="0">
                <a:ln>
                  <a:noFill/>
                </a:ln>
                <a:solidFill>
                  <a:schemeClr val="tx1"/>
                </a:solidFill>
                <a:effectLst/>
                <a:latin typeface="Calibri" pitchFamily="34" charset="0"/>
                <a:ea typeface="Times New Roman" pitchFamily="18" charset="0"/>
              </a:rPr>
              <a:t>                          فَجْعٌ ووَلْعٌ وإخْلافٌ وتَبْديلُ</a:t>
            </a:r>
            <a:r>
              <a:rPr kumimoji="0" lang="en-US" sz="3200" b="1" i="0" u="none" strike="noStrike" cap="none" normalizeH="0" baseline="0" dirty="0" smtClean="0">
                <a:ln>
                  <a:noFill/>
                </a:ln>
                <a:solidFill>
                  <a:schemeClr val="tx1"/>
                </a:solidFill>
                <a:effectLst/>
                <a:latin typeface="Calibri" pitchFamily="34" charset="0"/>
                <a:ea typeface="Times New Roman" pitchFamily="18" charset="0"/>
              </a:rPr>
              <a:t/>
            </a:r>
            <a:br>
              <a:rPr kumimoji="0" lang="en-US" sz="3200" b="1" i="0" u="none" strike="noStrike" cap="none" normalizeH="0" baseline="0" dirty="0" smtClean="0">
                <a:ln>
                  <a:noFill/>
                </a:ln>
                <a:solidFill>
                  <a:schemeClr val="tx1"/>
                </a:solidFill>
                <a:effectLst/>
                <a:latin typeface="Calibri" pitchFamily="34" charset="0"/>
                <a:ea typeface="Times New Roman" pitchFamily="18" charset="0"/>
              </a:rPr>
            </a:br>
            <a:r>
              <a:rPr kumimoji="0" lang="ar-SA" sz="3200" b="1" i="0" u="none" strike="noStrike" cap="none" normalizeH="0" baseline="0" dirty="0" smtClean="0">
                <a:ln>
                  <a:noFill/>
                </a:ln>
                <a:solidFill>
                  <a:schemeClr val="tx1"/>
                </a:solidFill>
                <a:effectLst/>
                <a:latin typeface="Calibri" pitchFamily="34" charset="0"/>
                <a:ea typeface="Times New Roman" pitchFamily="18" charset="0"/>
              </a:rPr>
              <a:t> </a:t>
            </a:r>
            <a:r>
              <a:rPr kumimoji="0" lang="ar-SA" sz="3200" b="1" i="0" u="none" strike="noStrike" cap="none" normalizeH="0" baseline="0" dirty="0" smtClean="0">
                <a:ln>
                  <a:noFill/>
                </a:ln>
                <a:solidFill>
                  <a:srgbClr val="FF0000"/>
                </a:solidFill>
                <a:effectLst/>
                <a:latin typeface="Arial" pitchFamily="34" charset="0"/>
                <a:ea typeface="Times New Roman" pitchFamily="18" charset="0"/>
              </a:rPr>
              <a:t>----------------</a:t>
            </a:r>
            <a:endParaRPr lang="en-US" sz="3200" b="1" dirty="0">
              <a:solidFill>
                <a:srgbClr val="FF0000"/>
              </a:solidFill>
              <a:latin typeface="Arial" pitchFamily="34" charset="0"/>
              <a:ea typeface="Times New Roman" pitchFamily="18" charset="0"/>
            </a:endParaRPr>
          </a:p>
          <a:p>
            <a:pPr lvl="0" rtl="0" eaLnBrk="0" fontAlgn="base" hangingPunct="0">
              <a:spcBef>
                <a:spcPct val="0"/>
              </a:spcBef>
              <a:spcAft>
                <a:spcPct val="0"/>
              </a:spcAft>
            </a:pPr>
            <a:r>
              <a:rPr lang="ar-SA" sz="3200" dirty="0" smtClean="0">
                <a:solidFill>
                  <a:srgbClr val="FF0000"/>
                </a:solidFill>
              </a:rPr>
              <a:t>والخلة: </a:t>
            </a:r>
            <a:r>
              <a:rPr lang="ar-SA" sz="3200" dirty="0" smtClean="0"/>
              <a:t>الصديقة .</a:t>
            </a:r>
            <a:endParaRPr kumimoji="0" lang="ar-SA" sz="3200" b="0" i="0" u="none" strike="noStrike" cap="none" normalizeH="0" baseline="0" dirty="0" smtClean="0">
              <a:ln>
                <a:noFill/>
              </a:ln>
              <a:solidFill>
                <a:srgbClr val="FF0000"/>
              </a:solidFill>
              <a:effectLst/>
              <a:latin typeface="Arial" pitchFamily="34" charset="0"/>
              <a:cs typeface="Arial" pitchFamily="34" charset="0"/>
            </a:endParaRPr>
          </a:p>
          <a:p>
            <a:pPr lvl="0" rtl="0" eaLnBrk="0" fontAlgn="base" hangingPunct="0">
              <a:spcBef>
                <a:spcPct val="0"/>
              </a:spcBef>
              <a:spcAft>
                <a:spcPct val="0"/>
              </a:spcAft>
            </a:pPr>
            <a:r>
              <a:rPr lang="ar-SA" sz="3200" dirty="0" err="1" smtClean="0">
                <a:solidFill>
                  <a:srgbClr val="FF0000"/>
                </a:solidFill>
              </a:rPr>
              <a:t>سيط</a:t>
            </a:r>
            <a:r>
              <a:rPr lang="ar-SA" sz="3200" dirty="0" smtClean="0">
                <a:solidFill>
                  <a:srgbClr val="FF0000"/>
                </a:solidFill>
              </a:rPr>
              <a:t> </a:t>
            </a:r>
            <a:r>
              <a:rPr lang="ar-SA" sz="3200" dirty="0" smtClean="0"/>
              <a:t> أي: خلط .</a:t>
            </a:r>
          </a:p>
          <a:p>
            <a:pPr lvl="0" rtl="0" eaLnBrk="0" fontAlgn="base" hangingPunct="0">
              <a:spcBef>
                <a:spcPct val="0"/>
              </a:spcBef>
              <a:spcAft>
                <a:spcPct val="0"/>
              </a:spcAft>
            </a:pPr>
            <a:r>
              <a:rPr lang="ar-SA" sz="3200" dirty="0" smtClean="0"/>
              <a:t> </a:t>
            </a:r>
            <a:r>
              <a:rPr lang="ar-SA" sz="3200" dirty="0" smtClean="0">
                <a:solidFill>
                  <a:srgbClr val="FF0000"/>
                </a:solidFill>
              </a:rPr>
              <a:t>والفجع: </a:t>
            </a:r>
            <a:r>
              <a:rPr lang="ar-SA" sz="3200" dirty="0" smtClean="0"/>
              <a:t>الإصابة بالمكروه.</a:t>
            </a:r>
          </a:p>
          <a:p>
            <a:pPr lvl="0" rtl="0" eaLnBrk="0" fontAlgn="base" hangingPunct="0">
              <a:spcBef>
                <a:spcPct val="0"/>
              </a:spcBef>
              <a:spcAft>
                <a:spcPct val="0"/>
              </a:spcAft>
            </a:pPr>
            <a:r>
              <a:rPr lang="ar-SA" sz="3200" dirty="0" smtClean="0">
                <a:solidFill>
                  <a:srgbClr val="FF0000"/>
                </a:solidFill>
              </a:rPr>
              <a:t>والَوْلع: </a:t>
            </a:r>
            <a:r>
              <a:rPr lang="ar-SA" sz="3200" dirty="0" smtClean="0"/>
              <a:t>الكذب.</a:t>
            </a:r>
            <a:r>
              <a:rPr lang="en-US" sz="3200" dirty="0" smtClean="0"/>
              <a:t>  </a:t>
            </a:r>
            <a:endParaRPr lang="ar-SA" sz="3200" dirty="0" smtClean="0">
              <a:solidFill>
                <a:srgbClr val="FF0000"/>
              </a:solidFill>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FF0000"/>
                </a:solidFill>
                <a:effectLst/>
                <a:latin typeface="Arial" pitchFamily="34" charset="0"/>
                <a:cs typeface="Arial" pitchFamily="34" charset="0"/>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500034" y="302359"/>
            <a:ext cx="814393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Times New Roman" pitchFamily="18" charset="0"/>
              </a:rPr>
              <a:t> </a:t>
            </a:r>
            <a:r>
              <a:rPr kumimoji="0" lang="ar-SA" sz="3200" b="1" i="0" u="none" strike="noStrike" cap="none" normalizeH="0" baseline="0" dirty="0" smtClean="0">
                <a:ln>
                  <a:noFill/>
                </a:ln>
                <a:solidFill>
                  <a:schemeClr val="tx1"/>
                </a:solidFill>
                <a:effectLst/>
                <a:latin typeface="Calibri" pitchFamily="34" charset="0"/>
                <a:ea typeface="Times New Roman" pitchFamily="18" charset="0"/>
              </a:rPr>
              <a:t>فما تَدومُ على حالٍ تكونُ بها     </a:t>
            </a:r>
            <a:r>
              <a:rPr kumimoji="0" lang="en-US" sz="3200" b="1" i="0" u="none" strike="noStrike" cap="none" normalizeH="0" baseline="0" dirty="0" smtClean="0">
                <a:ln>
                  <a:noFill/>
                </a:ln>
                <a:solidFill>
                  <a:schemeClr val="tx1"/>
                </a:solidFill>
                <a:effectLst/>
                <a:latin typeface="Calibri" pitchFamily="34" charset="0"/>
                <a:ea typeface="Times New Roman" pitchFamily="18" charset="0"/>
              </a:rPr>
              <a:t/>
            </a:r>
            <a:br>
              <a:rPr kumimoji="0" lang="en-US" sz="3200" b="1" i="0" u="none" strike="noStrike" cap="none" normalizeH="0" baseline="0" dirty="0" smtClean="0">
                <a:ln>
                  <a:noFill/>
                </a:ln>
                <a:solidFill>
                  <a:schemeClr val="tx1"/>
                </a:solidFill>
                <a:effectLst/>
                <a:latin typeface="Calibri" pitchFamily="34" charset="0"/>
                <a:ea typeface="Times New Roman" pitchFamily="18" charset="0"/>
              </a:rPr>
            </a:br>
            <a:r>
              <a:rPr kumimoji="0" lang="ar-SA" sz="3200" b="1" i="0" u="none" strike="noStrike" cap="none" normalizeH="0" baseline="0" dirty="0" smtClean="0">
                <a:ln>
                  <a:noFill/>
                </a:ln>
                <a:solidFill>
                  <a:schemeClr val="tx1"/>
                </a:solidFill>
                <a:effectLst/>
                <a:latin typeface="Calibri" pitchFamily="34" charset="0"/>
                <a:ea typeface="Times New Roman" pitchFamily="18" charset="0"/>
              </a:rPr>
              <a:t>                           كما تَلَوَّنُ في أَثْوابِها الغولُ </a:t>
            </a:r>
            <a:endParaRPr kumimoji="0" lang="ar-SA" sz="3200" b="1" i="0" u="none" strike="noStrike" cap="none" normalizeH="0" baseline="0" dirty="0" smtClean="0">
              <a:ln>
                <a:noFill/>
              </a:ln>
              <a:solidFill>
                <a:schemeClr val="tx1"/>
              </a:solidFill>
              <a:effectLst/>
              <a:latin typeface="Arial" pitchFamily="34" charset="0"/>
              <a:ea typeface="Times New Roman" pitchFamily="18" charset="0"/>
            </a:endParaRPr>
          </a:p>
          <a:p>
            <a:pPr lvl="0" rtl="0" eaLnBrk="0" fontAlgn="base" hangingPunct="0">
              <a:spcBef>
                <a:spcPct val="0"/>
              </a:spcBef>
              <a:spcAft>
                <a:spcPct val="0"/>
              </a:spcAft>
            </a:pPr>
            <a:r>
              <a:rPr kumimoji="0" lang="ar-SA" sz="3200" b="1" i="0" u="none" strike="noStrike" cap="none" normalizeH="0" baseline="0" dirty="0" smtClean="0">
                <a:ln>
                  <a:noFill/>
                </a:ln>
                <a:solidFill>
                  <a:schemeClr val="tx1"/>
                </a:solidFill>
                <a:effectLst/>
                <a:latin typeface="Arial" pitchFamily="34" charset="0"/>
                <a:ea typeface="Times New Roman" pitchFamily="18" charset="0"/>
              </a:rPr>
              <a:t>وما تَمَسَّكُ بالوَصْلِ الذي زَعَمَتْ</a:t>
            </a:r>
            <a:r>
              <a:rPr kumimoji="0" lang="en-US" sz="3200" b="1" i="0" u="none" strike="noStrike" cap="none" normalizeH="0" baseline="0" dirty="0" smtClean="0">
                <a:ln>
                  <a:noFill/>
                </a:ln>
                <a:solidFill>
                  <a:schemeClr val="tx1"/>
                </a:solidFill>
                <a:effectLst/>
                <a:latin typeface="Arial" pitchFamily="34" charset="0"/>
                <a:ea typeface="Times New Roman" pitchFamily="18"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إلاّ كما تُمْسِكُ الماءَ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rPr>
              <a:t>الغَرابيلُ</a:t>
            </a:r>
            <a:r>
              <a:rPr kumimoji="0" lang="en-US" sz="3200" b="1" i="0" u="none" strike="noStrike" cap="none" normalizeH="0" baseline="0" dirty="0" smtClean="0">
                <a:ln>
                  <a:noFill/>
                </a:ln>
                <a:solidFill>
                  <a:schemeClr val="tx1"/>
                </a:solidFill>
                <a:effectLst/>
                <a:latin typeface="Arial" pitchFamily="34" charset="0"/>
                <a:ea typeface="Times New Roman" pitchFamily="18"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rPr>
            </a:br>
            <a:r>
              <a:rPr kumimoji="0" lang="ar-SA" sz="3200" b="1" i="0" u="none" strike="noStrike" cap="none" normalizeH="0" baseline="0" dirty="0" smtClean="0">
                <a:ln>
                  <a:noFill/>
                </a:ln>
                <a:solidFill>
                  <a:srgbClr val="FF0000"/>
                </a:solidFill>
                <a:effectLst/>
                <a:latin typeface="Arial" pitchFamily="34" charset="0"/>
                <a:ea typeface="Times New Roman" pitchFamily="18" charset="0"/>
              </a:rPr>
              <a:t>---------------</a:t>
            </a:r>
            <a:endParaRPr lang="en-US" sz="3200" b="1" dirty="0" smtClean="0">
              <a:solidFill>
                <a:srgbClr val="FF0000"/>
              </a:solidFill>
              <a:latin typeface="Arial" pitchFamily="34" charset="0"/>
              <a:ea typeface="Times New Roman" pitchFamily="18" charset="0"/>
            </a:endParaRPr>
          </a:p>
          <a:p>
            <a:pPr lvl="0" rtl="0" eaLnBrk="0" fontAlgn="base" hangingPunct="0">
              <a:spcBef>
                <a:spcPct val="0"/>
              </a:spcBef>
              <a:spcAft>
                <a:spcPct val="0"/>
              </a:spcAft>
            </a:pPr>
            <a:r>
              <a:rPr lang="en-US" sz="3200" dirty="0" smtClean="0"/>
              <a:t>  </a:t>
            </a:r>
            <a:r>
              <a:rPr lang="ar-SA" sz="3200" dirty="0" smtClean="0">
                <a:solidFill>
                  <a:srgbClr val="FF0000"/>
                </a:solidFill>
              </a:rPr>
              <a:t>والغول: </a:t>
            </a:r>
            <a:r>
              <a:rPr lang="ar-SA" sz="3200" dirty="0" smtClean="0"/>
              <a:t>كل ما اغتال الإنسان فأهلكه، وهي نوع من الشياطين، أو حيوان كان يتخيله الجاهليون يتلوَّن بألوان متعددة في الصحراء، فيضل من يتبعه، </a:t>
            </a:r>
            <a:r>
              <a:rPr lang="ar-SA" sz="3200" dirty="0" err="1" smtClean="0">
                <a:solidFill>
                  <a:srgbClr val="FF0000"/>
                </a:solidFill>
              </a:rPr>
              <a:t>الغرابيل</a:t>
            </a:r>
            <a:r>
              <a:rPr lang="ar-SA" sz="3200" dirty="0" smtClean="0">
                <a:solidFill>
                  <a:srgbClr val="FF0000"/>
                </a:solidFill>
              </a:rPr>
              <a:t>: </a:t>
            </a:r>
            <a:r>
              <a:rPr lang="ar-SA" sz="3200" dirty="0" smtClean="0"/>
              <a:t>جمع غربال، </a:t>
            </a:r>
            <a:r>
              <a:rPr lang="ar-SA" sz="3200" dirty="0" smtClean="0">
                <a:solidFill>
                  <a:srgbClr val="FF0000"/>
                </a:solidFill>
              </a:rPr>
              <a:t>والغربال: </a:t>
            </a:r>
            <a:r>
              <a:rPr lang="ar-SA" sz="3200" dirty="0" smtClean="0"/>
              <a:t>آلة تُفرز بها الحبوبُ، فيعزل الجيد المتماسك من الرديء المتهافت، وكانت معروفةً هذه الآلة في البيئة الريفية إلى عهد قريب، ولعلها ما تزال موجودةً، وبطبيعة الحال هذه </a:t>
            </a:r>
            <a:r>
              <a:rPr lang="ar-SA" sz="3200" dirty="0" err="1" smtClean="0"/>
              <a:t>الغرابيل</a:t>
            </a:r>
            <a:r>
              <a:rPr lang="ar-SA" sz="3200" dirty="0" smtClean="0"/>
              <a:t> لا تُمسك الماءَ، تمسك الحبوب لكنها لا تمسك الماء.</a:t>
            </a:r>
            <a:r>
              <a:rPr lang="en-US" sz="3200" dirty="0" smtClean="0">
                <a:solidFill>
                  <a:srgbClr val="FF0000"/>
                </a:solidFill>
                <a:latin typeface="Arial" pitchFamily="34" charset="0"/>
                <a:cs typeface="Arial" pitchFamily="34" charset="0"/>
              </a:rPr>
              <a:t>   </a:t>
            </a:r>
            <a:endParaRPr lang="ar-SA" sz="3200" dirty="0" smtClean="0">
              <a:solidFill>
                <a:srgbClr val="FF0000"/>
              </a:solidFill>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rgbClr val="FF0000"/>
                </a:solidFill>
                <a:effectLst/>
                <a:latin typeface="Arial" pitchFamily="34" charset="0"/>
                <a:cs typeface="Arial" pitchFamily="34" charset="0"/>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500034" y="302359"/>
            <a:ext cx="814393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rPr>
              <a:t> </a:t>
            </a:r>
            <a:r>
              <a:rPr kumimoji="0" lang="en-US" sz="3200" b="1" i="0" u="none" strike="noStrike" cap="none" normalizeH="0" baseline="0" dirty="0" smtClean="0">
                <a:ln>
                  <a:noFill/>
                </a:ln>
                <a:solidFill>
                  <a:schemeClr val="tx1"/>
                </a:solidFill>
                <a:effectLst/>
                <a:latin typeface="Arial" pitchFamily="34" charset="0"/>
                <a:ea typeface="Times New Roman" pitchFamily="18"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rPr>
              <a:t>كانت </a:t>
            </a:r>
            <a:r>
              <a:rPr kumimoji="0" lang="ar-SA" sz="3200" b="1" i="0" u="none" strike="noStrike" cap="none" normalizeH="0" baseline="0" dirty="0" smtClean="0">
                <a:ln>
                  <a:noFill/>
                </a:ln>
                <a:effectLst/>
                <a:latin typeface="Arial" pitchFamily="34" charset="0"/>
                <a:ea typeface="Times New Roman" pitchFamily="18" charset="0"/>
              </a:rPr>
              <a:t>مَوَاعيدُ عُرْقوبٍ لها </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مَثَلاً</a:t>
            </a:r>
            <a:r>
              <a:rPr kumimoji="0" lang="en-US" sz="3200" b="1" i="0" u="none" strike="noStrike" cap="none" normalizeH="0" baseline="0" dirty="0" smtClean="0">
                <a:ln>
                  <a:noFill/>
                </a:ln>
                <a:solidFill>
                  <a:schemeClr val="tx1"/>
                </a:solidFill>
                <a:effectLst/>
                <a:latin typeface="Arial" pitchFamily="34" charset="0"/>
                <a:ea typeface="Times New Roman" pitchFamily="18"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وما مَواعيدُها إلاّ الأَباطيلُ</a:t>
            </a:r>
            <a:r>
              <a:rPr kumimoji="0" lang="en-US" sz="3200" b="1" i="0" u="none" strike="noStrike" cap="none" normalizeH="0" baseline="0" dirty="0" smtClean="0">
                <a:ln>
                  <a:noFill/>
                </a:ln>
                <a:solidFill>
                  <a:schemeClr val="tx1"/>
                </a:solidFill>
                <a:effectLst/>
                <a:latin typeface="Arial" pitchFamily="34" charset="0"/>
                <a:ea typeface="Times New Roman" pitchFamily="18"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a:t>
            </a:r>
            <a:r>
              <a:rPr kumimoji="0" lang="ar-SA" sz="3200" b="1" i="0" u="none" strike="noStrike" cap="none" normalizeH="0" baseline="0" dirty="0" smtClean="0">
                <a:ln>
                  <a:noFill/>
                </a:ln>
                <a:solidFill>
                  <a:srgbClr val="FF0000"/>
                </a:solidFill>
                <a:effectLst/>
                <a:latin typeface="Arial" pitchFamily="34" charset="0"/>
                <a:ea typeface="Times New Roman" pitchFamily="18" charset="0"/>
              </a:rPr>
              <a:t>-----------------</a:t>
            </a:r>
          </a:p>
          <a:p>
            <a:pPr lvl="0" fontAlgn="base">
              <a:spcBef>
                <a:spcPct val="0"/>
              </a:spcBef>
              <a:spcAft>
                <a:spcPct val="0"/>
              </a:spcAft>
            </a:pPr>
            <a:r>
              <a:rPr lang="ar-SA" sz="3200" b="1" dirty="0" smtClean="0">
                <a:solidFill>
                  <a:srgbClr val="FF0000"/>
                </a:solidFill>
                <a:latin typeface="Arial" pitchFamily="34" charset="0"/>
                <a:cs typeface="Arial" pitchFamily="34" charset="0"/>
              </a:rPr>
              <a:t>عرقوب : </a:t>
            </a:r>
            <a:r>
              <a:rPr lang="ar-SA" sz="3200" b="1" dirty="0" smtClean="0"/>
              <a:t>عرقوب بن نصر من العمالقة. نزل بالمدينة قبل أن ينزلها اليهود بعد عيسى  </a:t>
            </a:r>
            <a:r>
              <a:rPr lang="ar-SA" sz="3200" b="1" dirty="0" err="1" smtClean="0"/>
              <a:t>عليهالسلام</a:t>
            </a:r>
            <a:r>
              <a:rPr lang="ar-SA" sz="3200" b="1" dirty="0" smtClean="0"/>
              <a:t> . ( عرقوب: رَجُل عُرف عند العرب بإخلاف الوعد، وقالوا: إنه كان من خبره أنه وعد أخًا له بيثرب ثمرَ نخلةٍ، وقال له: ائتني إذا أطلع النخل، فلما أطلعَ، قال: ائتني إذا أبلح، فلما أبلح قال: ائتني إذا أزهَى، فلما أزهى قال: ائتني إذا أرطب، فلما أرطب -يعني: صار رُطبًا- قال: ائتني إذا صار تمرًا، فلما صار تمرًا جزَّه من الليل ولم يعطه شيئًا، فضربوا </a:t>
            </a:r>
            <a:r>
              <a:rPr lang="ar-SA" sz="3200" b="1" dirty="0" err="1" smtClean="0"/>
              <a:t>به</a:t>
            </a:r>
            <a:r>
              <a:rPr lang="ar-SA" sz="3200" b="1" dirty="0" smtClean="0"/>
              <a:t> المثل في خُلف الوعد ).</a:t>
            </a:r>
            <a:endParaRPr kumimoji="0" lang="en-US" sz="3200" b="1"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l_fi" descr="http://i3.makcdn.com/wp-content/blogs.dir/26986/files/2011/08/090825141831-45136-0.jpg"/>
          <p:cNvPicPr/>
          <p:nvPr/>
        </p:nvPicPr>
        <p:blipFill>
          <a:blip r:embed="rId2"/>
          <a:srcRect/>
          <a:stretch>
            <a:fillRect/>
          </a:stretch>
        </p:blipFill>
        <p:spPr bwMode="auto">
          <a:xfrm>
            <a:off x="2666047" y="2237105"/>
            <a:ext cx="3811905" cy="2383790"/>
          </a:xfrm>
          <a:prstGeom prst="rect">
            <a:avLst/>
          </a:prstGeom>
          <a:noFill/>
          <a:ln w="9525">
            <a:noFill/>
            <a:miter lim="800000"/>
            <a:headEnd/>
            <a:tailEnd/>
          </a:ln>
        </p:spPr>
      </p:pic>
      <p:pic>
        <p:nvPicPr>
          <p:cNvPr id="5" name="صورة 4" descr="http://www.sodfah.com/up/uploads/12698720463.jpg"/>
          <p:cNvPicPr/>
          <p:nvPr/>
        </p:nvPicPr>
        <p:blipFill>
          <a:blip r:embed="rId3"/>
          <a:srcRect/>
          <a:stretch>
            <a:fillRect/>
          </a:stretch>
        </p:blipFill>
        <p:spPr bwMode="auto">
          <a:xfrm>
            <a:off x="1" y="0"/>
            <a:ext cx="9144000" cy="6857999"/>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85720" y="285728"/>
            <a:ext cx="857256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rgbClr val="FF0000"/>
                </a:solidFill>
                <a:effectLst/>
                <a:latin typeface="Traditional Arabic" pitchFamily="2" charset="-78"/>
                <a:ea typeface="Calibri" pitchFamily="34" charset="0"/>
                <a:cs typeface="Arial" pitchFamily="34" charset="0"/>
              </a:rPr>
              <a:t>أباطيل</a:t>
            </a:r>
            <a:r>
              <a:rPr kumimoji="0" lang="ar-SA" sz="3200" b="1" i="0" u="none" strike="noStrike" cap="none" normalizeH="0" baseline="0" dirty="0" smtClean="0">
                <a:ln>
                  <a:noFill/>
                </a:ln>
                <a:solidFill>
                  <a:schemeClr val="tx1"/>
                </a:solidFill>
                <a:effectLst/>
                <a:latin typeface="Traditional Arabic" pitchFamily="2" charset="-78"/>
                <a:ea typeface="Calibri" pitchFamily="34" charset="0"/>
                <a:cs typeface="Arial" pitchFamily="34" charset="0"/>
              </a:rPr>
              <a:t>: جمع باطل على غير قياس .</a:t>
            </a:r>
            <a:endParaRPr kumimoji="0" lang="ar-SA" sz="3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500034" y="302359"/>
            <a:ext cx="8143932"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Calibri" pitchFamily="34" charset="0"/>
                <a:ea typeface="Times New Roman" pitchFamily="18"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أرْجو وآمَلُ أنْ يَعْجَلْنَ في أَبَدٍ</a:t>
            </a:r>
            <a:r>
              <a:rPr kumimoji="0" lang="en-US" sz="3200" b="1" i="0" u="none" strike="noStrike" cap="none" normalizeH="0" baseline="0" dirty="0" smtClean="0">
                <a:ln>
                  <a:noFill/>
                </a:ln>
                <a:solidFill>
                  <a:schemeClr val="tx1"/>
                </a:solidFill>
                <a:effectLst/>
                <a:latin typeface="Arial" pitchFamily="34" charset="0"/>
                <a:ea typeface="Times New Roman" pitchFamily="18"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rPr>
            </a:br>
            <a:r>
              <a:rPr kumimoji="0" lang="ar-SA" sz="3200" b="1" i="0" u="none" strike="noStrike" cap="none" normalizeH="0" baseline="0" dirty="0" smtClean="0">
                <a:ln>
                  <a:noFill/>
                </a:ln>
                <a:solidFill>
                  <a:srgbClr val="268196"/>
                </a:solidFill>
                <a:effectLst/>
                <a:latin typeface="Arial" pitchFamily="34" charset="0"/>
                <a:ea typeface="Times New Roman" pitchFamily="18"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وما لَهُنَّ طَوالَ الدّهْرِ تَعْجيلُ  </a:t>
            </a:r>
            <a:r>
              <a:rPr kumimoji="0" lang="en-US" sz="3200" b="1" i="0" u="none" strike="noStrike" cap="none" normalizeH="0" baseline="0" dirty="0" smtClean="0">
                <a:ln>
                  <a:noFill/>
                </a:ln>
                <a:solidFill>
                  <a:srgbClr val="268196"/>
                </a:solidFill>
                <a:effectLst/>
                <a:latin typeface="Arial" pitchFamily="34" charset="0"/>
                <a:ea typeface="Times New Roman" pitchFamily="18" charset="0"/>
              </a:rPr>
              <a:t/>
            </a:r>
            <a:br>
              <a:rPr kumimoji="0" lang="en-US" sz="3200" b="1" i="0" u="none" strike="noStrike" cap="none" normalizeH="0" baseline="0" dirty="0" smtClean="0">
                <a:ln>
                  <a:noFill/>
                </a:ln>
                <a:solidFill>
                  <a:srgbClr val="268196"/>
                </a:solidFill>
                <a:effectLst/>
                <a:latin typeface="Arial" pitchFamily="34" charset="0"/>
                <a:ea typeface="Times New Roman" pitchFamily="18"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rPr>
              <a:t>فلا يَغُرَّنْكَ ما مَنَّتْ وما وَعَدَتْ</a:t>
            </a:r>
            <a:r>
              <a:rPr kumimoji="0" lang="en-US" sz="3200" b="1" i="0" u="none" strike="noStrike" cap="none" normalizeH="0" baseline="0" dirty="0" smtClean="0">
                <a:ln>
                  <a:noFill/>
                </a:ln>
                <a:solidFill>
                  <a:schemeClr val="tx1"/>
                </a:solidFill>
                <a:effectLst/>
                <a:latin typeface="Arial" pitchFamily="34" charset="0"/>
                <a:ea typeface="Times New Roman" pitchFamily="18"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rPr>
            </a:br>
            <a:r>
              <a:rPr kumimoji="0" lang="en-US" sz="3200" b="1" i="0" u="none" strike="noStrike" cap="none" normalizeH="0" baseline="0" dirty="0" smtClean="0">
                <a:ln>
                  <a:noFill/>
                </a:ln>
                <a:solidFill>
                  <a:schemeClr val="tx1"/>
                </a:solidFill>
                <a:effectLst/>
                <a:latin typeface="Arial" pitchFamily="34" charset="0"/>
                <a:ea typeface="Times New Roman" pitchFamily="18" charset="0"/>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إنَّ الأمانِيَّ والأحْلامَ تَضْليلُ      </a:t>
            </a:r>
            <a:r>
              <a:rPr kumimoji="0" lang="en-US" sz="3200" b="1" i="0" u="none" strike="noStrike" cap="none" normalizeH="0" baseline="0" dirty="0" smtClean="0">
                <a:ln>
                  <a:noFill/>
                </a:ln>
                <a:solidFill>
                  <a:schemeClr val="tx1"/>
                </a:solidFill>
                <a:effectLst/>
                <a:latin typeface="Arial" pitchFamily="34" charset="0"/>
                <a:ea typeface="Times New Roman" pitchFamily="18"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a:t>
            </a:r>
            <a:r>
              <a:rPr kumimoji="0" lang="ar-SA" sz="3200" b="1" i="0" u="none" strike="noStrike" cap="none" normalizeH="0" baseline="0" dirty="0" smtClean="0">
                <a:ln>
                  <a:noFill/>
                </a:ln>
                <a:solidFill>
                  <a:srgbClr val="FF0000"/>
                </a:solidFill>
                <a:effectLst/>
                <a:latin typeface="Arial" pitchFamily="34" charset="0"/>
                <a:ea typeface="Times New Roman" pitchFamily="18" charset="0"/>
              </a:rPr>
              <a:t>-----------------</a:t>
            </a:r>
          </a:p>
          <a:p>
            <a:pPr fontAlgn="base">
              <a:spcBef>
                <a:spcPct val="0"/>
              </a:spcBef>
              <a:spcAft>
                <a:spcPct val="0"/>
              </a:spcAft>
            </a:pPr>
            <a:r>
              <a:rPr lang="ar-SA" sz="3200" b="1" dirty="0" smtClean="0">
                <a:solidFill>
                  <a:srgbClr val="FF0000"/>
                </a:solidFill>
                <a:latin typeface="Arial" pitchFamily="34" charset="0"/>
                <a:cs typeface="Arial" pitchFamily="34" charset="0"/>
              </a:rPr>
              <a:t> </a:t>
            </a:r>
            <a:r>
              <a:rPr lang="ar-SA" sz="3200" dirty="0" smtClean="0"/>
              <a:t>لا </a:t>
            </a:r>
            <a:r>
              <a:rPr lang="ar-SA" sz="3200" dirty="0" err="1" smtClean="0"/>
              <a:t>تغترنَّ</a:t>
            </a:r>
            <a:r>
              <a:rPr lang="ar-SA" sz="3200" dirty="0" smtClean="0"/>
              <a:t>، والخطاب لنفسه: بما منتك </a:t>
            </a:r>
            <a:r>
              <a:rPr lang="ar-SA" sz="3200" dirty="0" err="1" smtClean="0"/>
              <a:t>به</a:t>
            </a:r>
            <a:r>
              <a:rPr lang="ar-SA" sz="3200" dirty="0" smtClean="0"/>
              <a:t> وجعلتْكَ تحلم </a:t>
            </a:r>
            <a:r>
              <a:rPr lang="ar-SA" sz="3200" dirty="0" err="1" smtClean="0"/>
              <a:t>به</a:t>
            </a:r>
            <a:r>
              <a:rPr lang="ar-SA" sz="3200" dirty="0" smtClean="0"/>
              <a:t>. </a:t>
            </a:r>
            <a:endParaRPr lang="en-US" sz="3200" dirty="0" smtClean="0"/>
          </a:p>
          <a:p>
            <a:pPr lvl="0" fontAlgn="base">
              <a:spcBef>
                <a:spcPct val="0"/>
              </a:spcBef>
              <a:spcAft>
                <a:spcPct val="0"/>
              </a:spcAft>
            </a:pPr>
            <a:endParaRPr kumimoji="0" lang="en-US" sz="3200" b="1"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571472" y="285728"/>
            <a:ext cx="8226924"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أَمْسَتْ سُعاد بأرضٍ لا يُبَلِّغُها</a:t>
            </a:r>
            <a: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إلاّ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العِتاقُ</a:t>
            </a: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النَّجيباتُ المَراسِيلُ</a:t>
            </a:r>
            <a:r>
              <a:rPr kumimoji="0" lang="en-US" sz="3200" b="0" i="0" u="none" strike="noStrike" cap="none" normalizeH="0" baseline="0" dirty="0" smtClean="0">
                <a:ln>
                  <a:noFill/>
                </a:ln>
                <a:solidFill>
                  <a:schemeClr val="tx1"/>
                </a:solidFill>
                <a:effectLst/>
                <a:latin typeface="Arial" pitchFamily="34" charset="0"/>
                <a:cs typeface="Arial" pitchFamily="34" charset="0"/>
              </a:rPr>
              <a:t> </a:t>
            </a:r>
          </a:p>
        </p:txBody>
      </p:sp>
      <p:sp>
        <p:nvSpPr>
          <p:cNvPr id="3" name="مستطيل 2"/>
          <p:cNvSpPr/>
          <p:nvPr/>
        </p:nvSpPr>
        <p:spPr>
          <a:xfrm>
            <a:off x="428596" y="1428736"/>
            <a:ext cx="8286808" cy="4031873"/>
          </a:xfrm>
          <a:prstGeom prst="rect">
            <a:avLst/>
          </a:prstGeom>
        </p:spPr>
        <p:txBody>
          <a:bodyPr wrap="square">
            <a:spAutoFit/>
          </a:bodyPr>
          <a:lstStyle/>
          <a:p>
            <a:r>
              <a:rPr lang="ar-SA" sz="3200" b="1" dirty="0" smtClean="0"/>
              <a:t> </a:t>
            </a:r>
            <a:r>
              <a:rPr lang="ar-SA" sz="3200" b="1" dirty="0" smtClean="0">
                <a:solidFill>
                  <a:srgbClr val="FF0000"/>
                </a:solidFill>
              </a:rPr>
              <a:t>----------------------------------</a:t>
            </a:r>
          </a:p>
          <a:p>
            <a:r>
              <a:rPr lang="ar-SA" sz="3200" b="1" dirty="0" smtClean="0">
                <a:solidFill>
                  <a:srgbClr val="FF0000"/>
                </a:solidFill>
              </a:rPr>
              <a:t> </a:t>
            </a:r>
            <a:r>
              <a:rPr lang="ar-SA" sz="3200" dirty="0" smtClean="0"/>
              <a:t> </a:t>
            </a:r>
            <a:r>
              <a:rPr lang="ar-SA" sz="3200" dirty="0" smtClean="0">
                <a:solidFill>
                  <a:srgbClr val="FF0000"/>
                </a:solidFill>
              </a:rPr>
              <a:t>أمست سعاد: أي: </a:t>
            </a:r>
            <a:r>
              <a:rPr lang="ar-SA" sz="3200" dirty="0" smtClean="0"/>
              <a:t>جاء المساء وقد حلت بأرض ما يبلغها إلا </a:t>
            </a:r>
            <a:r>
              <a:rPr lang="ar-SA" sz="3200" dirty="0" err="1" smtClean="0"/>
              <a:t>العِتاق</a:t>
            </a:r>
            <a:r>
              <a:rPr lang="ar-SA" sz="3200" dirty="0" smtClean="0"/>
              <a:t> النجيبات المراسيل لا يصل إلى أرضها إلا النوق العتيقة الأصيلة النجيبة، وليس يبلغها إلا ناقة قوية شديدة صلبة. </a:t>
            </a:r>
            <a:r>
              <a:rPr lang="ar-SA" sz="3200" dirty="0" err="1" smtClean="0"/>
              <a:t>العتاق</a:t>
            </a:r>
            <a:r>
              <a:rPr lang="ar-SA" sz="3200" dirty="0" smtClean="0"/>
              <a:t>: النوق الكريمة، والنجيات: السريعات، والمراسيل: الخفاف السهلة في السير. </a:t>
            </a:r>
          </a:p>
          <a:p>
            <a:endParaRPr lang="en-US" sz="3200" dirty="0" smtClean="0"/>
          </a:p>
          <a:p>
            <a:endParaRPr lang="ar-SA" sz="3200"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00034" y="357166"/>
            <a:ext cx="8286808" cy="6001643"/>
          </a:xfrm>
          <a:prstGeom prst="rect">
            <a:avLst/>
          </a:prstGeom>
        </p:spPr>
        <p:txBody>
          <a:bodyPr wrap="square">
            <a:spAutoFit/>
          </a:bodyPr>
          <a:lstStyle/>
          <a:p>
            <a:r>
              <a:rPr lang="ar-SA" sz="3200" b="1" dirty="0" smtClean="0"/>
              <a:t>ولن </a:t>
            </a:r>
            <a:r>
              <a:rPr lang="ar-SA" sz="3200" b="1" dirty="0"/>
              <a:t>يُبَلِّغَها إلاّ </a:t>
            </a:r>
            <a:r>
              <a:rPr lang="ar-SA" sz="3200" b="1" dirty="0" err="1"/>
              <a:t>عُذافِرَةٌ</a:t>
            </a:r>
            <a:r>
              <a:rPr lang="en-US" sz="3200" b="1" dirty="0"/>
              <a:t> </a:t>
            </a:r>
            <a:br>
              <a:rPr lang="en-US" sz="3200" b="1" dirty="0"/>
            </a:br>
            <a:r>
              <a:rPr lang="ar-SA" sz="3200" b="1" dirty="0"/>
              <a:t>              </a:t>
            </a:r>
            <a:r>
              <a:rPr lang="ar-SA" sz="3200" b="1" dirty="0" smtClean="0"/>
              <a:t>           </a:t>
            </a:r>
            <a:r>
              <a:rPr lang="ar-SA" sz="3200" b="1" dirty="0" err="1"/>
              <a:t>فيهاعلى</a:t>
            </a:r>
            <a:r>
              <a:rPr lang="ar-SA" sz="3200" b="1" dirty="0"/>
              <a:t> </a:t>
            </a:r>
            <a:r>
              <a:rPr lang="ar-SA" sz="3200" b="1" dirty="0" err="1"/>
              <a:t>الأَيْنِ</a:t>
            </a:r>
            <a:r>
              <a:rPr lang="ar-SA" sz="3200" b="1" dirty="0"/>
              <a:t> </a:t>
            </a:r>
            <a:r>
              <a:rPr lang="ar-SA" sz="3200" b="1" dirty="0" err="1"/>
              <a:t>إرْقالٌ</a:t>
            </a:r>
            <a:r>
              <a:rPr lang="ar-SA" sz="3200" b="1" dirty="0"/>
              <a:t> </a:t>
            </a:r>
            <a:r>
              <a:rPr lang="ar-SA" sz="3200" b="1" dirty="0" err="1"/>
              <a:t>وتَبْغيلُ</a:t>
            </a:r>
            <a:r>
              <a:rPr lang="en-US" sz="3200" b="1" dirty="0"/>
              <a:t/>
            </a:r>
            <a:br>
              <a:rPr lang="en-US" sz="3200" b="1" dirty="0"/>
            </a:br>
            <a:r>
              <a:rPr lang="ar-SA" sz="3200" b="1" dirty="0" smtClean="0"/>
              <a:t>مِن </a:t>
            </a:r>
            <a:r>
              <a:rPr lang="ar-SA" sz="3200" b="1" dirty="0"/>
              <a:t>كُلِّ </a:t>
            </a:r>
            <a:r>
              <a:rPr lang="ar-SA" sz="3200" b="1" dirty="0" err="1"/>
              <a:t>نَضَّاخَةِ</a:t>
            </a:r>
            <a:r>
              <a:rPr lang="ar-SA" sz="3200" b="1" dirty="0"/>
              <a:t> </a:t>
            </a:r>
            <a:r>
              <a:rPr lang="ar-SA" sz="3200" b="1" dirty="0" err="1"/>
              <a:t>الذِّفْرى</a:t>
            </a:r>
            <a:r>
              <a:rPr lang="ar-SA" sz="3200" b="1" dirty="0"/>
              <a:t> إذا </a:t>
            </a:r>
            <a:r>
              <a:rPr lang="ar-SA" sz="3200" b="1" dirty="0" err="1"/>
              <a:t>عَرِقَتْ</a:t>
            </a:r>
            <a:r>
              <a:rPr lang="en-US" sz="3200" b="1" dirty="0"/>
              <a:t> </a:t>
            </a:r>
            <a:br>
              <a:rPr lang="en-US" sz="3200" b="1" dirty="0"/>
            </a:br>
            <a:r>
              <a:rPr lang="ar-SA" sz="3200" b="1" dirty="0"/>
              <a:t>              </a:t>
            </a:r>
            <a:r>
              <a:rPr lang="ar-SA" sz="3200" b="1" dirty="0" smtClean="0"/>
              <a:t>          عُرضَتُها </a:t>
            </a:r>
            <a:r>
              <a:rPr lang="ar-SA" sz="3200" b="1" dirty="0"/>
              <a:t>طامِسُ الأعْلامِ مَجْهولُ</a:t>
            </a:r>
            <a:r>
              <a:rPr lang="en-US" sz="3200" b="1" dirty="0"/>
              <a:t/>
            </a:r>
            <a:br>
              <a:rPr lang="en-US" sz="3200" b="1" dirty="0"/>
            </a:br>
            <a:r>
              <a:rPr lang="ar-SA" sz="3200" b="1" dirty="0" smtClean="0">
                <a:solidFill>
                  <a:srgbClr val="FF0000"/>
                </a:solidFill>
              </a:rPr>
              <a:t>----------------------------------</a:t>
            </a:r>
          </a:p>
          <a:p>
            <a:r>
              <a:rPr lang="ar-SA" sz="3200" b="1" dirty="0" smtClean="0">
                <a:solidFill>
                  <a:srgbClr val="FF0000"/>
                </a:solidFill>
              </a:rPr>
              <a:t>  </a:t>
            </a:r>
            <a:r>
              <a:rPr lang="ar-SA" sz="3200" b="1" dirty="0" err="1" smtClean="0">
                <a:solidFill>
                  <a:srgbClr val="FF0000"/>
                </a:solidFill>
              </a:rPr>
              <a:t>عُذافرة</a:t>
            </a:r>
            <a:r>
              <a:rPr lang="ar-SA" sz="3200" b="1" dirty="0" smtClean="0">
                <a:solidFill>
                  <a:srgbClr val="FF0000"/>
                </a:solidFill>
              </a:rPr>
              <a:t> : </a:t>
            </a:r>
            <a:r>
              <a:rPr lang="ar-SA" sz="3200" b="1" dirty="0" smtClean="0"/>
              <a:t>الناقة الصلبة العظيمة ، </a:t>
            </a:r>
            <a:r>
              <a:rPr lang="ar-SA" sz="3200" b="1" dirty="0" err="1" smtClean="0">
                <a:solidFill>
                  <a:srgbClr val="FF0000"/>
                </a:solidFill>
              </a:rPr>
              <a:t>الأين</a:t>
            </a:r>
            <a:r>
              <a:rPr lang="ar-SA" sz="3200" b="1" dirty="0" smtClean="0">
                <a:solidFill>
                  <a:srgbClr val="FF0000"/>
                </a:solidFill>
              </a:rPr>
              <a:t> : </a:t>
            </a:r>
            <a:r>
              <a:rPr lang="ar-SA" sz="3200" b="1" dirty="0" smtClean="0"/>
              <a:t>التعب ، </a:t>
            </a:r>
            <a:r>
              <a:rPr lang="ar-SA" sz="3200" b="1" dirty="0" err="1" smtClean="0"/>
              <a:t>الإرقال</a:t>
            </a:r>
            <a:r>
              <a:rPr lang="ar-SA" sz="3200" b="1" dirty="0" smtClean="0"/>
              <a:t> </a:t>
            </a:r>
            <a:r>
              <a:rPr lang="ar-SA" sz="3200" b="1" dirty="0" err="1" smtClean="0">
                <a:solidFill>
                  <a:srgbClr val="FF0000"/>
                </a:solidFill>
              </a:rPr>
              <a:t>والتبغيل</a:t>
            </a:r>
            <a:r>
              <a:rPr lang="ar-SA" sz="3200" b="1" dirty="0" smtClean="0">
                <a:solidFill>
                  <a:srgbClr val="FF0000"/>
                </a:solidFill>
              </a:rPr>
              <a:t> : </a:t>
            </a:r>
            <a:r>
              <a:rPr lang="ar-SA" sz="3200" b="1" dirty="0" smtClean="0"/>
              <a:t>ضربان من السير . </a:t>
            </a:r>
            <a:endParaRPr lang="en-US" sz="3200" b="1" dirty="0" smtClean="0"/>
          </a:p>
          <a:p>
            <a:r>
              <a:rPr lang="ar-SA" sz="3200" b="1" dirty="0" smtClean="0">
                <a:solidFill>
                  <a:srgbClr val="FF0000"/>
                </a:solidFill>
              </a:rPr>
              <a:t> </a:t>
            </a:r>
            <a:r>
              <a:rPr lang="ar-SA" sz="3200" b="1" dirty="0" err="1" smtClean="0">
                <a:solidFill>
                  <a:srgbClr val="FF0000"/>
                </a:solidFill>
              </a:rPr>
              <a:t>نضّاحة</a:t>
            </a:r>
            <a:r>
              <a:rPr lang="ar-SA" sz="3200" b="1" dirty="0" smtClean="0">
                <a:solidFill>
                  <a:srgbClr val="FF0000"/>
                </a:solidFill>
              </a:rPr>
              <a:t> : </a:t>
            </a:r>
            <a:r>
              <a:rPr lang="ar-SA" sz="3200" b="1" dirty="0" smtClean="0"/>
              <a:t>كثيرة رشح العرق ، </a:t>
            </a:r>
            <a:r>
              <a:rPr lang="ar-SA" sz="3200" b="1" dirty="0" err="1" smtClean="0">
                <a:solidFill>
                  <a:srgbClr val="FF0000"/>
                </a:solidFill>
              </a:rPr>
              <a:t>الذّفرى</a:t>
            </a:r>
            <a:r>
              <a:rPr lang="ar-SA" sz="3200" b="1" dirty="0" smtClean="0">
                <a:solidFill>
                  <a:srgbClr val="FF0000"/>
                </a:solidFill>
              </a:rPr>
              <a:t> : </a:t>
            </a:r>
            <a:r>
              <a:rPr lang="ar-SA" sz="3200" b="1" dirty="0" smtClean="0"/>
              <a:t>النقرة التي خلف أذن الناقة ، وهي أول ما يعرق منها ، </a:t>
            </a:r>
            <a:r>
              <a:rPr lang="ar-SA" sz="3200" b="1" dirty="0" smtClean="0">
                <a:solidFill>
                  <a:srgbClr val="FF0000"/>
                </a:solidFill>
              </a:rPr>
              <a:t>عُرضتها : </a:t>
            </a:r>
            <a:r>
              <a:rPr lang="ar-SA" sz="3200" b="1" dirty="0" smtClean="0"/>
              <a:t>همتها وقوّتها على السفر ، </a:t>
            </a:r>
            <a:r>
              <a:rPr lang="ar-SA" sz="3200" b="1" dirty="0" smtClean="0">
                <a:solidFill>
                  <a:srgbClr val="FF0000"/>
                </a:solidFill>
              </a:rPr>
              <a:t>طامس العلام : </a:t>
            </a:r>
            <a:r>
              <a:rPr lang="ar-SA" sz="3200" b="1" dirty="0" smtClean="0"/>
              <a:t>الدارس المتغير من العلامات التي </a:t>
            </a:r>
            <a:r>
              <a:rPr lang="ar-SA" sz="3200" b="1" dirty="0" err="1" smtClean="0"/>
              <a:t>يُهتدى</a:t>
            </a:r>
            <a:r>
              <a:rPr lang="ar-SA" sz="3200" b="1" dirty="0" smtClean="0"/>
              <a:t> بها . </a:t>
            </a:r>
            <a:endParaRPr lang="en-US" sz="3200" b="1" dirty="0" smtClean="0"/>
          </a:p>
          <a:p>
            <a:r>
              <a:rPr lang="ar-SA" sz="3200" b="1" dirty="0" smtClean="0">
                <a:solidFill>
                  <a:srgbClr val="FF0000"/>
                </a:solidFill>
              </a:rPr>
              <a:t> </a:t>
            </a:r>
            <a:endParaRPr lang="ar-SA" sz="3200" dirty="0">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28596" y="285728"/>
            <a:ext cx="8286808" cy="8802410"/>
          </a:xfrm>
          <a:prstGeom prst="rect">
            <a:avLst/>
          </a:prstGeom>
        </p:spPr>
        <p:txBody>
          <a:bodyPr wrap="square">
            <a:spAutoFit/>
          </a:bodyPr>
          <a:lstStyle/>
          <a:p>
            <a:r>
              <a:rPr lang="en-US" sz="3200" b="1" dirty="0" smtClean="0"/>
              <a:t> </a:t>
            </a:r>
            <a:r>
              <a:rPr lang="ar-SA" sz="3200" b="1" dirty="0" smtClean="0"/>
              <a:t>تَرمي </a:t>
            </a:r>
            <a:r>
              <a:rPr lang="ar-SA" sz="3200" b="1" dirty="0"/>
              <a:t>الغُيوبَ بِعَيْنَي مُفْرَدٍ </a:t>
            </a:r>
            <a:r>
              <a:rPr lang="ar-SA" sz="3200" b="1" dirty="0" err="1"/>
              <a:t>لَهَقٍ</a:t>
            </a:r>
            <a:r>
              <a:rPr lang="en-US" sz="3200" b="1" dirty="0"/>
              <a:t> </a:t>
            </a:r>
            <a:br>
              <a:rPr lang="en-US" sz="3200" b="1" dirty="0"/>
            </a:br>
            <a:r>
              <a:rPr lang="ar-SA" sz="3200" b="1" dirty="0"/>
              <a:t>              </a:t>
            </a:r>
            <a:r>
              <a:rPr lang="ar-SA" sz="3200" b="1" dirty="0" smtClean="0"/>
              <a:t>          </a:t>
            </a:r>
            <a:r>
              <a:rPr lang="ar-SA" sz="3200" b="1" dirty="0"/>
              <a:t>إذا تَوَقَّدَتِ </a:t>
            </a:r>
            <a:r>
              <a:rPr lang="ar-SA" sz="3200" b="1" dirty="0" err="1"/>
              <a:t>الحُزَّانُ</a:t>
            </a:r>
            <a:r>
              <a:rPr lang="ar-SA" sz="3200" b="1" dirty="0"/>
              <a:t> والمِيلُ</a:t>
            </a:r>
            <a:r>
              <a:rPr lang="en-US" sz="3200" b="1" dirty="0"/>
              <a:t/>
            </a:r>
            <a:br>
              <a:rPr lang="en-US" sz="3200" b="1" dirty="0"/>
            </a:br>
            <a:r>
              <a:rPr lang="ar-SA" sz="3200" b="1" dirty="0" smtClean="0"/>
              <a:t>ضَخْمٌ </a:t>
            </a:r>
            <a:r>
              <a:rPr lang="ar-SA" sz="3200" b="1" dirty="0"/>
              <a:t>مُقَلَّدُها فَعَمٌ مُقَيَّدُها</a:t>
            </a:r>
            <a:r>
              <a:rPr lang="en-US" sz="3200" b="1" dirty="0"/>
              <a:t/>
            </a:r>
            <a:br>
              <a:rPr lang="en-US" sz="3200" b="1" dirty="0"/>
            </a:br>
            <a:r>
              <a:rPr lang="ar-SA" sz="3200" b="1" dirty="0"/>
              <a:t>            </a:t>
            </a:r>
            <a:r>
              <a:rPr lang="ar-SA" sz="3200" b="1" dirty="0" smtClean="0"/>
              <a:t>           </a:t>
            </a:r>
            <a:r>
              <a:rPr lang="ar-SA" sz="3200" b="1" dirty="0"/>
              <a:t>في خَلْقِها عن بَناتِ الفَحْلِ </a:t>
            </a:r>
            <a:r>
              <a:rPr lang="ar-SA" sz="3200" b="1" dirty="0" smtClean="0"/>
              <a:t>تَفْضيلُ</a:t>
            </a:r>
            <a:endParaRPr lang="en-US" sz="3200" b="1" dirty="0" smtClean="0"/>
          </a:p>
          <a:p>
            <a:r>
              <a:rPr lang="en-US" sz="3200" b="1" dirty="0" smtClean="0">
                <a:solidFill>
                  <a:srgbClr val="FF0000"/>
                </a:solidFill>
              </a:rPr>
              <a:t>---------------------------------</a:t>
            </a:r>
            <a:endParaRPr lang="ar-SA" sz="3200" b="1" dirty="0" smtClean="0">
              <a:solidFill>
                <a:srgbClr val="FF0000"/>
              </a:solidFill>
            </a:endParaRPr>
          </a:p>
          <a:p>
            <a:r>
              <a:rPr lang="ar-SA" sz="3200" b="1" dirty="0" smtClean="0">
                <a:solidFill>
                  <a:srgbClr val="FF0000"/>
                </a:solidFill>
              </a:rPr>
              <a:t> الغيوب : </a:t>
            </a:r>
            <a:r>
              <a:rPr lang="ar-SA" sz="3200" b="1" dirty="0" smtClean="0"/>
              <a:t>آثار الطريق التي غابت معالمها ، </a:t>
            </a:r>
            <a:r>
              <a:rPr lang="ar-SA" sz="3200" b="1" dirty="0" smtClean="0">
                <a:solidFill>
                  <a:srgbClr val="FF0000"/>
                </a:solidFill>
              </a:rPr>
              <a:t>مُفرد : </a:t>
            </a:r>
            <a:r>
              <a:rPr lang="ar-SA" sz="3200" b="1" dirty="0" smtClean="0"/>
              <a:t>الثور الوحشيّ الذي تفرّد في مكان ، </a:t>
            </a:r>
            <a:r>
              <a:rPr lang="ar-SA" sz="3200" b="1" dirty="0" err="1" smtClean="0">
                <a:solidFill>
                  <a:srgbClr val="FF0000"/>
                </a:solidFill>
              </a:rPr>
              <a:t>لهق</a:t>
            </a:r>
            <a:r>
              <a:rPr lang="ar-SA" sz="3200" b="1" dirty="0" smtClean="0">
                <a:solidFill>
                  <a:srgbClr val="FF0000"/>
                </a:solidFill>
              </a:rPr>
              <a:t> : </a:t>
            </a:r>
            <a:r>
              <a:rPr lang="ar-SA" sz="3200" b="1" dirty="0" smtClean="0"/>
              <a:t>أبيض ، </a:t>
            </a:r>
            <a:r>
              <a:rPr lang="ar-SA" sz="3200" b="1" dirty="0" err="1" smtClean="0">
                <a:solidFill>
                  <a:srgbClr val="FF0000"/>
                </a:solidFill>
              </a:rPr>
              <a:t>الحزّاز</a:t>
            </a:r>
            <a:r>
              <a:rPr lang="ar-SA" sz="3200" b="1" dirty="0" smtClean="0">
                <a:solidFill>
                  <a:srgbClr val="FF0000"/>
                </a:solidFill>
              </a:rPr>
              <a:t> : </a:t>
            </a:r>
            <a:r>
              <a:rPr lang="ar-SA" sz="3200" b="1" dirty="0" smtClean="0"/>
              <a:t>الأمكنة الكثيرة الحصى الغليظة مفردها </a:t>
            </a:r>
            <a:r>
              <a:rPr lang="ar-SA" sz="3200" b="1" dirty="0" err="1" smtClean="0"/>
              <a:t>حزيز</a:t>
            </a:r>
            <a:r>
              <a:rPr lang="ar-SA" sz="3200" b="1" dirty="0" smtClean="0"/>
              <a:t> ، الميل : جمع </a:t>
            </a:r>
            <a:r>
              <a:rPr lang="ar-SA" sz="3200" b="1" dirty="0" err="1" smtClean="0"/>
              <a:t>ميلاء</a:t>
            </a:r>
            <a:r>
              <a:rPr lang="ar-SA" sz="3200" b="1" dirty="0" smtClean="0"/>
              <a:t> وهي العقدة من الرمل . </a:t>
            </a:r>
            <a:endParaRPr lang="en-US" sz="3200" b="1" dirty="0" smtClean="0"/>
          </a:p>
          <a:p>
            <a:r>
              <a:rPr lang="ar-SA" sz="3200" b="1" dirty="0" smtClean="0"/>
              <a:t> </a:t>
            </a:r>
            <a:r>
              <a:rPr lang="ar-SA" sz="3200" b="1" dirty="0" smtClean="0">
                <a:solidFill>
                  <a:srgbClr val="FF0000"/>
                </a:solidFill>
              </a:rPr>
              <a:t>مُقلّد : </a:t>
            </a:r>
            <a:r>
              <a:rPr lang="ar-SA" sz="3200" b="1" dirty="0" smtClean="0"/>
              <a:t>موضع القلادة من العنق ، </a:t>
            </a:r>
            <a:r>
              <a:rPr lang="ar-SA" sz="3200" b="1" dirty="0" smtClean="0">
                <a:solidFill>
                  <a:srgbClr val="FF0000"/>
                </a:solidFill>
              </a:rPr>
              <a:t>فعمّ : </a:t>
            </a:r>
            <a:r>
              <a:rPr lang="ar-SA" sz="3200" b="1" dirty="0" smtClean="0"/>
              <a:t>ممتلئ ، مقيّدها : موضع القيد أي قوائمها ، </a:t>
            </a:r>
            <a:r>
              <a:rPr lang="ar-SA" sz="3200" b="1" dirty="0" smtClean="0">
                <a:solidFill>
                  <a:srgbClr val="FF0000"/>
                </a:solidFill>
              </a:rPr>
              <a:t>بنات الفحل : </a:t>
            </a:r>
            <a:r>
              <a:rPr lang="ar-SA" sz="3200" b="1" dirty="0" smtClean="0"/>
              <a:t>الإناث من الإبل المنسوبة للفحل المعدّ </a:t>
            </a:r>
            <a:r>
              <a:rPr lang="ar-SA" sz="3200" b="1" dirty="0" err="1" smtClean="0"/>
              <a:t>للضراب</a:t>
            </a:r>
            <a:r>
              <a:rPr lang="ar-SA" sz="3200" b="1" dirty="0" smtClean="0"/>
              <a:t> ، يُشير إلى ضخامة جسمها كلّه ، وقوتها على السير . </a:t>
            </a:r>
            <a:endParaRPr lang="en-US" sz="3200" b="1" dirty="0" smtClean="0"/>
          </a:p>
          <a:p>
            <a:endParaRPr lang="ar-SA" sz="3200" b="1" dirty="0" smtClean="0">
              <a:solidFill>
                <a:srgbClr val="FF0000"/>
              </a:solidFill>
            </a:endParaRPr>
          </a:p>
          <a:p>
            <a:r>
              <a:rPr lang="ar-SA" sz="3200" b="1" dirty="0" smtClean="0">
                <a:solidFill>
                  <a:srgbClr val="FF0000"/>
                </a:solidFill>
              </a:rPr>
              <a:t>ضخم مقلدها :</a:t>
            </a:r>
          </a:p>
          <a:p>
            <a:r>
              <a:rPr lang="ar-SA" sz="3200" b="1" dirty="0" smtClean="0">
                <a:solidFill>
                  <a:srgbClr val="FF0000"/>
                </a:solidFill>
              </a:rPr>
              <a:t>فعم مقيدها :</a:t>
            </a:r>
            <a:endParaRPr lang="en-US" sz="3200" b="1" dirty="0" smtClean="0">
              <a:solidFill>
                <a:srgbClr val="FF0000"/>
              </a:solidFill>
            </a:endParaRPr>
          </a:p>
          <a:p>
            <a:r>
              <a:rPr lang="en-US" b="1" dirty="0"/>
              <a:t/>
            </a:r>
            <a:br>
              <a:rPr lang="en-US" b="1" dirty="0"/>
            </a:br>
            <a:r>
              <a:rPr lang="en-US" b="1" dirty="0"/>
              <a:t/>
            </a:r>
            <a:br>
              <a:rPr lang="en-US" b="1" dirty="0"/>
            </a:br>
            <a:r>
              <a:rPr lang="ar-SA" b="1" dirty="0" smtClean="0"/>
              <a:t>  </a:t>
            </a: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285728"/>
            <a:ext cx="8358214" cy="5786199"/>
          </a:xfrm>
          <a:prstGeom prst="rect">
            <a:avLst/>
          </a:prstGeom>
        </p:spPr>
        <p:txBody>
          <a:bodyPr wrap="square">
            <a:spAutoFit/>
          </a:bodyPr>
          <a:lstStyle/>
          <a:p>
            <a:r>
              <a:rPr lang="en-US" b="1" dirty="0"/>
              <a:t/>
            </a:r>
            <a:br>
              <a:rPr lang="en-US" b="1" dirty="0"/>
            </a:br>
            <a:r>
              <a:rPr lang="ar-SA" sz="3200" b="1" dirty="0"/>
              <a:t>حَرْفٌ أَخوها أبوها مِن مُهَجَّنَةٍ</a:t>
            </a:r>
            <a:r>
              <a:rPr lang="en-US" sz="3200" b="1" dirty="0"/>
              <a:t> </a:t>
            </a:r>
            <a:br>
              <a:rPr lang="en-US" sz="3200" b="1" dirty="0"/>
            </a:br>
            <a:r>
              <a:rPr lang="ar-SA" sz="3200" b="1" dirty="0"/>
              <a:t>                 </a:t>
            </a:r>
            <a:r>
              <a:rPr lang="ar-SA" sz="3200" b="1" dirty="0" smtClean="0"/>
              <a:t>       عَمُّها </a:t>
            </a:r>
            <a:r>
              <a:rPr lang="ar-SA" sz="3200" b="1" dirty="0"/>
              <a:t>خالُها </a:t>
            </a:r>
            <a:r>
              <a:rPr lang="ar-SA" sz="3200" b="1" dirty="0" err="1"/>
              <a:t>قَوْداءُ</a:t>
            </a:r>
            <a:r>
              <a:rPr lang="ar-SA" sz="3200" b="1" dirty="0"/>
              <a:t> </a:t>
            </a:r>
            <a:r>
              <a:rPr lang="ar-SA" sz="3200" b="1" dirty="0" err="1"/>
              <a:t>شِمْليلُ</a:t>
            </a:r>
            <a:r>
              <a:rPr lang="en-US" sz="3200" b="1" dirty="0"/>
              <a:t/>
            </a:r>
            <a:br>
              <a:rPr lang="en-US" sz="3200" b="1" dirty="0"/>
            </a:br>
            <a:r>
              <a:rPr lang="ar-SA" sz="3200" b="1" dirty="0"/>
              <a:t>يَمْشي القُرادُ عليها ثمَّ </a:t>
            </a:r>
            <a:r>
              <a:rPr lang="ar-SA" sz="3200" b="1" dirty="0" err="1"/>
              <a:t>يُزْلِقُهُ</a:t>
            </a:r>
            <a:r>
              <a:rPr lang="en-US" sz="3200" b="1" dirty="0"/>
              <a:t/>
            </a:r>
            <a:br>
              <a:rPr lang="en-US" sz="3200" b="1" dirty="0"/>
            </a:br>
            <a:r>
              <a:rPr lang="ar-SA" sz="3200" b="1" dirty="0"/>
              <a:t>         </a:t>
            </a:r>
            <a:r>
              <a:rPr lang="ar-SA" sz="3200" b="1" dirty="0" smtClean="0"/>
              <a:t>               منها </a:t>
            </a:r>
            <a:r>
              <a:rPr lang="ar-SA" sz="3200" b="1" dirty="0"/>
              <a:t>لَبانٌ </a:t>
            </a:r>
            <a:r>
              <a:rPr lang="ar-SA" sz="3200" b="1" dirty="0" err="1"/>
              <a:t>وأقْرابٌ</a:t>
            </a:r>
            <a:r>
              <a:rPr lang="ar-SA" sz="3200" b="1" dirty="0"/>
              <a:t> </a:t>
            </a:r>
            <a:r>
              <a:rPr lang="ar-SA" sz="3200" b="1" dirty="0" err="1" smtClean="0"/>
              <a:t>زَهاليلُ</a:t>
            </a:r>
            <a:r>
              <a:rPr lang="en-US" sz="3200" b="1" dirty="0" smtClean="0"/>
              <a:t/>
            </a:r>
            <a:br>
              <a:rPr lang="en-US" sz="3200" b="1" dirty="0" smtClean="0"/>
            </a:br>
            <a:r>
              <a:rPr lang="ar-SA" sz="3200" b="1" dirty="0" smtClean="0">
                <a:solidFill>
                  <a:srgbClr val="FF0000"/>
                </a:solidFill>
              </a:rPr>
              <a:t> -------------------</a:t>
            </a:r>
          </a:p>
          <a:p>
            <a:r>
              <a:rPr lang="ar-SA" sz="3200" b="1" dirty="0" smtClean="0">
                <a:solidFill>
                  <a:srgbClr val="FF0000"/>
                </a:solidFill>
              </a:rPr>
              <a:t>مهجنة : </a:t>
            </a:r>
            <a:r>
              <a:rPr lang="ar-SA" sz="3200" b="1" dirty="0" smtClean="0"/>
              <a:t>أخذت من إبل كريمة . </a:t>
            </a:r>
            <a:r>
              <a:rPr lang="ar-SA" sz="3200" b="1" dirty="0" smtClean="0">
                <a:solidFill>
                  <a:srgbClr val="FF0000"/>
                </a:solidFill>
              </a:rPr>
              <a:t>وقيل : </a:t>
            </a:r>
            <a:r>
              <a:rPr lang="ar-SA" sz="3200" b="1" dirty="0" smtClean="0"/>
              <a:t>يعني ملاحا , </a:t>
            </a:r>
            <a:r>
              <a:rPr lang="ar-SA" sz="3200" b="1" dirty="0" err="1" smtClean="0"/>
              <a:t>الهاجن</a:t>
            </a:r>
            <a:r>
              <a:rPr lang="ar-SA" sz="3200" b="1" dirty="0" smtClean="0"/>
              <a:t> التي تحمل صغيرة .</a:t>
            </a:r>
          </a:p>
          <a:p>
            <a:r>
              <a:rPr lang="ar-SA" sz="3200" b="1" dirty="0" err="1" smtClean="0">
                <a:solidFill>
                  <a:srgbClr val="FF0000"/>
                </a:solidFill>
              </a:rPr>
              <a:t>قوداء</a:t>
            </a:r>
            <a:r>
              <a:rPr lang="ar-SA" sz="3200" b="1" dirty="0" smtClean="0">
                <a:solidFill>
                  <a:srgbClr val="FF0000"/>
                </a:solidFill>
              </a:rPr>
              <a:t> : </a:t>
            </a:r>
            <a:r>
              <a:rPr lang="ar-SA" sz="3200" b="1" dirty="0" smtClean="0"/>
              <a:t>طويلة العنق .</a:t>
            </a:r>
          </a:p>
          <a:p>
            <a:r>
              <a:rPr lang="ar-SA" sz="3200" b="1" dirty="0" err="1" smtClean="0">
                <a:solidFill>
                  <a:srgbClr val="FF0000"/>
                </a:solidFill>
              </a:rPr>
              <a:t>شمليل</a:t>
            </a:r>
            <a:r>
              <a:rPr lang="ar-SA" sz="3200" b="1" dirty="0" smtClean="0">
                <a:solidFill>
                  <a:srgbClr val="FF0000"/>
                </a:solidFill>
              </a:rPr>
              <a:t> : </a:t>
            </a:r>
            <a:r>
              <a:rPr lang="ar-SA" sz="3200" b="1" dirty="0" smtClean="0"/>
              <a:t>الخفيفة .</a:t>
            </a:r>
          </a:p>
          <a:p>
            <a:r>
              <a:rPr lang="ar-SA" sz="3200" b="1" dirty="0" smtClean="0">
                <a:solidFill>
                  <a:srgbClr val="FF0000"/>
                </a:solidFill>
              </a:rPr>
              <a:t>لبان : </a:t>
            </a:r>
            <a:r>
              <a:rPr lang="ar-SA" sz="3200" b="1" dirty="0" smtClean="0"/>
              <a:t>الصدر .</a:t>
            </a:r>
          </a:p>
          <a:p>
            <a:r>
              <a:rPr lang="ar-SA" sz="3200" b="1" dirty="0" err="1" smtClean="0">
                <a:solidFill>
                  <a:srgbClr val="FF0000"/>
                </a:solidFill>
              </a:rPr>
              <a:t>أقراب</a:t>
            </a:r>
            <a:r>
              <a:rPr lang="ar-SA" sz="3200" b="1" dirty="0" smtClean="0">
                <a:solidFill>
                  <a:srgbClr val="FF0000"/>
                </a:solidFill>
              </a:rPr>
              <a:t> : </a:t>
            </a:r>
            <a:r>
              <a:rPr lang="ar-SA" sz="3200" b="1" dirty="0" err="1" smtClean="0"/>
              <a:t>خواصر</a:t>
            </a:r>
            <a:r>
              <a:rPr lang="ar-SA" sz="3200" b="1" dirty="0" smtClean="0"/>
              <a:t> . </a:t>
            </a:r>
            <a:r>
              <a:rPr lang="ar-SA" sz="3200" b="1" dirty="0" err="1" smtClean="0">
                <a:solidFill>
                  <a:srgbClr val="FF0000"/>
                </a:solidFill>
              </a:rPr>
              <a:t>زهاليل</a:t>
            </a:r>
            <a:r>
              <a:rPr lang="ar-SA" sz="3200" b="1" dirty="0" smtClean="0">
                <a:solidFill>
                  <a:srgbClr val="FF0000"/>
                </a:solidFill>
              </a:rPr>
              <a:t> </a:t>
            </a:r>
            <a:r>
              <a:rPr lang="ar-SA" sz="3200" b="1" dirty="0" smtClean="0"/>
              <a:t>: ملس .</a:t>
            </a:r>
            <a:endParaRPr lang="ar-SA" sz="3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857232"/>
            <a:ext cx="8358214" cy="6001643"/>
          </a:xfrm>
          <a:prstGeom prst="rect">
            <a:avLst/>
          </a:prstGeom>
        </p:spPr>
        <p:txBody>
          <a:bodyPr wrap="square">
            <a:spAutoFit/>
          </a:bodyPr>
          <a:lstStyle/>
          <a:p>
            <a:r>
              <a:rPr lang="ar-SA" b="1" dirty="0" smtClean="0"/>
              <a:t> </a:t>
            </a:r>
            <a:r>
              <a:rPr lang="ar-SA" sz="3200" b="1" dirty="0" err="1" smtClean="0"/>
              <a:t>عَيْرانَةٌ</a:t>
            </a:r>
            <a:r>
              <a:rPr lang="ar-SA" sz="3200" b="1" dirty="0" smtClean="0"/>
              <a:t> </a:t>
            </a:r>
            <a:r>
              <a:rPr lang="ar-SA" sz="3200" b="1" dirty="0"/>
              <a:t>قُذِفَتْ في اللّحْمِ عَنْ عُرُضٍ</a:t>
            </a:r>
            <a:r>
              <a:rPr lang="en-US" sz="3200" b="1" dirty="0"/>
              <a:t/>
            </a:r>
            <a:br>
              <a:rPr lang="en-US" sz="3200" b="1" dirty="0"/>
            </a:br>
            <a:r>
              <a:rPr lang="ar-SA" sz="3200" b="1" dirty="0"/>
              <a:t>              </a:t>
            </a:r>
            <a:r>
              <a:rPr lang="ar-SA" sz="3200" b="1" dirty="0" smtClean="0"/>
              <a:t>          </a:t>
            </a:r>
            <a:r>
              <a:rPr lang="ar-SA" sz="3200" b="1" dirty="0"/>
              <a:t>مِرْفَقُها عن بَناتِ الزُّورِ مَفْتولُ</a:t>
            </a:r>
            <a:r>
              <a:rPr lang="en-US" sz="3200" b="1" dirty="0"/>
              <a:t/>
            </a:r>
            <a:br>
              <a:rPr lang="en-US" sz="3200" b="1" dirty="0"/>
            </a:br>
            <a:r>
              <a:rPr lang="ar-SA" sz="3200" b="1" dirty="0" smtClean="0"/>
              <a:t> </a:t>
            </a:r>
          </a:p>
          <a:p>
            <a:r>
              <a:rPr lang="ar-SA" sz="3200" b="1" dirty="0" smtClean="0">
                <a:solidFill>
                  <a:srgbClr val="FF0000"/>
                </a:solidFill>
              </a:rPr>
              <a:t>----------------------</a:t>
            </a:r>
          </a:p>
          <a:p>
            <a:r>
              <a:rPr lang="ar-SA" sz="3200" b="1" dirty="0" err="1" smtClean="0">
                <a:solidFill>
                  <a:srgbClr val="FF0000"/>
                </a:solidFill>
              </a:rPr>
              <a:t>عيرانة</a:t>
            </a:r>
            <a:r>
              <a:rPr lang="ar-SA" sz="3200" b="1" dirty="0" smtClean="0">
                <a:solidFill>
                  <a:srgbClr val="FF0000"/>
                </a:solidFill>
              </a:rPr>
              <a:t> : </a:t>
            </a:r>
            <a:r>
              <a:rPr lang="ar-SA" sz="3200" b="1" dirty="0" smtClean="0"/>
              <a:t>تشبه العير لصلابتها . </a:t>
            </a:r>
          </a:p>
          <a:p>
            <a:r>
              <a:rPr lang="ar-SA" sz="3200" b="1" dirty="0" smtClean="0"/>
              <a:t>قذفت : رميت ,وقيل </a:t>
            </a:r>
            <a:r>
              <a:rPr lang="ar-SA" sz="3200" b="1" dirty="0" smtClean="0">
                <a:solidFill>
                  <a:srgbClr val="FF0000"/>
                </a:solidFill>
              </a:rPr>
              <a:t>قُذِفَتْ في اللّحْمِ : </a:t>
            </a:r>
            <a:r>
              <a:rPr lang="ar-SA" sz="3200" b="1" dirty="0" smtClean="0"/>
              <a:t>لم تحلب فهي تامة الخلق لم ينقصها الحلب .</a:t>
            </a:r>
          </a:p>
          <a:p>
            <a:r>
              <a:rPr lang="ar-SA" sz="3200" b="1" dirty="0" smtClean="0">
                <a:solidFill>
                  <a:srgbClr val="FF0000"/>
                </a:solidFill>
              </a:rPr>
              <a:t> </a:t>
            </a:r>
            <a:r>
              <a:rPr lang="ar-SA" sz="3200" b="1" dirty="0" smtClean="0"/>
              <a:t>قُذِفَتْ في اللّحْمِ عَنْ عُرُضٍ : سمنت جدا.</a:t>
            </a:r>
            <a:endParaRPr lang="ar-SA" sz="3200" b="1" dirty="0" smtClean="0">
              <a:solidFill>
                <a:srgbClr val="FF0000"/>
              </a:solidFill>
            </a:endParaRPr>
          </a:p>
          <a:p>
            <a:r>
              <a:rPr lang="ar-SA" sz="3200" b="1" dirty="0" smtClean="0">
                <a:solidFill>
                  <a:srgbClr val="FF0000"/>
                </a:solidFill>
              </a:rPr>
              <a:t> بنات الزور : </a:t>
            </a:r>
            <a:r>
              <a:rPr lang="ar-SA" sz="3200" b="1" dirty="0" smtClean="0"/>
              <a:t>عظام الصدر.</a:t>
            </a:r>
          </a:p>
          <a:p>
            <a:r>
              <a:rPr lang="ar-SA" sz="3200" b="1" dirty="0" smtClean="0">
                <a:solidFill>
                  <a:srgbClr val="FF0000"/>
                </a:solidFill>
              </a:rPr>
              <a:t>المفتول : </a:t>
            </a:r>
            <a:r>
              <a:rPr lang="ar-SA" sz="3200" b="1" dirty="0" smtClean="0"/>
              <a:t>المدمج المحكم .</a:t>
            </a:r>
          </a:p>
          <a:p>
            <a:r>
              <a:rPr lang="ar-SA" sz="3200" b="1" dirty="0" smtClean="0">
                <a:solidFill>
                  <a:srgbClr val="FF0000"/>
                </a:solidFill>
              </a:rPr>
              <a:t> </a:t>
            </a:r>
          </a:p>
          <a:p>
            <a:r>
              <a:rPr lang="ar-SA" sz="3200" b="1" dirty="0" smtClean="0">
                <a:solidFill>
                  <a:srgbClr val="FF0000"/>
                </a:solidFill>
              </a:rPr>
              <a:t> </a:t>
            </a:r>
            <a:endParaRPr lang="ar-SA" sz="3200" dirty="0">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285728"/>
            <a:ext cx="8358214" cy="4801314"/>
          </a:xfrm>
          <a:prstGeom prst="rect">
            <a:avLst/>
          </a:prstGeom>
        </p:spPr>
        <p:txBody>
          <a:bodyPr wrap="square">
            <a:spAutoFit/>
          </a:bodyPr>
          <a:lstStyle/>
          <a:p>
            <a:r>
              <a:rPr lang="ar-SA" b="1" dirty="0" smtClean="0"/>
              <a:t> </a:t>
            </a:r>
            <a:r>
              <a:rPr lang="en-US" sz="3200" b="1" dirty="0"/>
              <a:t/>
            </a:r>
            <a:br>
              <a:rPr lang="en-US" sz="3200" b="1" dirty="0"/>
            </a:br>
            <a:r>
              <a:rPr lang="ar-SA" sz="3200" b="1" dirty="0"/>
              <a:t>كأنَّ ما فاتَ عَيْنَيْها ومَذْبَحَها</a:t>
            </a:r>
            <a:r>
              <a:rPr lang="en-US" sz="3200" b="1" dirty="0"/>
              <a:t> </a:t>
            </a:r>
            <a:br>
              <a:rPr lang="en-US" sz="3200" b="1" dirty="0"/>
            </a:br>
            <a:r>
              <a:rPr lang="ar-SA" sz="3200" b="1" dirty="0"/>
              <a:t>              </a:t>
            </a:r>
            <a:r>
              <a:rPr lang="ar-SA" sz="3200" b="1" dirty="0" smtClean="0"/>
              <a:t>          </a:t>
            </a:r>
            <a:r>
              <a:rPr lang="ar-SA" sz="3200" b="1" dirty="0"/>
              <a:t>منْ </a:t>
            </a:r>
            <a:r>
              <a:rPr lang="ar-SA" sz="3200" b="1" dirty="0" err="1"/>
              <a:t>خَطْمِها</a:t>
            </a:r>
            <a:r>
              <a:rPr lang="ar-SA" sz="3200" b="1" dirty="0"/>
              <a:t> ومِن </a:t>
            </a:r>
            <a:r>
              <a:rPr lang="ar-SA" sz="3200" b="1" dirty="0" err="1"/>
              <a:t>اللّحْيَيْنِ</a:t>
            </a:r>
            <a:r>
              <a:rPr lang="ar-SA" sz="3200" b="1" dirty="0"/>
              <a:t> </a:t>
            </a:r>
            <a:r>
              <a:rPr lang="ar-SA" sz="3200" b="1" dirty="0" err="1"/>
              <a:t>بِرْطيلُ</a:t>
            </a:r>
            <a:r>
              <a:rPr lang="ar-SA" sz="3200" b="1" dirty="0"/>
              <a:t>    </a:t>
            </a:r>
            <a:r>
              <a:rPr lang="en-US" sz="3200" b="1" dirty="0"/>
              <a:t/>
            </a:r>
            <a:br>
              <a:rPr lang="en-US" sz="3200" b="1" dirty="0"/>
            </a:br>
            <a:r>
              <a:rPr lang="ar-SA" sz="3200" b="1" dirty="0" smtClean="0"/>
              <a:t> </a:t>
            </a:r>
          </a:p>
          <a:p>
            <a:r>
              <a:rPr lang="ar-SA" sz="3200" b="1" dirty="0" smtClean="0">
                <a:solidFill>
                  <a:srgbClr val="FF0000"/>
                </a:solidFill>
              </a:rPr>
              <a:t>----------------------</a:t>
            </a:r>
          </a:p>
          <a:p>
            <a:r>
              <a:rPr lang="ar-SA" sz="3200" b="1" dirty="0" err="1" smtClean="0">
                <a:solidFill>
                  <a:srgbClr val="FF0000"/>
                </a:solidFill>
              </a:rPr>
              <a:t>الخطم</a:t>
            </a:r>
            <a:r>
              <a:rPr lang="ar-SA" sz="3200" b="1" dirty="0" smtClean="0">
                <a:solidFill>
                  <a:srgbClr val="FF0000"/>
                </a:solidFill>
              </a:rPr>
              <a:t> : الأنف .</a:t>
            </a:r>
          </a:p>
          <a:p>
            <a:r>
              <a:rPr lang="ar-SA" sz="3200" b="1" dirty="0" smtClean="0">
                <a:solidFill>
                  <a:srgbClr val="FF0000"/>
                </a:solidFill>
              </a:rPr>
              <a:t> </a:t>
            </a:r>
            <a:r>
              <a:rPr lang="ar-SA" sz="3200" b="1" dirty="0" err="1" smtClean="0">
                <a:solidFill>
                  <a:srgbClr val="FF0000"/>
                </a:solidFill>
              </a:rPr>
              <a:t>اللحييان</a:t>
            </a:r>
            <a:r>
              <a:rPr lang="ar-SA" sz="3200" b="1" dirty="0" smtClean="0">
                <a:solidFill>
                  <a:srgbClr val="FF0000"/>
                </a:solidFill>
              </a:rPr>
              <a:t> : </a:t>
            </a:r>
            <a:r>
              <a:rPr lang="ar-SA" sz="3200" b="1" dirty="0" err="1" smtClean="0">
                <a:solidFill>
                  <a:srgbClr val="FF0000"/>
                </a:solidFill>
              </a:rPr>
              <a:t>العظمان</a:t>
            </a:r>
            <a:r>
              <a:rPr lang="ar-SA" sz="3200" b="1" dirty="0" smtClean="0">
                <a:solidFill>
                  <a:srgbClr val="FF0000"/>
                </a:solidFill>
              </a:rPr>
              <a:t> اللذان تنبت عليهما اللحية من الإنسان والحيوان .</a:t>
            </a:r>
          </a:p>
          <a:p>
            <a:r>
              <a:rPr lang="ar-SA" sz="3200" b="1" dirty="0" err="1" smtClean="0">
                <a:solidFill>
                  <a:srgbClr val="FF0000"/>
                </a:solidFill>
              </a:rPr>
              <a:t>برطيل</a:t>
            </a:r>
            <a:r>
              <a:rPr lang="ar-SA" sz="3200" b="1" dirty="0" smtClean="0">
                <a:solidFill>
                  <a:srgbClr val="FF0000"/>
                </a:solidFill>
              </a:rPr>
              <a:t> : المعول .</a:t>
            </a:r>
          </a:p>
          <a:p>
            <a:r>
              <a:rPr lang="ar-SA" sz="3200" b="1" dirty="0" smtClean="0">
                <a:solidFill>
                  <a:srgbClr val="FF0000"/>
                </a:solidFill>
              </a:rPr>
              <a:t> </a:t>
            </a:r>
            <a:endParaRPr lang="ar-SA" sz="3200"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285728"/>
            <a:ext cx="8358214" cy="4031873"/>
          </a:xfrm>
          <a:prstGeom prst="rect">
            <a:avLst/>
          </a:prstGeom>
        </p:spPr>
        <p:txBody>
          <a:bodyPr wrap="square">
            <a:spAutoFit/>
          </a:bodyPr>
          <a:lstStyle/>
          <a:p>
            <a:r>
              <a:rPr lang="ar-SA" b="1" dirty="0" smtClean="0"/>
              <a:t> </a:t>
            </a:r>
            <a:r>
              <a:rPr lang="ar-SA" sz="3200" b="1" dirty="0" smtClean="0"/>
              <a:t> تُمِرُّ </a:t>
            </a:r>
            <a:r>
              <a:rPr lang="ar-SA" sz="3200" b="1" dirty="0"/>
              <a:t>مِثْلَ </a:t>
            </a:r>
            <a:r>
              <a:rPr lang="ar-SA" sz="3200" b="1" dirty="0" err="1"/>
              <a:t>عَسيبِ</a:t>
            </a:r>
            <a:r>
              <a:rPr lang="ar-SA" sz="3200" b="1" dirty="0"/>
              <a:t> النَّخْلِ ذا </a:t>
            </a:r>
            <a:r>
              <a:rPr lang="ar-SA" sz="3200" b="1" dirty="0" err="1"/>
              <a:t>خُصَلٍ</a:t>
            </a:r>
            <a:r>
              <a:rPr lang="en-US" sz="3200" b="1" dirty="0"/>
              <a:t> </a:t>
            </a:r>
            <a:br>
              <a:rPr lang="en-US" sz="3200" b="1" dirty="0"/>
            </a:br>
            <a:r>
              <a:rPr lang="ar-SA" sz="3200" b="1" dirty="0"/>
              <a:t>                </a:t>
            </a:r>
            <a:r>
              <a:rPr lang="ar-SA" sz="3200" b="1" dirty="0" smtClean="0"/>
              <a:t>         </a:t>
            </a:r>
            <a:r>
              <a:rPr lang="ar-SA" sz="3200" b="1" dirty="0"/>
              <a:t>في غارِزٍ لم تَخَوَّنْهُ </a:t>
            </a:r>
            <a:r>
              <a:rPr lang="ar-SA" sz="3200" b="1" dirty="0" err="1"/>
              <a:t>الأَحَالِيلُ</a:t>
            </a:r>
            <a:r>
              <a:rPr lang="ar-SA" sz="3200" b="1" dirty="0"/>
              <a:t> </a:t>
            </a:r>
            <a:endParaRPr lang="ar-SA" sz="3200" b="1" dirty="0" smtClean="0"/>
          </a:p>
          <a:p>
            <a:r>
              <a:rPr lang="ar-SA" sz="3200" b="1" dirty="0" smtClean="0">
                <a:solidFill>
                  <a:srgbClr val="FF0000"/>
                </a:solidFill>
              </a:rPr>
              <a:t>----------------------</a:t>
            </a:r>
          </a:p>
          <a:p>
            <a:endParaRPr lang="ar-SA" sz="3200" b="1" dirty="0" smtClean="0">
              <a:solidFill>
                <a:srgbClr val="FF0000"/>
              </a:solidFill>
            </a:endParaRPr>
          </a:p>
          <a:p>
            <a:r>
              <a:rPr lang="ar-SA" sz="3200" b="1" dirty="0" smtClean="0">
                <a:solidFill>
                  <a:srgbClr val="FF0000"/>
                </a:solidFill>
              </a:rPr>
              <a:t>تمرُّ: </a:t>
            </a:r>
            <a:r>
              <a:rPr lang="ar-SA" sz="3200" b="1" dirty="0" smtClean="0"/>
              <a:t>تمر بذنبها على ضرعها . </a:t>
            </a:r>
          </a:p>
          <a:p>
            <a:r>
              <a:rPr lang="ar-SA" sz="3200" b="1" dirty="0" smtClean="0">
                <a:solidFill>
                  <a:srgbClr val="FF0000"/>
                </a:solidFill>
              </a:rPr>
              <a:t> غارز: </a:t>
            </a:r>
            <a:r>
              <a:rPr lang="ar-SA" sz="3200" b="1" dirty="0" smtClean="0"/>
              <a:t>الضرع . </a:t>
            </a:r>
            <a:r>
              <a:rPr lang="ar-SA" sz="3200" b="1" dirty="0" smtClean="0">
                <a:solidFill>
                  <a:srgbClr val="FF0000"/>
                </a:solidFill>
              </a:rPr>
              <a:t>لم تخونه : </a:t>
            </a:r>
            <a:r>
              <a:rPr lang="ar-SA" sz="3200" b="1" dirty="0" smtClean="0"/>
              <a:t>لم تنقصه .</a:t>
            </a:r>
          </a:p>
          <a:p>
            <a:r>
              <a:rPr lang="ar-SA" sz="3200" b="1" dirty="0" err="1" smtClean="0">
                <a:solidFill>
                  <a:srgbClr val="FF0000"/>
                </a:solidFill>
              </a:rPr>
              <a:t>الأحاليل</a:t>
            </a:r>
            <a:r>
              <a:rPr lang="ar-SA" sz="3200" b="1" dirty="0" smtClean="0">
                <a:solidFill>
                  <a:srgbClr val="FF0000"/>
                </a:solidFill>
              </a:rPr>
              <a:t> : </a:t>
            </a:r>
            <a:r>
              <a:rPr lang="ar-SA" sz="3200" b="1" dirty="0" smtClean="0"/>
              <a:t>مجرى اللبن . يريد أنها لم تنتج فتُحلَب فيضر ذلك بقوتها .</a:t>
            </a:r>
            <a:endParaRPr lang="ar-SA" sz="3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285728"/>
            <a:ext cx="8286776" cy="4524315"/>
          </a:xfrm>
          <a:prstGeom prst="rect">
            <a:avLst/>
          </a:prstGeom>
        </p:spPr>
        <p:txBody>
          <a:bodyPr wrap="square">
            <a:spAutoFit/>
          </a:bodyPr>
          <a:lstStyle/>
          <a:p>
            <a:r>
              <a:rPr lang="ar-SA" sz="3200" b="1" dirty="0" err="1" smtClean="0"/>
              <a:t>قَنْواءُ</a:t>
            </a:r>
            <a:r>
              <a:rPr lang="ar-SA" sz="3200" b="1" dirty="0" smtClean="0"/>
              <a:t> </a:t>
            </a:r>
            <a:r>
              <a:rPr lang="ar-SA" sz="3200" b="1" dirty="0"/>
              <a:t>في </a:t>
            </a:r>
            <a:r>
              <a:rPr lang="ar-SA" sz="3200" b="1" dirty="0" err="1"/>
              <a:t>حُرَّتَيْها</a:t>
            </a:r>
            <a:r>
              <a:rPr lang="ar-SA" sz="3200" b="1" dirty="0"/>
              <a:t> للبَصيرِ بها</a:t>
            </a:r>
            <a:r>
              <a:rPr lang="en-US" sz="3200" b="1" dirty="0"/>
              <a:t> </a:t>
            </a:r>
            <a:br>
              <a:rPr lang="en-US" sz="3200" b="1" dirty="0"/>
            </a:br>
            <a:r>
              <a:rPr lang="ar-SA" sz="3200" b="1" dirty="0"/>
              <a:t>               </a:t>
            </a:r>
            <a:r>
              <a:rPr lang="ar-SA" sz="3200" b="1" dirty="0" smtClean="0"/>
              <a:t>        </a:t>
            </a:r>
            <a:r>
              <a:rPr lang="ar-SA" sz="3200" b="1" dirty="0"/>
              <a:t>عِتْقٌ مُبينٌ وفي الخَدَّيْنِ تَسْهيلُ</a:t>
            </a:r>
            <a:r>
              <a:rPr lang="en-US" sz="3200" b="1" dirty="0"/>
              <a:t/>
            </a:r>
            <a:br>
              <a:rPr lang="en-US" sz="3200" b="1" dirty="0"/>
            </a:br>
            <a:r>
              <a:rPr lang="ar-SA" sz="3200" b="1" dirty="0" smtClean="0"/>
              <a:t> </a:t>
            </a:r>
          </a:p>
          <a:p>
            <a:r>
              <a:rPr lang="ar-SA" sz="3200" b="1" dirty="0" smtClean="0">
                <a:solidFill>
                  <a:srgbClr val="FF0000"/>
                </a:solidFill>
              </a:rPr>
              <a:t>------------------------</a:t>
            </a:r>
          </a:p>
          <a:p>
            <a:r>
              <a:rPr lang="ar-SA" sz="3200" b="1" dirty="0" smtClean="0">
                <a:solidFill>
                  <a:srgbClr val="FF0000"/>
                </a:solidFill>
              </a:rPr>
              <a:t> </a:t>
            </a:r>
            <a:r>
              <a:rPr lang="ar-SA" sz="3200" b="1" dirty="0" err="1" smtClean="0">
                <a:solidFill>
                  <a:srgbClr val="FF0000"/>
                </a:solidFill>
              </a:rPr>
              <a:t>قنواء</a:t>
            </a:r>
            <a:r>
              <a:rPr lang="ar-SA" sz="3200" b="1" dirty="0" smtClean="0">
                <a:solidFill>
                  <a:srgbClr val="FF0000"/>
                </a:solidFill>
              </a:rPr>
              <a:t> : </a:t>
            </a:r>
            <a:r>
              <a:rPr lang="ar-SA" sz="3200" b="1" dirty="0" smtClean="0"/>
              <a:t>في أنفها حدب , وهو عيب .</a:t>
            </a:r>
          </a:p>
          <a:p>
            <a:r>
              <a:rPr lang="ar-SA" sz="3200" b="1" dirty="0" err="1" smtClean="0">
                <a:solidFill>
                  <a:srgbClr val="FF0000"/>
                </a:solidFill>
              </a:rPr>
              <a:t>حرتاها</a:t>
            </a:r>
            <a:r>
              <a:rPr lang="ar-SA" sz="3200" b="1" dirty="0" smtClean="0">
                <a:solidFill>
                  <a:srgbClr val="FF0000"/>
                </a:solidFill>
              </a:rPr>
              <a:t> : </a:t>
            </a:r>
            <a:r>
              <a:rPr lang="ar-SA" sz="3200" b="1" dirty="0" smtClean="0"/>
              <a:t>أذناها .</a:t>
            </a:r>
          </a:p>
          <a:p>
            <a:r>
              <a:rPr lang="ar-SA" sz="3200" b="1" dirty="0" smtClean="0">
                <a:solidFill>
                  <a:srgbClr val="FF0000"/>
                </a:solidFill>
              </a:rPr>
              <a:t>العتق : </a:t>
            </a:r>
            <a:r>
              <a:rPr lang="ar-SA" sz="3200" b="1" dirty="0" smtClean="0"/>
              <a:t>الكرم .</a:t>
            </a:r>
            <a:endParaRPr lang="en-US" sz="3200" dirty="0" smtClean="0"/>
          </a:p>
          <a:p>
            <a:endParaRPr lang="ar-SA" sz="3200" b="1" dirty="0" smtClean="0">
              <a:solidFill>
                <a:srgbClr val="FF0000"/>
              </a:solidFill>
            </a:endParaRPr>
          </a:p>
          <a:p>
            <a:r>
              <a:rPr lang="ar-SA" sz="3200" b="1" dirty="0" smtClean="0"/>
              <a:t>  </a:t>
            </a:r>
            <a:endParaRPr lang="ar-SA"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g_hi" descr="https://encrypted-tbn2.gstatic.com/images?q=tbn:ANd9GcQhA-T2VIeo0qh93vP9y2ktzNJ_AJwoge9IQVopyiFU2_SYHCwP"/>
          <p:cNvPicPr/>
          <p:nvPr/>
        </p:nvPicPr>
        <p:blipFill>
          <a:blip r:embed="rId2"/>
          <a:srcRect/>
          <a:stretch>
            <a:fillRect/>
          </a:stretch>
        </p:blipFill>
        <p:spPr bwMode="auto">
          <a:xfrm>
            <a:off x="0" y="0"/>
            <a:ext cx="9144000" cy="6858001"/>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7158" y="285728"/>
            <a:ext cx="8429652" cy="6494085"/>
          </a:xfrm>
          <a:prstGeom prst="rect">
            <a:avLst/>
          </a:prstGeom>
        </p:spPr>
        <p:txBody>
          <a:bodyPr wrap="square">
            <a:spAutoFit/>
          </a:bodyPr>
          <a:lstStyle/>
          <a:p>
            <a:r>
              <a:rPr lang="ar-SA" sz="3200" b="1" dirty="0" smtClean="0"/>
              <a:t> </a:t>
            </a:r>
            <a:r>
              <a:rPr lang="en-US" sz="3200" b="1" dirty="0"/>
              <a:t/>
            </a:r>
            <a:br>
              <a:rPr lang="en-US" sz="3200" b="1" dirty="0"/>
            </a:br>
            <a:r>
              <a:rPr lang="ar-SA" sz="3200" b="1" dirty="0" err="1"/>
              <a:t>تَخْدي</a:t>
            </a:r>
            <a:r>
              <a:rPr lang="ar-SA" sz="3200" b="1" dirty="0"/>
              <a:t> على </a:t>
            </a:r>
            <a:r>
              <a:rPr lang="ar-SA" sz="3200" b="1" dirty="0" err="1"/>
              <a:t>يَسَراتٍ</a:t>
            </a:r>
            <a:r>
              <a:rPr lang="ar-SA" sz="3200" b="1" dirty="0"/>
              <a:t> وهي لاحِقَةٌ</a:t>
            </a:r>
            <a:r>
              <a:rPr lang="en-US" sz="3200" b="1" dirty="0"/>
              <a:t> </a:t>
            </a:r>
            <a:br>
              <a:rPr lang="en-US" sz="3200" b="1" dirty="0"/>
            </a:br>
            <a:r>
              <a:rPr lang="ar-SA" sz="3200" b="1" dirty="0"/>
              <a:t>              </a:t>
            </a:r>
            <a:r>
              <a:rPr lang="ar-SA" sz="3200" b="1" dirty="0" smtClean="0"/>
              <a:t>         </a:t>
            </a:r>
            <a:r>
              <a:rPr lang="ar-SA" sz="3200" b="1" dirty="0" err="1"/>
              <a:t>ذَوابِلٌ</a:t>
            </a:r>
            <a:r>
              <a:rPr lang="ar-SA" sz="3200" b="1" dirty="0"/>
              <a:t> وَقْعُهُنَّ الأرضَ تَحْليلُ</a:t>
            </a:r>
            <a:r>
              <a:rPr lang="en-US" sz="3200" b="1" dirty="0"/>
              <a:t/>
            </a:r>
            <a:br>
              <a:rPr lang="en-US" sz="3200" b="1" dirty="0"/>
            </a:br>
            <a:r>
              <a:rPr lang="ar-SA" sz="3200" b="1" dirty="0"/>
              <a:t>سُمْرُ </a:t>
            </a:r>
            <a:r>
              <a:rPr lang="ar-SA" sz="3200" b="1" dirty="0" err="1"/>
              <a:t>العُجاياتِ</a:t>
            </a:r>
            <a:r>
              <a:rPr lang="ar-SA" sz="3200" b="1" dirty="0"/>
              <a:t> يَتْرُكْنَ الحَصى </a:t>
            </a:r>
            <a:r>
              <a:rPr lang="ar-SA" sz="3200" b="1" dirty="0" err="1"/>
              <a:t>زِيَماً</a:t>
            </a:r>
            <a:r>
              <a:rPr lang="en-US" sz="3200" b="1" dirty="0"/>
              <a:t> </a:t>
            </a:r>
            <a:br>
              <a:rPr lang="en-US" sz="3200" b="1" dirty="0"/>
            </a:br>
            <a:r>
              <a:rPr lang="ar-SA" sz="3200" b="1" dirty="0"/>
              <a:t>               </a:t>
            </a:r>
            <a:r>
              <a:rPr lang="ar-SA" sz="3200" b="1" dirty="0" smtClean="0"/>
              <a:t>        </a:t>
            </a:r>
            <a:r>
              <a:rPr lang="ar-SA" sz="3200" b="1" dirty="0"/>
              <a:t>لم يَقِهِنَّ رُءُوسَ </a:t>
            </a:r>
            <a:r>
              <a:rPr lang="ar-SA" sz="3200" b="1" dirty="0" err="1"/>
              <a:t>الأُكْمِ</a:t>
            </a:r>
            <a:r>
              <a:rPr lang="ar-SA" sz="3200" b="1" dirty="0"/>
              <a:t> </a:t>
            </a:r>
            <a:r>
              <a:rPr lang="ar-SA" sz="3200" b="1" dirty="0" err="1"/>
              <a:t>تَنْعيلُ</a:t>
            </a:r>
            <a:r>
              <a:rPr lang="ar-SA" sz="3200" b="1" dirty="0"/>
              <a:t> </a:t>
            </a:r>
            <a:endParaRPr lang="ar-SA" sz="3200" b="1" dirty="0" smtClean="0"/>
          </a:p>
          <a:p>
            <a:r>
              <a:rPr lang="ar-SA" sz="3200" b="1" dirty="0" smtClean="0">
                <a:solidFill>
                  <a:srgbClr val="FF0000"/>
                </a:solidFill>
              </a:rPr>
              <a:t>------------------------</a:t>
            </a:r>
          </a:p>
          <a:p>
            <a:r>
              <a:rPr lang="ar-SA" sz="3200" b="1" dirty="0" smtClean="0">
                <a:solidFill>
                  <a:srgbClr val="FF0000"/>
                </a:solidFill>
              </a:rPr>
              <a:t> </a:t>
            </a:r>
            <a:r>
              <a:rPr lang="ar-SA" sz="3200" b="1" dirty="0" err="1" smtClean="0">
                <a:solidFill>
                  <a:srgbClr val="FF0000"/>
                </a:solidFill>
              </a:rPr>
              <a:t>تخدّي</a:t>
            </a:r>
            <a:r>
              <a:rPr lang="ar-SA" sz="3200" b="1" dirty="0" smtClean="0">
                <a:solidFill>
                  <a:srgbClr val="FF0000"/>
                </a:solidFill>
              </a:rPr>
              <a:t> : </a:t>
            </a:r>
            <a:r>
              <a:rPr lang="ar-SA" sz="3200" b="1" dirty="0" smtClean="0"/>
              <a:t>تسرع ،</a:t>
            </a:r>
            <a:r>
              <a:rPr lang="ar-SA" sz="3200" b="1" dirty="0" smtClean="0">
                <a:solidFill>
                  <a:srgbClr val="FF0000"/>
                </a:solidFill>
              </a:rPr>
              <a:t> </a:t>
            </a:r>
            <a:r>
              <a:rPr lang="ar-SA" sz="3200" b="1" dirty="0" err="1" smtClean="0">
                <a:solidFill>
                  <a:srgbClr val="FF0000"/>
                </a:solidFill>
              </a:rPr>
              <a:t>يسرات</a:t>
            </a:r>
            <a:r>
              <a:rPr lang="ar-SA" sz="3200" b="1" dirty="0" smtClean="0">
                <a:solidFill>
                  <a:srgbClr val="FF0000"/>
                </a:solidFill>
              </a:rPr>
              <a:t> : </a:t>
            </a:r>
            <a:r>
              <a:rPr lang="ar-SA" sz="3200" b="1" dirty="0" smtClean="0"/>
              <a:t>القوائم الخفاف ، </a:t>
            </a:r>
            <a:r>
              <a:rPr lang="ar-SA" sz="3200" b="1" dirty="0" err="1" smtClean="0">
                <a:solidFill>
                  <a:srgbClr val="FF0000"/>
                </a:solidFill>
              </a:rPr>
              <a:t>ذوابل</a:t>
            </a:r>
            <a:r>
              <a:rPr lang="ar-SA" sz="3200" b="1" dirty="0" smtClean="0">
                <a:solidFill>
                  <a:srgbClr val="FF0000"/>
                </a:solidFill>
              </a:rPr>
              <a:t> : </a:t>
            </a:r>
            <a:r>
              <a:rPr lang="ar-SA" sz="3200" b="1" dirty="0" smtClean="0"/>
              <a:t>ليست </a:t>
            </a:r>
            <a:r>
              <a:rPr lang="ar-SA" sz="3200" b="1" dirty="0" err="1" smtClean="0"/>
              <a:t>برهلة</a:t>
            </a:r>
            <a:r>
              <a:rPr lang="ar-SA" sz="3200" b="1" dirty="0" smtClean="0"/>
              <a:t> ، أراد أنها ضخمة . </a:t>
            </a:r>
            <a:r>
              <a:rPr lang="ar-SA" sz="3200" b="1" dirty="0" smtClean="0">
                <a:solidFill>
                  <a:srgbClr val="FF0000"/>
                </a:solidFill>
              </a:rPr>
              <a:t>تحليل : </a:t>
            </a:r>
            <a:r>
              <a:rPr lang="ar-SA" sz="3200" b="1" dirty="0" err="1" smtClean="0"/>
              <a:t>تحلة</a:t>
            </a:r>
            <a:r>
              <a:rPr lang="ar-SA" sz="3200" b="1" dirty="0" smtClean="0"/>
              <a:t> القسم . </a:t>
            </a:r>
            <a:endParaRPr lang="en-US" sz="3200" b="1" dirty="0" smtClean="0"/>
          </a:p>
          <a:p>
            <a:r>
              <a:rPr lang="ar-SA" sz="3200" b="1" dirty="0" smtClean="0"/>
              <a:t> </a:t>
            </a:r>
            <a:r>
              <a:rPr lang="ar-SA" sz="3200" b="1" dirty="0" err="1" smtClean="0">
                <a:solidFill>
                  <a:srgbClr val="FF0000"/>
                </a:solidFill>
              </a:rPr>
              <a:t>العجايات</a:t>
            </a:r>
            <a:r>
              <a:rPr lang="ar-SA" sz="3200" b="1" dirty="0" smtClean="0">
                <a:solidFill>
                  <a:srgbClr val="FF0000"/>
                </a:solidFill>
              </a:rPr>
              <a:t> : </a:t>
            </a:r>
            <a:r>
              <a:rPr lang="ar-SA" sz="3200" b="1" dirty="0" smtClean="0"/>
              <a:t>الأعصاب المتصلة بالحافر ، </a:t>
            </a:r>
            <a:r>
              <a:rPr lang="ar-SA" sz="3200" b="1" dirty="0" err="1" smtClean="0"/>
              <a:t>زيماً</a:t>
            </a:r>
            <a:r>
              <a:rPr lang="ar-SA" sz="3200" b="1" dirty="0" smtClean="0"/>
              <a:t> : متفرّقاً ، </a:t>
            </a:r>
            <a:r>
              <a:rPr lang="ar-SA" sz="3200" b="1" dirty="0" err="1" smtClean="0">
                <a:solidFill>
                  <a:srgbClr val="FF0000"/>
                </a:solidFill>
              </a:rPr>
              <a:t>تنعيل</a:t>
            </a:r>
            <a:r>
              <a:rPr lang="ar-SA" sz="3200" b="1" dirty="0" smtClean="0">
                <a:solidFill>
                  <a:srgbClr val="FF0000"/>
                </a:solidFill>
              </a:rPr>
              <a:t>: </a:t>
            </a:r>
            <a:r>
              <a:rPr lang="ar-SA" sz="3200" b="1" dirty="0" smtClean="0"/>
              <a:t>شد النعل على ظفر الدابة ليقيها الحجارة . </a:t>
            </a:r>
            <a:r>
              <a:rPr lang="ar-SA" sz="3200" b="1" dirty="0" err="1" smtClean="0">
                <a:solidFill>
                  <a:srgbClr val="FF0000"/>
                </a:solidFill>
              </a:rPr>
              <a:t>الأكم</a:t>
            </a:r>
            <a:r>
              <a:rPr lang="ar-SA" sz="3200" b="1" dirty="0" smtClean="0">
                <a:solidFill>
                  <a:srgbClr val="FF0000"/>
                </a:solidFill>
              </a:rPr>
              <a:t> : </a:t>
            </a:r>
            <a:r>
              <a:rPr lang="ar-SA" sz="3200" b="1" dirty="0" smtClean="0"/>
              <a:t>الأراضي المرتفعة . </a:t>
            </a:r>
            <a:endParaRPr lang="en-US" sz="3200" b="1" dirty="0" smtClean="0"/>
          </a:p>
          <a:p>
            <a:endParaRPr lang="ar-SA" sz="3200" b="1" dirty="0" smtClean="0">
              <a:solidFill>
                <a:srgbClr val="FF0000"/>
              </a:solidFill>
            </a:endParaRPr>
          </a:p>
          <a:p>
            <a:r>
              <a:rPr lang="ar-SA" sz="3200" b="1" dirty="0" smtClean="0"/>
              <a:t>  </a:t>
            </a:r>
            <a:endParaRPr lang="ar-SA" sz="32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285728"/>
            <a:ext cx="8286776" cy="4524315"/>
          </a:xfrm>
          <a:prstGeom prst="rect">
            <a:avLst/>
          </a:prstGeom>
        </p:spPr>
        <p:txBody>
          <a:bodyPr wrap="square">
            <a:spAutoFit/>
          </a:bodyPr>
          <a:lstStyle/>
          <a:p>
            <a:r>
              <a:rPr lang="ar-SA" b="1" dirty="0" smtClean="0"/>
              <a:t> </a:t>
            </a:r>
            <a:r>
              <a:rPr lang="ar-SA" sz="3200" b="1" dirty="0" smtClean="0"/>
              <a:t>يوماً </a:t>
            </a:r>
            <a:r>
              <a:rPr lang="ar-SA" sz="3200" b="1" dirty="0"/>
              <a:t>يَظَلُّ </a:t>
            </a:r>
            <a:r>
              <a:rPr lang="ar-SA" sz="3200" b="1" dirty="0" err="1"/>
              <a:t>بِهِ</a:t>
            </a:r>
            <a:r>
              <a:rPr lang="ar-SA" sz="3200" b="1" dirty="0"/>
              <a:t> الحِرْباءُ </a:t>
            </a:r>
            <a:r>
              <a:rPr lang="ar-SA" sz="3200" b="1" dirty="0" err="1"/>
              <a:t>مُصْطَخِماً</a:t>
            </a:r>
            <a:r>
              <a:rPr lang="en-US" sz="3200" b="1" dirty="0"/>
              <a:t> </a:t>
            </a:r>
            <a:br>
              <a:rPr lang="en-US" sz="3200" b="1" dirty="0"/>
            </a:br>
            <a:r>
              <a:rPr lang="ar-SA" sz="3200" b="1" dirty="0"/>
              <a:t>                 </a:t>
            </a:r>
            <a:r>
              <a:rPr lang="ar-SA" sz="3200" b="1" dirty="0" smtClean="0"/>
              <a:t>      </a:t>
            </a:r>
            <a:r>
              <a:rPr lang="ar-SA" sz="3200" b="1" dirty="0"/>
              <a:t>كأنَّ </a:t>
            </a:r>
            <a:r>
              <a:rPr lang="ar-SA" sz="3200" b="1" dirty="0" err="1"/>
              <a:t>ضاحيهِ</a:t>
            </a:r>
            <a:r>
              <a:rPr lang="ar-SA" sz="3200" b="1" dirty="0"/>
              <a:t> بالنّارِ </a:t>
            </a:r>
            <a:r>
              <a:rPr lang="ar-SA" sz="3200" b="1" dirty="0" err="1"/>
              <a:t>مَمْلولُ</a:t>
            </a:r>
            <a:r>
              <a:rPr lang="ar-SA" sz="3200" b="1" dirty="0"/>
              <a:t>   </a:t>
            </a:r>
            <a:r>
              <a:rPr lang="en-US" sz="3200" b="1" dirty="0"/>
              <a:t/>
            </a:r>
            <a:br>
              <a:rPr lang="en-US" sz="3200" b="1" dirty="0"/>
            </a:br>
            <a:r>
              <a:rPr lang="ar-SA" sz="3200" b="1" dirty="0"/>
              <a:t>كأنَّ أوْبَ ذِراعَيْها وقد </a:t>
            </a:r>
            <a:r>
              <a:rPr lang="ar-SA" sz="3200" b="1" dirty="0" err="1"/>
              <a:t>عَرِقَتْ</a:t>
            </a:r>
            <a:r>
              <a:rPr lang="en-US" sz="3200" b="1" dirty="0"/>
              <a:t> </a:t>
            </a:r>
            <a:br>
              <a:rPr lang="en-US" sz="3200" b="1" dirty="0"/>
            </a:br>
            <a:r>
              <a:rPr lang="ar-SA" sz="3200" b="1" dirty="0"/>
              <a:t>              </a:t>
            </a:r>
            <a:r>
              <a:rPr lang="ar-SA" sz="3200" b="1" dirty="0" smtClean="0"/>
              <a:t>        </a:t>
            </a:r>
            <a:r>
              <a:rPr lang="ar-SA" sz="3200" b="1" dirty="0"/>
              <a:t>وقد تَلَفَّعَ </a:t>
            </a:r>
            <a:r>
              <a:rPr lang="ar-SA" sz="3200" b="1" dirty="0" err="1"/>
              <a:t>بالقُورِ</a:t>
            </a:r>
            <a:r>
              <a:rPr lang="ar-SA" sz="3200" b="1" dirty="0"/>
              <a:t> </a:t>
            </a:r>
            <a:r>
              <a:rPr lang="ar-SA" sz="3200" b="1" dirty="0" err="1" smtClean="0"/>
              <a:t>العَسَاقيلُ</a:t>
            </a:r>
            <a:endParaRPr lang="ar-SA" sz="3200" b="1" dirty="0" smtClean="0"/>
          </a:p>
          <a:p>
            <a:r>
              <a:rPr lang="ar-SA" sz="3200" b="1" dirty="0" smtClean="0"/>
              <a:t>---------------------------</a:t>
            </a:r>
          </a:p>
          <a:p>
            <a:r>
              <a:rPr lang="ar-SA" sz="3200" b="1" dirty="0" smtClean="0">
                <a:solidFill>
                  <a:srgbClr val="FF0000"/>
                </a:solidFill>
              </a:rPr>
              <a:t>  أوب : </a:t>
            </a:r>
            <a:r>
              <a:rPr lang="ar-SA" sz="3200" b="1" dirty="0" smtClean="0"/>
              <a:t>الرجوع وسرعة التقلب .</a:t>
            </a:r>
          </a:p>
          <a:p>
            <a:r>
              <a:rPr lang="ar-SA" sz="3200" b="1" dirty="0" smtClean="0"/>
              <a:t> </a:t>
            </a:r>
            <a:r>
              <a:rPr lang="ar-SA" sz="3200" b="1" dirty="0" smtClean="0">
                <a:solidFill>
                  <a:srgbClr val="FF0000"/>
                </a:solidFill>
              </a:rPr>
              <a:t>تلفّح : </a:t>
            </a:r>
            <a:r>
              <a:rPr lang="ar-SA" sz="3200" b="1" dirty="0" smtClean="0"/>
              <a:t>اشتمل والتحف . </a:t>
            </a:r>
          </a:p>
          <a:p>
            <a:r>
              <a:rPr lang="ar-SA" sz="3200" b="1" dirty="0" err="1" smtClean="0">
                <a:solidFill>
                  <a:srgbClr val="FF0000"/>
                </a:solidFill>
              </a:rPr>
              <a:t>القور</a:t>
            </a:r>
            <a:r>
              <a:rPr lang="ar-SA" sz="3200" b="1" dirty="0" smtClean="0">
                <a:solidFill>
                  <a:srgbClr val="FF0000"/>
                </a:solidFill>
              </a:rPr>
              <a:t> : </a:t>
            </a:r>
            <a:r>
              <a:rPr lang="ar-SA" sz="3200" b="1" dirty="0" smtClean="0"/>
              <a:t>جمع قارة وهي الجبل الصغير . </a:t>
            </a:r>
          </a:p>
          <a:p>
            <a:r>
              <a:rPr lang="ar-SA" sz="3200" b="1" dirty="0" err="1" smtClean="0">
                <a:solidFill>
                  <a:srgbClr val="FF0000"/>
                </a:solidFill>
              </a:rPr>
              <a:t>العساقيل</a:t>
            </a:r>
            <a:r>
              <a:rPr lang="ar-SA" sz="3200" b="1" dirty="0" smtClean="0">
                <a:solidFill>
                  <a:srgbClr val="FF0000"/>
                </a:solidFill>
              </a:rPr>
              <a:t> : </a:t>
            </a:r>
            <a:r>
              <a:rPr lang="ar-SA" sz="3200" b="1" dirty="0" smtClean="0"/>
              <a:t>السراب . </a:t>
            </a:r>
            <a:endParaRPr lang="en-US" sz="3200" b="1"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214290"/>
            <a:ext cx="8143900" cy="6986528"/>
          </a:xfrm>
          <a:prstGeom prst="rect">
            <a:avLst/>
          </a:prstGeom>
        </p:spPr>
        <p:txBody>
          <a:bodyPr wrap="square">
            <a:spAutoFit/>
          </a:bodyPr>
          <a:lstStyle/>
          <a:p>
            <a:r>
              <a:rPr lang="ar-SA" sz="3200" b="1" dirty="0" smtClean="0"/>
              <a:t>قالَ </a:t>
            </a:r>
            <a:r>
              <a:rPr lang="ar-SA" sz="3200" b="1" dirty="0"/>
              <a:t>للقَوْمِ حادِيهِمْ وقد جَعَلَتْ</a:t>
            </a:r>
            <a:r>
              <a:rPr lang="en-US" sz="3200" b="1" dirty="0"/>
              <a:t/>
            </a:r>
            <a:br>
              <a:rPr lang="en-US" sz="3200" b="1" dirty="0"/>
            </a:br>
            <a:r>
              <a:rPr lang="ar-SA" sz="3200" b="1" dirty="0"/>
              <a:t>          </a:t>
            </a:r>
            <a:r>
              <a:rPr lang="ar-SA" sz="3200" b="1" dirty="0" smtClean="0"/>
              <a:t>             </a:t>
            </a:r>
            <a:r>
              <a:rPr lang="ar-SA" sz="3200" b="1" dirty="0"/>
              <a:t>وُرْقُ الجَنادِبِ يَرْكُضْنَ الحَصى قيلوا    شَدَّ النَّهارِ ذِراعَا </a:t>
            </a:r>
            <a:r>
              <a:rPr lang="ar-SA" sz="3200" b="1" dirty="0" err="1"/>
              <a:t>عَيْطَلٍ</a:t>
            </a:r>
            <a:r>
              <a:rPr lang="ar-SA" sz="3200" b="1" dirty="0"/>
              <a:t> نَصَفٍ</a:t>
            </a:r>
            <a:r>
              <a:rPr lang="en-US" sz="3200" b="1" dirty="0"/>
              <a:t/>
            </a:r>
            <a:br>
              <a:rPr lang="en-US" sz="3200" b="1" dirty="0"/>
            </a:br>
            <a:r>
              <a:rPr lang="ar-SA" sz="3200" b="1" dirty="0"/>
              <a:t>             </a:t>
            </a:r>
            <a:r>
              <a:rPr lang="ar-SA" sz="3200" b="1" dirty="0" smtClean="0"/>
              <a:t>           </a:t>
            </a:r>
            <a:r>
              <a:rPr lang="ar-SA" sz="3200" b="1" dirty="0"/>
              <a:t>قامَتْ فَجاوَبَها نُكْدٌ </a:t>
            </a:r>
            <a:r>
              <a:rPr lang="ar-SA" sz="3200" b="1" dirty="0" err="1"/>
              <a:t>مَثَاكِيلُ</a:t>
            </a:r>
            <a:r>
              <a:rPr lang="ar-SA" sz="3200" b="1" dirty="0"/>
              <a:t>  </a:t>
            </a:r>
            <a:r>
              <a:rPr lang="en-US" sz="3200" b="1" dirty="0"/>
              <a:t/>
            </a:r>
            <a:br>
              <a:rPr lang="en-US" sz="3200" b="1" dirty="0"/>
            </a:br>
            <a:r>
              <a:rPr lang="ar-SA" sz="3200" b="1" dirty="0" smtClean="0"/>
              <a:t> </a:t>
            </a:r>
            <a:r>
              <a:rPr lang="en-US" sz="3200" b="1" dirty="0" smtClean="0">
                <a:solidFill>
                  <a:srgbClr val="FF0000"/>
                </a:solidFill>
              </a:rPr>
              <a:t>-----------------------------------</a:t>
            </a:r>
          </a:p>
          <a:p>
            <a:r>
              <a:rPr lang="ar-SA" sz="3200" b="1" dirty="0" smtClean="0">
                <a:solidFill>
                  <a:srgbClr val="FF0000"/>
                </a:solidFill>
              </a:rPr>
              <a:t> قيلوا : </a:t>
            </a:r>
            <a:r>
              <a:rPr lang="ar-SA" sz="3200" b="1" dirty="0" smtClean="0"/>
              <a:t>من القائلة .</a:t>
            </a:r>
          </a:p>
          <a:p>
            <a:r>
              <a:rPr lang="ar-SA" sz="3200" b="1" dirty="0" smtClean="0">
                <a:solidFill>
                  <a:srgbClr val="FF0000"/>
                </a:solidFill>
              </a:rPr>
              <a:t>شدّ النهار : </a:t>
            </a:r>
            <a:r>
              <a:rPr lang="ar-SA" sz="3200" b="1" dirty="0" smtClean="0"/>
              <a:t>ارتفاعه وشدة الحرارة .</a:t>
            </a:r>
          </a:p>
          <a:p>
            <a:r>
              <a:rPr lang="ar-SA" sz="3200" b="1" dirty="0" err="1" smtClean="0">
                <a:solidFill>
                  <a:srgbClr val="FF0000"/>
                </a:solidFill>
              </a:rPr>
              <a:t>عيطل</a:t>
            </a:r>
            <a:r>
              <a:rPr lang="ar-SA" sz="3200" b="1" dirty="0" smtClean="0">
                <a:solidFill>
                  <a:srgbClr val="FF0000"/>
                </a:solidFill>
              </a:rPr>
              <a:t> : </a:t>
            </a:r>
            <a:r>
              <a:rPr lang="ar-SA" sz="3200" b="1" dirty="0" smtClean="0"/>
              <a:t>الطويلة .</a:t>
            </a:r>
          </a:p>
          <a:p>
            <a:r>
              <a:rPr lang="ar-SA" sz="3200" b="1" dirty="0" smtClean="0">
                <a:solidFill>
                  <a:srgbClr val="FF0000"/>
                </a:solidFill>
              </a:rPr>
              <a:t> نصف : </a:t>
            </a:r>
            <a:r>
              <a:rPr lang="ar-SA" sz="3200" b="1" dirty="0" smtClean="0"/>
              <a:t>المتوسطة في السنّ فتكون أقوى في حركتها .</a:t>
            </a:r>
          </a:p>
          <a:p>
            <a:r>
              <a:rPr lang="ar-SA" sz="3200" b="1" dirty="0" smtClean="0"/>
              <a:t> </a:t>
            </a:r>
            <a:r>
              <a:rPr lang="ar-SA" sz="3200" b="1" dirty="0" smtClean="0">
                <a:solidFill>
                  <a:srgbClr val="FF0000"/>
                </a:solidFill>
              </a:rPr>
              <a:t>نكد : </a:t>
            </a:r>
            <a:r>
              <a:rPr lang="ar-SA" sz="3200" b="1" dirty="0" smtClean="0"/>
              <a:t>جمع نكداء وهي التي لا يعيش لها ولد , أو قليلات الأولاد , وقيل قليلات الخير . </a:t>
            </a:r>
            <a:r>
              <a:rPr lang="ar-SA" sz="3200" b="1" dirty="0" smtClean="0">
                <a:solidFill>
                  <a:srgbClr val="FF0000"/>
                </a:solidFill>
              </a:rPr>
              <a:t> </a:t>
            </a:r>
            <a:endParaRPr lang="ar-SA" sz="3200" b="1" dirty="0" smtClean="0"/>
          </a:p>
          <a:p>
            <a:endParaRPr lang="ar-SA" sz="3200" b="1" dirty="0" smtClean="0">
              <a:solidFill>
                <a:srgbClr val="FF0000"/>
              </a:solidFill>
            </a:endParaRPr>
          </a:p>
          <a:p>
            <a:r>
              <a:rPr lang="ar-SA" sz="3200" b="1" dirty="0" smtClean="0">
                <a:solidFill>
                  <a:srgbClr val="FF0000"/>
                </a:solidFill>
              </a:rPr>
              <a:t>  </a:t>
            </a:r>
            <a:r>
              <a:rPr lang="en-US" sz="3200" b="1" dirty="0"/>
              <a:t/>
            </a:r>
            <a:br>
              <a:rPr lang="en-US" sz="3200" b="1" dirty="0"/>
            </a:br>
            <a:r>
              <a:rPr lang="ar-SA" sz="3200" b="1" dirty="0" smtClean="0"/>
              <a:t> </a:t>
            </a:r>
            <a:endParaRPr lang="ar-SA" sz="32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214290"/>
            <a:ext cx="8143900" cy="4524315"/>
          </a:xfrm>
          <a:prstGeom prst="rect">
            <a:avLst/>
          </a:prstGeom>
        </p:spPr>
        <p:txBody>
          <a:bodyPr wrap="square">
            <a:spAutoFit/>
          </a:bodyPr>
          <a:lstStyle/>
          <a:p>
            <a:r>
              <a:rPr lang="en-US" sz="3200" b="1" dirty="0" smtClean="0"/>
              <a:t> </a:t>
            </a:r>
            <a:r>
              <a:rPr lang="en-US" sz="3200" b="1" dirty="0"/>
              <a:t/>
            </a:r>
            <a:br>
              <a:rPr lang="en-US" sz="3200" b="1" dirty="0"/>
            </a:br>
            <a:r>
              <a:rPr lang="ar-SA" sz="3200" b="1" dirty="0" err="1"/>
              <a:t>نَوَّاحَةٌ</a:t>
            </a:r>
            <a:r>
              <a:rPr lang="ar-SA" sz="3200" b="1" dirty="0"/>
              <a:t> رَخْوَةُ الضَّبْعَيْنِ ليسَ لها</a:t>
            </a:r>
            <a:r>
              <a:rPr lang="en-US" sz="3200" b="1" dirty="0"/>
              <a:t/>
            </a:r>
            <a:br>
              <a:rPr lang="en-US" sz="3200" b="1" dirty="0"/>
            </a:br>
            <a:r>
              <a:rPr lang="ar-SA" sz="3200" b="1" dirty="0"/>
              <a:t>              </a:t>
            </a:r>
            <a:r>
              <a:rPr lang="ar-SA" sz="3200" b="1" dirty="0" smtClean="0"/>
              <a:t>           </a:t>
            </a:r>
            <a:r>
              <a:rPr lang="ar-SA" sz="3200" b="1" dirty="0"/>
              <a:t>لما نَعى بِكْرَها النَّاعونَ </a:t>
            </a:r>
            <a:r>
              <a:rPr lang="ar-SA" sz="3200" b="1" dirty="0" smtClean="0"/>
              <a:t>مَعْقولُ</a:t>
            </a:r>
            <a:endParaRPr lang="en-US" sz="3200" b="1" dirty="0" smtClean="0"/>
          </a:p>
          <a:p>
            <a:r>
              <a:rPr lang="en-US" sz="3200" b="1" dirty="0" smtClean="0">
                <a:solidFill>
                  <a:srgbClr val="FF0000"/>
                </a:solidFill>
              </a:rPr>
              <a:t>-----------------------------------</a:t>
            </a:r>
          </a:p>
          <a:p>
            <a:r>
              <a:rPr lang="ar-SA" sz="3200" b="1" dirty="0" smtClean="0">
                <a:solidFill>
                  <a:srgbClr val="FF0000"/>
                </a:solidFill>
              </a:rPr>
              <a:t> </a:t>
            </a:r>
            <a:r>
              <a:rPr lang="ar-SA" sz="3200" b="1" dirty="0" err="1" smtClean="0">
                <a:solidFill>
                  <a:srgbClr val="FF0000"/>
                </a:solidFill>
              </a:rPr>
              <a:t>نوّاحة</a:t>
            </a:r>
            <a:r>
              <a:rPr lang="ar-SA" sz="3200" b="1" dirty="0" smtClean="0">
                <a:solidFill>
                  <a:srgbClr val="FF0000"/>
                </a:solidFill>
              </a:rPr>
              <a:t> : </a:t>
            </a:r>
            <a:r>
              <a:rPr lang="ar-SA" sz="3200" b="1" dirty="0" smtClean="0"/>
              <a:t>كثيرة النوح .</a:t>
            </a:r>
          </a:p>
          <a:p>
            <a:r>
              <a:rPr lang="ar-SA" sz="3200" b="1" dirty="0" smtClean="0"/>
              <a:t> </a:t>
            </a:r>
            <a:r>
              <a:rPr lang="ar-SA" sz="3200" b="1" dirty="0" smtClean="0">
                <a:solidFill>
                  <a:srgbClr val="FF0000"/>
                </a:solidFill>
              </a:rPr>
              <a:t>رخوة الضبعين : </a:t>
            </a:r>
            <a:r>
              <a:rPr lang="ar-SA" sz="3200" b="1" dirty="0" smtClean="0"/>
              <a:t>مسترخية العضدين . </a:t>
            </a:r>
            <a:endParaRPr lang="en-US" sz="3200" b="1" dirty="0" smtClean="0"/>
          </a:p>
          <a:p>
            <a:r>
              <a:rPr lang="ar-SA" sz="3200" dirty="0" smtClean="0"/>
              <a:t> </a:t>
            </a:r>
            <a:endParaRPr lang="ar-SA" sz="3200" b="1" dirty="0" smtClean="0">
              <a:solidFill>
                <a:srgbClr val="FF0000"/>
              </a:solidFill>
            </a:endParaRPr>
          </a:p>
          <a:p>
            <a:r>
              <a:rPr lang="en-US" sz="3200" b="1" dirty="0" smtClean="0">
                <a:solidFill>
                  <a:srgbClr val="FF0000"/>
                </a:solidFill>
              </a:rPr>
              <a:t> </a:t>
            </a:r>
            <a:r>
              <a:rPr lang="en-US" sz="3200" b="1" dirty="0"/>
              <a:t/>
            </a:r>
            <a:br>
              <a:rPr lang="en-US" sz="3200" b="1" dirty="0"/>
            </a:br>
            <a:r>
              <a:rPr lang="ar-SA" sz="3200" b="1" dirty="0" smtClean="0"/>
              <a:t> </a:t>
            </a:r>
            <a:endParaRPr lang="ar-SA" sz="3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357166"/>
            <a:ext cx="8143900" cy="6001643"/>
          </a:xfrm>
          <a:prstGeom prst="rect">
            <a:avLst/>
          </a:prstGeom>
        </p:spPr>
        <p:txBody>
          <a:bodyPr wrap="square">
            <a:spAutoFit/>
          </a:bodyPr>
          <a:lstStyle/>
          <a:p>
            <a:r>
              <a:rPr lang="en-US" sz="3200" b="1" dirty="0" smtClean="0"/>
              <a:t> </a:t>
            </a:r>
            <a:r>
              <a:rPr lang="ar-SA" sz="3200" b="1" dirty="0" smtClean="0"/>
              <a:t>تَفْري </a:t>
            </a:r>
            <a:r>
              <a:rPr lang="ar-SA" sz="3200" b="1" dirty="0"/>
              <a:t>اللَّبانَ بِكَفَّيها </a:t>
            </a:r>
            <a:r>
              <a:rPr lang="ar-SA" sz="3200" b="1" dirty="0" err="1"/>
              <a:t>ومِدْرَعُها</a:t>
            </a:r>
            <a:r>
              <a:rPr lang="en-US" sz="3200" b="1" dirty="0"/>
              <a:t> </a:t>
            </a:r>
            <a:br>
              <a:rPr lang="en-US" sz="3200" b="1" dirty="0"/>
            </a:br>
            <a:r>
              <a:rPr lang="ar-SA" sz="3200" b="1" dirty="0"/>
              <a:t>                  </a:t>
            </a:r>
            <a:r>
              <a:rPr lang="ar-SA" sz="3200" b="1" dirty="0" smtClean="0"/>
              <a:t>       </a:t>
            </a:r>
            <a:r>
              <a:rPr lang="ar-SA" sz="3200" b="1" dirty="0"/>
              <a:t>مُشَقَّقٌ عَنْ </a:t>
            </a:r>
            <a:r>
              <a:rPr lang="ar-SA" sz="3200" b="1" dirty="0" err="1"/>
              <a:t>تَرَاقِيها</a:t>
            </a:r>
            <a:r>
              <a:rPr lang="ar-SA" sz="3200" b="1" dirty="0"/>
              <a:t> </a:t>
            </a:r>
            <a:r>
              <a:rPr lang="ar-SA" sz="3200" b="1" dirty="0" err="1"/>
              <a:t>رَعابيلُ</a:t>
            </a:r>
            <a:r>
              <a:rPr lang="en-US" sz="3200" b="1" dirty="0"/>
              <a:t/>
            </a:r>
            <a:br>
              <a:rPr lang="en-US" sz="3200" b="1" dirty="0"/>
            </a:br>
            <a:r>
              <a:rPr lang="ar-SA" sz="3200" b="1" dirty="0"/>
              <a:t>يَسْعى الوُشاةُ بِجَنْبَيها وقَوْلُهُمُ</a:t>
            </a:r>
            <a:r>
              <a:rPr lang="en-US" sz="3200" b="1" dirty="0"/>
              <a:t> </a:t>
            </a:r>
            <a:br>
              <a:rPr lang="en-US" sz="3200" b="1" dirty="0"/>
            </a:br>
            <a:r>
              <a:rPr lang="ar-SA" sz="3200" b="1" dirty="0"/>
              <a:t>            </a:t>
            </a:r>
            <a:r>
              <a:rPr lang="ar-SA" sz="3200" b="1" dirty="0" smtClean="0"/>
              <a:t>              </a:t>
            </a:r>
            <a:r>
              <a:rPr lang="ar-SA" sz="3200" b="1" dirty="0"/>
              <a:t>إنَّكَ </a:t>
            </a:r>
            <a:r>
              <a:rPr lang="ar-SA" sz="3200" b="1" dirty="0" err="1"/>
              <a:t>يابنَ</a:t>
            </a:r>
            <a:r>
              <a:rPr lang="ar-SA" sz="3200" b="1" dirty="0"/>
              <a:t> أبي سُلْمَى </a:t>
            </a:r>
            <a:r>
              <a:rPr lang="ar-SA" sz="3200" b="1" dirty="0" smtClean="0"/>
              <a:t>لَمَقْتولُ</a:t>
            </a:r>
          </a:p>
          <a:p>
            <a:r>
              <a:rPr lang="ar-SA" sz="3200" b="1" dirty="0" smtClean="0">
                <a:solidFill>
                  <a:srgbClr val="FF0000"/>
                </a:solidFill>
              </a:rPr>
              <a:t>------------------------</a:t>
            </a:r>
          </a:p>
          <a:p>
            <a:r>
              <a:rPr lang="ar-SA" sz="3200" b="1" dirty="0" smtClean="0">
                <a:solidFill>
                  <a:srgbClr val="FF0000"/>
                </a:solidFill>
              </a:rPr>
              <a:t>تفري :</a:t>
            </a:r>
            <a:r>
              <a:rPr lang="ar-SA" sz="3200" b="1" dirty="0" smtClean="0"/>
              <a:t> تقطع . </a:t>
            </a:r>
          </a:p>
          <a:p>
            <a:r>
              <a:rPr lang="ar-SA" sz="3200" b="1" dirty="0" smtClean="0">
                <a:solidFill>
                  <a:srgbClr val="FF0000"/>
                </a:solidFill>
              </a:rPr>
              <a:t>اللباب : </a:t>
            </a:r>
            <a:r>
              <a:rPr lang="ar-SA" sz="3200" b="1" dirty="0" smtClean="0"/>
              <a:t>الصدر .</a:t>
            </a:r>
          </a:p>
          <a:p>
            <a:r>
              <a:rPr lang="ar-SA" sz="3200" b="1" dirty="0" smtClean="0">
                <a:solidFill>
                  <a:srgbClr val="FF0000"/>
                </a:solidFill>
              </a:rPr>
              <a:t> المدرع : </a:t>
            </a:r>
            <a:r>
              <a:rPr lang="ar-SA" sz="3200" b="1" dirty="0" smtClean="0"/>
              <a:t>القميص .</a:t>
            </a:r>
          </a:p>
          <a:p>
            <a:r>
              <a:rPr lang="ar-SA" sz="3200" b="1" dirty="0" smtClean="0"/>
              <a:t> </a:t>
            </a:r>
            <a:r>
              <a:rPr lang="ar-SA" sz="3200" b="1" dirty="0" err="1" smtClean="0">
                <a:solidFill>
                  <a:srgbClr val="FF0000"/>
                </a:solidFill>
              </a:rPr>
              <a:t>رعابيل</a:t>
            </a:r>
            <a:r>
              <a:rPr lang="ar-SA" sz="3200" b="1" dirty="0" smtClean="0">
                <a:solidFill>
                  <a:srgbClr val="FF0000"/>
                </a:solidFill>
              </a:rPr>
              <a:t> : </a:t>
            </a:r>
            <a:r>
              <a:rPr lang="ar-SA" sz="3200" b="1" dirty="0" smtClean="0"/>
              <a:t>جمع </a:t>
            </a:r>
            <a:r>
              <a:rPr lang="ar-SA" sz="3200" b="1" dirty="0" err="1" smtClean="0"/>
              <a:t>رعبول</a:t>
            </a:r>
            <a:r>
              <a:rPr lang="ar-SA" sz="3200" b="1" dirty="0" smtClean="0"/>
              <a:t> أي قطع متفرقة . </a:t>
            </a:r>
            <a:endParaRPr lang="en-US" sz="3200" b="1" dirty="0" smtClean="0"/>
          </a:p>
          <a:p>
            <a:r>
              <a:rPr lang="ar-SA" sz="3200" dirty="0" smtClean="0"/>
              <a:t>  </a:t>
            </a:r>
            <a:endParaRPr lang="en-US" sz="3200" dirty="0" smtClean="0"/>
          </a:p>
          <a:p>
            <a:endParaRPr lang="ar-SA" sz="3200" b="1" dirty="0" smtClean="0">
              <a:solidFill>
                <a:srgbClr val="FF0000"/>
              </a:solidFill>
            </a:endParaRPr>
          </a:p>
          <a:p>
            <a:r>
              <a:rPr lang="ar-SA" sz="3200" b="1" dirty="0" smtClean="0">
                <a:solidFill>
                  <a:srgbClr val="FF0000"/>
                </a:solidFill>
              </a:rPr>
              <a:t> </a:t>
            </a:r>
            <a:endParaRPr lang="ar-SA" sz="3200"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357166"/>
            <a:ext cx="8215338" cy="6001643"/>
          </a:xfrm>
          <a:prstGeom prst="rect">
            <a:avLst/>
          </a:prstGeom>
        </p:spPr>
        <p:txBody>
          <a:bodyPr wrap="square">
            <a:spAutoFit/>
          </a:bodyPr>
          <a:lstStyle/>
          <a:p>
            <a:r>
              <a:rPr lang="ar-SA" sz="3200" b="1" dirty="0" smtClean="0"/>
              <a:t>وقالَ </a:t>
            </a:r>
            <a:r>
              <a:rPr lang="ar-SA" sz="3200" b="1" dirty="0"/>
              <a:t>كُلُّ خَليلٍ كُنْتُ </a:t>
            </a:r>
            <a:r>
              <a:rPr lang="ar-SA" sz="3200" b="1" dirty="0" err="1"/>
              <a:t>آمُلُهُ</a:t>
            </a:r>
            <a:r>
              <a:rPr lang="en-US" sz="3200" b="1" dirty="0"/>
              <a:t> </a:t>
            </a:r>
            <a:br>
              <a:rPr lang="en-US" sz="3200" b="1" dirty="0"/>
            </a:br>
            <a:r>
              <a:rPr lang="ar-SA" sz="3200" b="1" dirty="0"/>
              <a:t>           </a:t>
            </a:r>
            <a:r>
              <a:rPr lang="ar-SA" sz="3200" b="1" dirty="0" smtClean="0"/>
              <a:t>         </a:t>
            </a:r>
            <a:r>
              <a:rPr lang="ar-SA" sz="3200" b="1" dirty="0"/>
              <a:t>لا أُلْفِيَنَّكَ إنّي عَنْكَ مَشْغولُ</a:t>
            </a:r>
            <a:r>
              <a:rPr lang="en-US" sz="3200" b="1" dirty="0"/>
              <a:t/>
            </a:r>
            <a:br>
              <a:rPr lang="en-US" sz="3200" b="1" dirty="0"/>
            </a:br>
            <a:r>
              <a:rPr lang="ar-SA" sz="3200" b="1" dirty="0"/>
              <a:t>فَقُلْتُ خَلُّوا طَريقي لا أبا لَكُمُ</a:t>
            </a:r>
            <a:r>
              <a:rPr lang="en-US" sz="3200" b="1" dirty="0"/>
              <a:t> </a:t>
            </a:r>
            <a:br>
              <a:rPr lang="en-US" sz="3200" b="1" dirty="0"/>
            </a:br>
            <a:r>
              <a:rPr lang="en-US" sz="3200" b="1" dirty="0"/>
              <a:t> </a:t>
            </a:r>
            <a:r>
              <a:rPr lang="ar-SA" sz="3200" b="1" dirty="0"/>
              <a:t>            </a:t>
            </a:r>
            <a:r>
              <a:rPr lang="ar-SA" sz="3200" b="1" dirty="0" smtClean="0"/>
              <a:t>       </a:t>
            </a:r>
            <a:r>
              <a:rPr lang="ar-SA" sz="3200" b="1" dirty="0"/>
              <a:t>فكلُّ ما قَدَّرَ الرَّحْمنُ مَفْعولُ</a:t>
            </a:r>
            <a:r>
              <a:rPr lang="en-US" sz="3200" b="1" dirty="0"/>
              <a:t/>
            </a:r>
            <a:br>
              <a:rPr lang="en-US" sz="3200" b="1" dirty="0"/>
            </a:br>
            <a:r>
              <a:rPr lang="ar-SA" sz="3200" b="1" dirty="0"/>
              <a:t>كلُّ ابنِ أُنْثى وإنْ طالَتْ سَلامَتُهُ</a:t>
            </a:r>
            <a:r>
              <a:rPr lang="en-US" sz="3200" b="1" dirty="0"/>
              <a:t> </a:t>
            </a:r>
            <a:br>
              <a:rPr lang="en-US" sz="3200" b="1" dirty="0"/>
            </a:br>
            <a:r>
              <a:rPr lang="ar-SA" sz="3200" b="1" dirty="0"/>
              <a:t>             </a:t>
            </a:r>
            <a:r>
              <a:rPr lang="ar-SA" sz="3200" b="1" dirty="0" smtClean="0"/>
              <a:t>      </a:t>
            </a:r>
            <a:r>
              <a:rPr lang="ar-SA" sz="3200" b="1" dirty="0"/>
              <a:t>يوماً على آلَةٍ حَدْباءَ </a:t>
            </a:r>
            <a:r>
              <a:rPr lang="ar-SA" sz="3200" b="1" dirty="0" smtClean="0"/>
              <a:t>مَحْمولُ</a:t>
            </a:r>
            <a:endParaRPr lang="en-US" sz="3200" b="1" dirty="0" smtClean="0"/>
          </a:p>
          <a:p>
            <a:r>
              <a:rPr lang="en-US" sz="3200" b="1" dirty="0" smtClean="0"/>
              <a:t>---------------------------</a:t>
            </a:r>
            <a:r>
              <a:rPr lang="en-US" sz="3200" b="1" dirty="0"/>
              <a:t/>
            </a:r>
            <a:br>
              <a:rPr lang="en-US" sz="3200" b="1" dirty="0"/>
            </a:br>
            <a:r>
              <a:rPr lang="ar-SA" sz="3200" b="1" dirty="0" smtClean="0">
                <a:solidFill>
                  <a:srgbClr val="FF0000"/>
                </a:solidFill>
              </a:rPr>
              <a:t>  الوشاة: </a:t>
            </a:r>
            <a:r>
              <a:rPr lang="ar-SA" sz="3200" b="1" dirty="0" smtClean="0"/>
              <a:t>جمع واش وهو من يزيد الكذب، </a:t>
            </a:r>
            <a:r>
              <a:rPr lang="ar-SA" sz="3200" b="1" dirty="0" smtClean="0">
                <a:solidFill>
                  <a:srgbClr val="FF0000"/>
                </a:solidFill>
              </a:rPr>
              <a:t>ولا تأخذني: </a:t>
            </a:r>
            <a:r>
              <a:rPr lang="ar-SA" sz="3200" b="1" dirty="0" smtClean="0"/>
              <a:t>سؤال وتضرع.   </a:t>
            </a:r>
            <a:r>
              <a:rPr lang="ar-SA" sz="3200" b="1" dirty="0" err="1" smtClean="0">
                <a:solidFill>
                  <a:srgbClr val="FF0000"/>
                </a:solidFill>
              </a:rPr>
              <a:t>الفينك</a:t>
            </a:r>
            <a:r>
              <a:rPr lang="ar-SA" sz="3200" b="1" dirty="0" smtClean="0">
                <a:solidFill>
                  <a:srgbClr val="FF0000"/>
                </a:solidFill>
              </a:rPr>
              <a:t>: </a:t>
            </a:r>
            <a:r>
              <a:rPr lang="ar-SA" sz="3200" b="1" dirty="0" smtClean="0"/>
              <a:t>أي لأكون معك لي شيء أولاً أنفعك فاعمل لنفسك (ويروى </a:t>
            </a:r>
            <a:r>
              <a:rPr lang="ar-SA" sz="3200" b="1" dirty="0" err="1" smtClean="0"/>
              <a:t>الهنيك</a:t>
            </a:r>
            <a:r>
              <a:rPr lang="ar-SA" sz="3200" b="1" dirty="0" smtClean="0"/>
              <a:t>).  لا أبالكم تعبير قديم للدعاء والحث على إجابة الطلب - </a:t>
            </a:r>
            <a:r>
              <a:rPr lang="ar-SA" sz="3200" b="1" dirty="0" smtClean="0">
                <a:solidFill>
                  <a:srgbClr val="FF0000"/>
                </a:solidFill>
              </a:rPr>
              <a:t>الآلة الحدباء: </a:t>
            </a:r>
            <a:r>
              <a:rPr lang="ar-SA" sz="3200" b="1" dirty="0" smtClean="0"/>
              <a:t>النعش: تأنيث الأحدب وقيل معناها الصعبة أو المرتفعة. </a:t>
            </a:r>
            <a:endParaRPr lang="ar-SA" sz="3200" b="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0034" y="357166"/>
            <a:ext cx="8215338" cy="4524315"/>
          </a:xfrm>
          <a:prstGeom prst="rect">
            <a:avLst/>
          </a:prstGeom>
        </p:spPr>
        <p:txBody>
          <a:bodyPr wrap="square">
            <a:spAutoFit/>
          </a:bodyPr>
          <a:lstStyle/>
          <a:p>
            <a:r>
              <a:rPr lang="ar-SA" sz="3200" b="1" dirty="0" smtClean="0"/>
              <a:t>  أُنْبِئْتُ </a:t>
            </a:r>
            <a:r>
              <a:rPr lang="ar-SA" sz="3200" b="1" dirty="0"/>
              <a:t>أنَّ رسولَ اللهِ أوْعَدَني</a:t>
            </a:r>
            <a:r>
              <a:rPr lang="en-US" sz="3200" b="1" dirty="0"/>
              <a:t> </a:t>
            </a:r>
            <a:br>
              <a:rPr lang="en-US" sz="3200" b="1" dirty="0"/>
            </a:br>
            <a:r>
              <a:rPr lang="ar-SA" sz="3200" b="1" dirty="0"/>
              <a:t>              </a:t>
            </a:r>
            <a:r>
              <a:rPr lang="ar-SA" sz="3200" b="1" dirty="0" smtClean="0"/>
              <a:t>     </a:t>
            </a:r>
            <a:r>
              <a:rPr lang="ar-SA" sz="3200" b="1" dirty="0"/>
              <a:t>والعَفْوُ عندَ رَسولِ اللهِ مَأْمولُ</a:t>
            </a:r>
            <a:r>
              <a:rPr lang="en-US" sz="3200" b="1" dirty="0"/>
              <a:t/>
            </a:r>
            <a:br>
              <a:rPr lang="en-US" sz="3200" b="1" dirty="0"/>
            </a:br>
            <a:r>
              <a:rPr lang="ar-SA" sz="3200" b="1" dirty="0"/>
              <a:t>مَهْلاً هداكَ الذي أعْطاكَ نافِلَةَ </a:t>
            </a:r>
            <a:r>
              <a:rPr lang="ar-SA" sz="3200" b="1" dirty="0" smtClean="0"/>
              <a:t>الـقُرآنِ </a:t>
            </a:r>
            <a:r>
              <a:rPr lang="ar-SA" sz="3200" b="1" dirty="0"/>
              <a:t>فيها </a:t>
            </a:r>
            <a:r>
              <a:rPr lang="ar-SA" sz="3200" b="1" dirty="0" err="1"/>
              <a:t>مَواعيظٌ</a:t>
            </a:r>
            <a:r>
              <a:rPr lang="ar-SA" sz="3200" b="1" dirty="0"/>
              <a:t> </a:t>
            </a:r>
            <a:r>
              <a:rPr lang="ar-SA" sz="3200" b="1" dirty="0" smtClean="0"/>
              <a:t>وتَفْصِيلُ</a:t>
            </a:r>
          </a:p>
          <a:p>
            <a:r>
              <a:rPr lang="ar-SA" sz="3200" b="1" dirty="0" smtClean="0"/>
              <a:t>---------------- </a:t>
            </a:r>
          </a:p>
          <a:p>
            <a:r>
              <a:rPr lang="ar-SA" sz="3200" b="1" dirty="0" smtClean="0">
                <a:solidFill>
                  <a:srgbClr val="FF0000"/>
                </a:solidFill>
              </a:rPr>
              <a:t>أوعدني: </a:t>
            </a:r>
            <a:r>
              <a:rPr lang="ar-SA" sz="3200" b="1" dirty="0" smtClean="0"/>
              <a:t>هددني، وأهدر دمي. </a:t>
            </a:r>
            <a:br>
              <a:rPr lang="ar-SA" sz="3200" b="1" dirty="0" smtClean="0"/>
            </a:br>
            <a:r>
              <a:rPr lang="ar-SA" sz="3200" b="1" dirty="0" smtClean="0"/>
              <a:t>  </a:t>
            </a:r>
            <a:r>
              <a:rPr lang="ar-SA" sz="3200" b="1" dirty="0" smtClean="0">
                <a:solidFill>
                  <a:srgbClr val="FF0000"/>
                </a:solidFill>
              </a:rPr>
              <a:t>نافلة القرآن: </a:t>
            </a:r>
            <a:r>
              <a:rPr lang="ar-SA" sz="3200" b="1" dirty="0" smtClean="0"/>
              <a:t>عطية القرآن أي العطية المتطوع بها زيادة على غيرها. </a:t>
            </a:r>
            <a:br>
              <a:rPr lang="ar-SA" sz="3200" b="1" dirty="0" smtClean="0"/>
            </a:br>
            <a:endParaRPr lang="ar-SA" sz="3200" b="1" dirty="0" smtClean="0"/>
          </a:p>
          <a:p>
            <a:endParaRPr lang="ar-SA" sz="32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357166"/>
            <a:ext cx="8358214" cy="6278642"/>
          </a:xfrm>
          <a:prstGeom prst="rect">
            <a:avLst/>
          </a:prstGeom>
        </p:spPr>
        <p:txBody>
          <a:bodyPr wrap="square">
            <a:spAutoFit/>
          </a:bodyPr>
          <a:lstStyle/>
          <a:p>
            <a:r>
              <a:rPr lang="ar-SA" sz="3200" b="1" dirty="0" smtClean="0"/>
              <a:t>لا </a:t>
            </a:r>
            <a:r>
              <a:rPr lang="ar-SA" sz="3200" b="1" dirty="0"/>
              <a:t>تَأْخُذَنّي بأقوالِ الوُشاةِ ولمْ</a:t>
            </a:r>
            <a:r>
              <a:rPr lang="en-US" sz="3200" b="1" dirty="0"/>
              <a:t/>
            </a:r>
            <a:br>
              <a:rPr lang="en-US" sz="3200" b="1" dirty="0"/>
            </a:br>
            <a:r>
              <a:rPr lang="ar-SA" sz="3200" b="1" dirty="0"/>
              <a:t>          </a:t>
            </a:r>
            <a:r>
              <a:rPr lang="ar-SA" sz="3200" b="1" dirty="0" smtClean="0"/>
              <a:t>               </a:t>
            </a:r>
            <a:r>
              <a:rPr lang="ar-SA" sz="3200" b="1" dirty="0"/>
              <a:t>أُذْنِبْ ولو كَثُرَتْ عنِّي الأَقاويلُ</a:t>
            </a:r>
            <a:r>
              <a:rPr lang="en-US" sz="3200" b="1" dirty="0"/>
              <a:t/>
            </a:r>
            <a:br>
              <a:rPr lang="en-US" sz="3200" b="1" dirty="0"/>
            </a:br>
            <a:r>
              <a:rPr lang="ar-SA" sz="3200" b="1" dirty="0"/>
              <a:t>لقدْ أَقومُ مَقاماً ما لو يقومُ </a:t>
            </a:r>
            <a:r>
              <a:rPr lang="ar-SA" sz="3200" b="1" dirty="0" err="1"/>
              <a:t>بهِ</a:t>
            </a:r>
            <a:r>
              <a:rPr lang="en-US" sz="3200" b="1" dirty="0"/>
              <a:t/>
            </a:r>
            <a:br>
              <a:rPr lang="en-US" sz="3200" b="1" dirty="0"/>
            </a:br>
            <a:r>
              <a:rPr lang="ar-SA" sz="3200" b="1" dirty="0"/>
              <a:t>            </a:t>
            </a:r>
            <a:r>
              <a:rPr lang="ar-SA" sz="3200" b="1" dirty="0" smtClean="0"/>
              <a:t>             </a:t>
            </a:r>
            <a:r>
              <a:rPr lang="ar-SA" sz="3200" b="1" dirty="0"/>
              <a:t>أَرى </a:t>
            </a:r>
            <a:r>
              <a:rPr lang="ar-SA" sz="3200" b="1" dirty="0" err="1"/>
              <a:t>و</a:t>
            </a:r>
            <a:r>
              <a:rPr lang="ar-SA" sz="3200" b="1" dirty="0"/>
              <a:t> أسْمَعُ ما لو يَسْمَعُ الفيلُ</a:t>
            </a:r>
            <a:r>
              <a:rPr lang="en-US" sz="3200" b="1" dirty="0"/>
              <a:t/>
            </a:r>
            <a:br>
              <a:rPr lang="en-US" sz="3200" b="1" dirty="0"/>
            </a:br>
            <a:r>
              <a:rPr lang="ar-SA" sz="3200" b="1" dirty="0" smtClean="0"/>
              <a:t> </a:t>
            </a:r>
            <a:endParaRPr lang="en-US" sz="3200" b="1" dirty="0" smtClean="0"/>
          </a:p>
          <a:p>
            <a:r>
              <a:rPr lang="en-US" sz="3200" b="1" dirty="0" smtClean="0">
                <a:solidFill>
                  <a:srgbClr val="FF0000"/>
                </a:solidFill>
              </a:rPr>
              <a:t>---------------------</a:t>
            </a:r>
            <a:endParaRPr lang="ar-SA" sz="3200" b="1" dirty="0" smtClean="0">
              <a:solidFill>
                <a:srgbClr val="FF0000"/>
              </a:solidFill>
            </a:endParaRPr>
          </a:p>
          <a:p>
            <a:r>
              <a:rPr lang="ar-SA" sz="3200" b="1" dirty="0" smtClean="0"/>
              <a:t> </a:t>
            </a:r>
            <a:r>
              <a:rPr lang="ar-SA" sz="3200" b="1" dirty="0" smtClean="0">
                <a:solidFill>
                  <a:srgbClr val="FF0000"/>
                </a:solidFill>
              </a:rPr>
              <a:t>الأقاويل: </a:t>
            </a:r>
            <a:r>
              <a:rPr lang="ar-SA" sz="3200" b="1" dirty="0" smtClean="0"/>
              <a:t>الادعاءات الكاذبة. </a:t>
            </a:r>
            <a:br>
              <a:rPr lang="ar-SA" sz="3200" b="1" dirty="0" smtClean="0"/>
            </a:br>
            <a:r>
              <a:rPr lang="ar-SA" sz="3200" b="1" dirty="0" smtClean="0"/>
              <a:t>  توهم الشاعر أن الفيل على ضخامته انه أشجع المخلوقات. </a:t>
            </a:r>
            <a:br>
              <a:rPr lang="ar-SA" sz="3200" b="1" dirty="0" smtClean="0"/>
            </a:br>
            <a:r>
              <a:rPr lang="ar-SA" sz="3200" b="1" dirty="0" smtClean="0"/>
              <a:t>  أراد القول: إنني في موقف عصيب لو الفيل سمع ما أسمع أو رأى ما أرى لظل يرعد على شجاعته. </a:t>
            </a:r>
            <a:endParaRPr lang="en-US" sz="3200" b="1" dirty="0" smtClean="0">
              <a:solidFill>
                <a:srgbClr val="FF0000"/>
              </a:solidFill>
            </a:endParaRPr>
          </a:p>
          <a:p>
            <a:endParaRPr lang="en-US" sz="3200" b="1" dirty="0" smtClean="0">
              <a:solidFill>
                <a:srgbClr val="FF0000"/>
              </a:solidFill>
            </a:endParaRPr>
          </a:p>
          <a:p>
            <a:r>
              <a:rPr lang="ar-SA" sz="3200" b="1" dirty="0" smtClean="0">
                <a:solidFill>
                  <a:srgbClr val="FF0000"/>
                </a:solidFill>
              </a:rPr>
              <a:t> </a:t>
            </a:r>
          </a:p>
          <a:p>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357166"/>
            <a:ext cx="8358214" cy="5293757"/>
          </a:xfrm>
          <a:prstGeom prst="rect">
            <a:avLst/>
          </a:prstGeom>
        </p:spPr>
        <p:txBody>
          <a:bodyPr wrap="square">
            <a:spAutoFit/>
          </a:bodyPr>
          <a:lstStyle/>
          <a:p>
            <a:r>
              <a:rPr lang="ar-SA" sz="3200" b="1" dirty="0" smtClean="0"/>
              <a:t> </a:t>
            </a:r>
            <a:r>
              <a:rPr lang="en-US" sz="3200" b="1" dirty="0"/>
              <a:t/>
            </a:r>
            <a:br>
              <a:rPr lang="en-US" sz="3200" b="1" dirty="0"/>
            </a:br>
            <a:r>
              <a:rPr lang="ar-SA" sz="3200" b="1" dirty="0"/>
              <a:t>لَظَلَّ يُرْعَدُ إلاَّ أنْ يَكونَ لهُ</a:t>
            </a:r>
            <a:r>
              <a:rPr lang="en-US" sz="3200" b="1" dirty="0"/>
              <a:t/>
            </a:r>
            <a:br>
              <a:rPr lang="en-US" sz="3200" b="1" dirty="0"/>
            </a:br>
            <a:r>
              <a:rPr lang="ar-SA" sz="3200" b="1" dirty="0"/>
              <a:t>            </a:t>
            </a:r>
            <a:r>
              <a:rPr lang="ar-SA" sz="3200" b="1" dirty="0" smtClean="0"/>
              <a:t>             </a:t>
            </a:r>
            <a:r>
              <a:rPr lang="ar-SA" sz="3200" b="1" dirty="0"/>
              <a:t>مِنَ الرّسولِ بإذنِ اللهِ تَنْويلُ</a:t>
            </a:r>
            <a:r>
              <a:rPr lang="en-US" sz="3200" b="1" dirty="0"/>
              <a:t/>
            </a:r>
            <a:br>
              <a:rPr lang="en-US" sz="3200" b="1" dirty="0"/>
            </a:br>
            <a:r>
              <a:rPr lang="ar-SA" sz="3200" b="1" dirty="0"/>
              <a:t>حتى وَضَعْتُ يَميني لا أُنازِعُهُ</a:t>
            </a:r>
            <a:r>
              <a:rPr lang="en-US" sz="3200" b="1" dirty="0"/>
              <a:t> </a:t>
            </a:r>
            <a:br>
              <a:rPr lang="en-US" sz="3200" b="1" dirty="0"/>
            </a:br>
            <a:r>
              <a:rPr lang="en-US" sz="3200" b="1" dirty="0"/>
              <a:t> </a:t>
            </a:r>
            <a:r>
              <a:rPr lang="ar-SA" sz="3200" b="1" dirty="0"/>
              <a:t>             </a:t>
            </a:r>
            <a:r>
              <a:rPr lang="ar-SA" sz="3200" b="1" dirty="0" smtClean="0"/>
              <a:t>             </a:t>
            </a:r>
            <a:r>
              <a:rPr lang="ar-SA" sz="3200" b="1" dirty="0"/>
              <a:t>في كَفِّ ذي </a:t>
            </a:r>
            <a:r>
              <a:rPr lang="ar-SA" sz="3200" b="1" dirty="0" err="1"/>
              <a:t>نَقِماتٍ</a:t>
            </a:r>
            <a:r>
              <a:rPr lang="ar-SA" sz="3200" b="1" dirty="0"/>
              <a:t> </a:t>
            </a:r>
            <a:r>
              <a:rPr lang="ar-SA" sz="3200" b="1" dirty="0" err="1"/>
              <a:t>قِيلُهُ</a:t>
            </a:r>
            <a:r>
              <a:rPr lang="ar-SA" sz="3200" b="1" dirty="0"/>
              <a:t> القيلُ</a:t>
            </a:r>
            <a:r>
              <a:rPr lang="en-US" sz="3200" b="1" dirty="0"/>
              <a:t/>
            </a:r>
            <a:br>
              <a:rPr lang="en-US" sz="3200" b="1" dirty="0"/>
            </a:br>
            <a:r>
              <a:rPr lang="ar-SA" sz="3200" b="1" dirty="0"/>
              <a:t>لَذاكَ أَهْيَبُ عندي إذْ أُكَلِّمُهُ</a:t>
            </a:r>
            <a:r>
              <a:rPr lang="en-US" sz="3200" b="1" dirty="0"/>
              <a:t> </a:t>
            </a:r>
            <a:br>
              <a:rPr lang="en-US" sz="3200" b="1" dirty="0"/>
            </a:br>
            <a:r>
              <a:rPr lang="ar-SA" sz="3200" b="1" dirty="0"/>
              <a:t>               </a:t>
            </a:r>
            <a:r>
              <a:rPr lang="ar-SA" sz="3200" b="1" dirty="0" smtClean="0"/>
              <a:t>           </a:t>
            </a:r>
            <a:r>
              <a:rPr lang="ar-SA" sz="3200" b="1" dirty="0"/>
              <a:t>وقِيلَ إنَّكَ </a:t>
            </a:r>
            <a:r>
              <a:rPr lang="ar-SA" sz="3200" b="1" dirty="0" err="1"/>
              <a:t>مَسْبورٌ</a:t>
            </a:r>
            <a:r>
              <a:rPr lang="ar-SA" sz="3200" b="1" dirty="0"/>
              <a:t> </a:t>
            </a:r>
            <a:r>
              <a:rPr lang="ar-SA" sz="3200" b="1" dirty="0" err="1" smtClean="0"/>
              <a:t>ومَسْؤولُ</a:t>
            </a:r>
            <a:endParaRPr lang="en-US" sz="3200" b="1" dirty="0" smtClean="0"/>
          </a:p>
          <a:p>
            <a:r>
              <a:rPr lang="en-US" sz="3200" b="1" dirty="0" smtClean="0">
                <a:solidFill>
                  <a:srgbClr val="FF0000"/>
                </a:solidFill>
              </a:rPr>
              <a:t>---------------------</a:t>
            </a:r>
          </a:p>
          <a:p>
            <a:r>
              <a:rPr lang="ar-SA" sz="3200" b="1" dirty="0" err="1" smtClean="0">
                <a:solidFill>
                  <a:srgbClr val="FF0000"/>
                </a:solidFill>
              </a:rPr>
              <a:t>قِيلُهُ</a:t>
            </a:r>
            <a:r>
              <a:rPr lang="ar-SA" sz="3200" b="1" dirty="0" smtClean="0">
                <a:solidFill>
                  <a:srgbClr val="FF0000"/>
                </a:solidFill>
              </a:rPr>
              <a:t> القيلُ : </a:t>
            </a:r>
            <a:r>
              <a:rPr lang="ar-SA" sz="3200" b="1" dirty="0" smtClean="0"/>
              <a:t>أي قوله الصادق.</a:t>
            </a:r>
          </a:p>
          <a:p>
            <a:r>
              <a:rPr lang="ar-SA" sz="3200" b="1" dirty="0" err="1" smtClean="0">
                <a:solidFill>
                  <a:srgbClr val="FF0000"/>
                </a:solidFill>
              </a:rPr>
              <a:t>مسبور</a:t>
            </a:r>
            <a:r>
              <a:rPr lang="ar-SA" sz="3200" b="1" dirty="0" smtClean="0">
                <a:solidFill>
                  <a:srgbClr val="FF0000"/>
                </a:solidFill>
              </a:rPr>
              <a:t>: </a:t>
            </a:r>
            <a:r>
              <a:rPr lang="ar-SA" sz="3200" b="1" dirty="0" smtClean="0"/>
              <a:t>مبحوث عنك.</a:t>
            </a:r>
          </a:p>
          <a:p>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357166"/>
            <a:ext cx="8501090" cy="5786199"/>
          </a:xfrm>
          <a:prstGeom prst="rect">
            <a:avLst/>
          </a:prstGeom>
        </p:spPr>
        <p:txBody>
          <a:bodyPr wrap="square">
            <a:spAutoFit/>
          </a:bodyPr>
          <a:lstStyle/>
          <a:p>
            <a:r>
              <a:rPr lang="ar-SA" sz="3200" b="1" dirty="0"/>
              <a:t>مِن </a:t>
            </a:r>
            <a:r>
              <a:rPr lang="ar-SA" sz="3200" b="1" dirty="0" err="1"/>
              <a:t>ضَيْغَمٍ</a:t>
            </a:r>
            <a:r>
              <a:rPr lang="ar-SA" sz="3200" b="1" dirty="0"/>
              <a:t> من ضِراءِ الأُسْدِ مَخْدَرُهُ</a:t>
            </a:r>
            <a:r>
              <a:rPr lang="en-US" sz="3200" b="1" dirty="0"/>
              <a:t> </a:t>
            </a:r>
            <a:br>
              <a:rPr lang="en-US" sz="3200" b="1" dirty="0"/>
            </a:br>
            <a:r>
              <a:rPr lang="ar-SA" sz="3200" b="1" dirty="0"/>
              <a:t>                       </a:t>
            </a:r>
            <a:r>
              <a:rPr lang="ar-SA" sz="3200" b="1" dirty="0" smtClean="0"/>
              <a:t>         </a:t>
            </a:r>
            <a:r>
              <a:rPr lang="ar-SA" sz="3200" b="1" dirty="0"/>
              <a:t>بِبَطْنِ عَثَّرَ </a:t>
            </a:r>
            <a:r>
              <a:rPr lang="ar-SA" sz="3200" b="1" dirty="0" err="1"/>
              <a:t>غِيلٌ</a:t>
            </a:r>
            <a:r>
              <a:rPr lang="ar-SA" sz="3200" b="1" dirty="0"/>
              <a:t> دونَهُ </a:t>
            </a:r>
            <a:r>
              <a:rPr lang="ar-SA" sz="3200" b="1" dirty="0" err="1"/>
              <a:t>غيلُ</a:t>
            </a:r>
            <a:r>
              <a:rPr lang="en-US" sz="3200" b="1" dirty="0"/>
              <a:t/>
            </a:r>
            <a:br>
              <a:rPr lang="en-US" sz="3200" b="1" dirty="0"/>
            </a:br>
            <a:r>
              <a:rPr lang="ar-SA" sz="3200" b="1" dirty="0"/>
              <a:t>يَغْدو فَيَلْحَمُ ضِرْغامَيْنِ عَيْشُهُما</a:t>
            </a:r>
            <a:r>
              <a:rPr lang="en-US" sz="3200" b="1" dirty="0"/>
              <a:t/>
            </a:r>
            <a:br>
              <a:rPr lang="en-US" sz="3200" b="1" dirty="0"/>
            </a:br>
            <a:r>
              <a:rPr lang="ar-SA" sz="3200" b="1" dirty="0"/>
              <a:t>                  </a:t>
            </a:r>
            <a:r>
              <a:rPr lang="ar-SA" sz="3200" b="1" dirty="0" smtClean="0"/>
              <a:t>              </a:t>
            </a:r>
            <a:r>
              <a:rPr lang="ar-SA" sz="3200" b="1" dirty="0"/>
              <a:t>لَحْمٌ مِنَ القَوْمِ </a:t>
            </a:r>
            <a:r>
              <a:rPr lang="ar-SA" sz="3200" b="1" dirty="0" err="1"/>
              <a:t>مَعْفورٌ</a:t>
            </a:r>
            <a:r>
              <a:rPr lang="ar-SA" sz="3200" b="1" dirty="0"/>
              <a:t> </a:t>
            </a:r>
            <a:r>
              <a:rPr lang="ar-SA" sz="3200" b="1" dirty="0" err="1"/>
              <a:t>خَرَاذيلُ</a:t>
            </a:r>
            <a:r>
              <a:rPr lang="en-US" sz="3200" b="1" dirty="0"/>
              <a:t/>
            </a:r>
            <a:br>
              <a:rPr lang="en-US" sz="3200" b="1" dirty="0"/>
            </a:br>
            <a:r>
              <a:rPr lang="ar-SA" sz="3200" b="1" dirty="0" smtClean="0">
                <a:solidFill>
                  <a:srgbClr val="FF0000"/>
                </a:solidFill>
              </a:rPr>
              <a:t> --------------------------</a:t>
            </a:r>
          </a:p>
          <a:p>
            <a:r>
              <a:rPr lang="ar-SA" sz="3200" b="1" dirty="0" err="1" smtClean="0">
                <a:solidFill>
                  <a:srgbClr val="FF0000"/>
                </a:solidFill>
              </a:rPr>
              <a:t>ضيغم</a:t>
            </a:r>
            <a:r>
              <a:rPr lang="ar-SA" sz="3200" b="1" dirty="0" smtClean="0">
                <a:solidFill>
                  <a:srgbClr val="FF0000"/>
                </a:solidFill>
              </a:rPr>
              <a:t> :</a:t>
            </a:r>
            <a:r>
              <a:rPr lang="ar-SA" sz="3200" b="1" dirty="0" smtClean="0"/>
              <a:t>مشتقة من </a:t>
            </a:r>
            <a:r>
              <a:rPr lang="ar-SA" sz="3200" b="1" dirty="0" err="1" smtClean="0"/>
              <a:t>الضغم</a:t>
            </a:r>
            <a:r>
              <a:rPr lang="ar-SA" sz="3200" b="1" dirty="0" smtClean="0"/>
              <a:t> وهو العض .</a:t>
            </a:r>
          </a:p>
          <a:p>
            <a:r>
              <a:rPr lang="ar-SA" sz="3200" b="1" dirty="0" smtClean="0">
                <a:solidFill>
                  <a:srgbClr val="FF0000"/>
                </a:solidFill>
              </a:rPr>
              <a:t>مخدرة :</a:t>
            </a:r>
            <a:r>
              <a:rPr lang="ar-SA" sz="3200" b="1" dirty="0" smtClean="0"/>
              <a:t>مكانه.</a:t>
            </a:r>
            <a:r>
              <a:rPr lang="ar-SA" sz="3200" b="1" dirty="0" smtClean="0">
                <a:solidFill>
                  <a:srgbClr val="FF0000"/>
                </a:solidFill>
              </a:rPr>
              <a:t> </a:t>
            </a:r>
          </a:p>
          <a:p>
            <a:r>
              <a:rPr lang="ar-SA" sz="3200" b="1" dirty="0" err="1" smtClean="0">
                <a:solidFill>
                  <a:srgbClr val="FF0000"/>
                </a:solidFill>
              </a:rPr>
              <a:t>غيل</a:t>
            </a:r>
            <a:r>
              <a:rPr lang="ar-SA" sz="3200" b="1" dirty="0" smtClean="0">
                <a:solidFill>
                  <a:srgbClr val="FF0000"/>
                </a:solidFill>
              </a:rPr>
              <a:t> :</a:t>
            </a:r>
            <a:r>
              <a:rPr lang="ar-SA" sz="3200" b="1" dirty="0" smtClean="0"/>
              <a:t>الشجر الملتف </a:t>
            </a:r>
          </a:p>
          <a:p>
            <a:r>
              <a:rPr lang="ar-SA" sz="3200" b="1" dirty="0" smtClean="0"/>
              <a:t> </a:t>
            </a:r>
            <a:r>
              <a:rPr lang="ar-SA" sz="3200" b="1" dirty="0" smtClean="0">
                <a:solidFill>
                  <a:srgbClr val="FF0000"/>
                </a:solidFill>
              </a:rPr>
              <a:t>يلحم ضرغامين : </a:t>
            </a:r>
            <a:r>
              <a:rPr lang="ar-SA" sz="3200" b="1" dirty="0" smtClean="0"/>
              <a:t>يطعمهما اللحم .</a:t>
            </a:r>
          </a:p>
          <a:p>
            <a:r>
              <a:rPr lang="ar-SA" sz="3200" b="1" dirty="0" smtClean="0">
                <a:solidFill>
                  <a:srgbClr val="FF0000"/>
                </a:solidFill>
              </a:rPr>
              <a:t> </a:t>
            </a:r>
            <a:r>
              <a:rPr lang="ar-SA" sz="3200" b="1" dirty="0" err="1" smtClean="0">
                <a:solidFill>
                  <a:srgbClr val="FF0000"/>
                </a:solidFill>
              </a:rPr>
              <a:t>معفور</a:t>
            </a:r>
            <a:r>
              <a:rPr lang="ar-SA" sz="3200" b="1" dirty="0" smtClean="0">
                <a:solidFill>
                  <a:srgbClr val="FF0000"/>
                </a:solidFill>
              </a:rPr>
              <a:t> : </a:t>
            </a:r>
            <a:r>
              <a:rPr lang="ar-SA" sz="3200" b="1" dirty="0" smtClean="0"/>
              <a:t>مطروح في التراب.</a:t>
            </a:r>
          </a:p>
          <a:p>
            <a:r>
              <a:rPr lang="ar-SA" sz="3200" b="1" dirty="0" err="1" smtClean="0">
                <a:solidFill>
                  <a:srgbClr val="FF0000"/>
                </a:solidFill>
              </a:rPr>
              <a:t>خراذيل</a:t>
            </a:r>
            <a:r>
              <a:rPr lang="ar-SA" sz="3200" b="1" dirty="0" smtClean="0">
                <a:solidFill>
                  <a:srgbClr val="FF0000"/>
                </a:solidFill>
              </a:rPr>
              <a:t> :</a:t>
            </a:r>
            <a:r>
              <a:rPr lang="ar-SA" sz="3200" b="1" dirty="0" smtClean="0"/>
              <a:t> مقطَّع .</a:t>
            </a: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l_fi" descr="http://upload.wikimedia.org/wikipedia/commons/thumb/2/2b/Cave_Hira.jpg/220px-Cave_Hira.jpg"/>
          <p:cNvPicPr/>
          <p:nvPr/>
        </p:nvPicPr>
        <p:blipFill>
          <a:blip r:embed="rId2"/>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214290"/>
            <a:ext cx="8501090" cy="5293757"/>
          </a:xfrm>
          <a:prstGeom prst="rect">
            <a:avLst/>
          </a:prstGeom>
        </p:spPr>
        <p:txBody>
          <a:bodyPr wrap="square">
            <a:spAutoFit/>
          </a:bodyPr>
          <a:lstStyle/>
          <a:p>
            <a:r>
              <a:rPr lang="en-US" sz="3200" b="1" dirty="0" smtClean="0"/>
              <a:t> </a:t>
            </a:r>
            <a:r>
              <a:rPr lang="ar-SA" sz="3200" b="1" dirty="0" smtClean="0"/>
              <a:t>إذا </a:t>
            </a:r>
            <a:r>
              <a:rPr lang="ar-SA" sz="3200" b="1" dirty="0"/>
              <a:t>يُساوِرُ قِرْناً لا يَحِلُّ لَهُ</a:t>
            </a:r>
            <a:r>
              <a:rPr lang="en-US" sz="3200" b="1" dirty="0"/>
              <a:t> </a:t>
            </a:r>
            <a:br>
              <a:rPr lang="en-US" sz="3200" b="1" dirty="0"/>
            </a:br>
            <a:r>
              <a:rPr lang="ar-SA" sz="3200" b="1" dirty="0"/>
              <a:t>         </a:t>
            </a:r>
            <a:r>
              <a:rPr lang="ar-SA" sz="3200" b="1" dirty="0" smtClean="0"/>
              <a:t>                   </a:t>
            </a:r>
            <a:r>
              <a:rPr lang="ar-SA" sz="3200" b="1" dirty="0"/>
              <a:t>أنْ يَتْرُكَ القِرْنَ إلاّ وهو </a:t>
            </a:r>
            <a:r>
              <a:rPr lang="ar-SA" sz="3200" b="1" dirty="0" err="1"/>
              <a:t>مَفْلولُ</a:t>
            </a:r>
            <a:r>
              <a:rPr lang="en-US" sz="3200" b="1" dirty="0"/>
              <a:t/>
            </a:r>
            <a:br>
              <a:rPr lang="en-US" sz="3200" b="1" dirty="0"/>
            </a:br>
            <a:r>
              <a:rPr lang="ar-SA" sz="3200" b="1" dirty="0"/>
              <a:t>مِنْهُ تَظَلُّ حَميرُ الوَحْشِ </a:t>
            </a:r>
            <a:r>
              <a:rPr lang="ar-SA" sz="3200" b="1" dirty="0" err="1"/>
              <a:t>ضامِزَةً</a:t>
            </a:r>
            <a:r>
              <a:rPr lang="en-US" sz="3200" b="1" dirty="0"/>
              <a:t> </a:t>
            </a:r>
            <a:br>
              <a:rPr lang="en-US" sz="3200" b="1" dirty="0"/>
            </a:br>
            <a:r>
              <a:rPr lang="ar-SA" sz="3200" b="1" dirty="0"/>
              <a:t>                 </a:t>
            </a:r>
            <a:r>
              <a:rPr lang="ar-SA" sz="3200" b="1" dirty="0" smtClean="0"/>
              <a:t>             </a:t>
            </a:r>
            <a:r>
              <a:rPr lang="ar-SA" sz="3200" b="1" dirty="0"/>
              <a:t>ولا تَمَشَّى بِواديهِ </a:t>
            </a:r>
            <a:r>
              <a:rPr lang="ar-SA" sz="3200" b="1" dirty="0" err="1"/>
              <a:t>الأَراجيلُ</a:t>
            </a:r>
            <a:r>
              <a:rPr lang="ar-SA" sz="3200" b="1" dirty="0"/>
              <a:t>  </a:t>
            </a:r>
            <a:r>
              <a:rPr lang="en-US" sz="3200" b="1" dirty="0"/>
              <a:t/>
            </a:r>
            <a:br>
              <a:rPr lang="en-US" sz="3200" b="1" dirty="0"/>
            </a:br>
            <a:r>
              <a:rPr lang="ar-SA" sz="3200" b="1" dirty="0" smtClean="0"/>
              <a:t> </a:t>
            </a:r>
            <a:r>
              <a:rPr lang="en-US" sz="3200" b="1" dirty="0" smtClean="0">
                <a:solidFill>
                  <a:srgbClr val="FF0000"/>
                </a:solidFill>
              </a:rPr>
              <a:t>---------------------------------</a:t>
            </a:r>
          </a:p>
          <a:p>
            <a:r>
              <a:rPr lang="ar-SA" sz="3200" b="1" dirty="0" smtClean="0">
                <a:solidFill>
                  <a:srgbClr val="FF0000"/>
                </a:solidFill>
              </a:rPr>
              <a:t>يساور : </a:t>
            </a:r>
            <a:r>
              <a:rPr lang="ar-SA" sz="3200" b="1" dirty="0" err="1" smtClean="0"/>
              <a:t>يواثب</a:t>
            </a:r>
            <a:r>
              <a:rPr lang="ar-SA" sz="3200" b="1" dirty="0" smtClean="0"/>
              <a:t> .</a:t>
            </a:r>
          </a:p>
          <a:p>
            <a:r>
              <a:rPr lang="ar-SA" sz="3200" b="1" dirty="0" smtClean="0">
                <a:solidFill>
                  <a:srgbClr val="FF0000"/>
                </a:solidFill>
              </a:rPr>
              <a:t>قرنا : </a:t>
            </a:r>
            <a:r>
              <a:rPr lang="ar-SA" sz="3200" b="1" dirty="0" smtClean="0"/>
              <a:t>بطلا .</a:t>
            </a:r>
          </a:p>
          <a:p>
            <a:r>
              <a:rPr lang="ar-SA" sz="3200" b="1" dirty="0" err="1" smtClean="0">
                <a:solidFill>
                  <a:srgbClr val="FF0000"/>
                </a:solidFill>
              </a:rPr>
              <a:t>مفلول</a:t>
            </a:r>
            <a:r>
              <a:rPr lang="ar-SA" sz="3200" b="1" dirty="0" smtClean="0">
                <a:solidFill>
                  <a:srgbClr val="FF0000"/>
                </a:solidFill>
              </a:rPr>
              <a:t> : </a:t>
            </a:r>
            <a:r>
              <a:rPr lang="ar-SA" sz="3200" b="1" dirty="0" smtClean="0"/>
              <a:t>مكسور.</a:t>
            </a:r>
          </a:p>
          <a:p>
            <a:r>
              <a:rPr lang="ar-SA" sz="3200" b="1" dirty="0" err="1" smtClean="0">
                <a:solidFill>
                  <a:srgbClr val="FF0000"/>
                </a:solidFill>
              </a:rPr>
              <a:t>ضامزة</a:t>
            </a:r>
            <a:r>
              <a:rPr lang="ar-SA" sz="3200" b="1" dirty="0" smtClean="0">
                <a:solidFill>
                  <a:srgbClr val="FF0000"/>
                </a:solidFill>
              </a:rPr>
              <a:t> :</a:t>
            </a:r>
            <a:r>
              <a:rPr lang="ar-SA" sz="3200" b="1" dirty="0" smtClean="0"/>
              <a:t>الساكتة , لا تجتر, أو الممسك الذي ضم فمه .</a:t>
            </a:r>
          </a:p>
          <a:p>
            <a:r>
              <a:rPr lang="ar-SA" sz="3200" b="1" dirty="0" err="1" smtClean="0">
                <a:solidFill>
                  <a:srgbClr val="FF0000"/>
                </a:solidFill>
              </a:rPr>
              <a:t>الأراجيل</a:t>
            </a:r>
            <a:r>
              <a:rPr lang="ar-SA" sz="3200" b="1" dirty="0" smtClean="0">
                <a:solidFill>
                  <a:srgbClr val="FF0000"/>
                </a:solidFill>
              </a:rPr>
              <a:t> : </a:t>
            </a:r>
            <a:r>
              <a:rPr lang="ar-SA" sz="3200" b="1" dirty="0" smtClean="0"/>
              <a:t>جمع رجل .</a:t>
            </a:r>
            <a:r>
              <a:rPr lang="en-US" b="1" dirty="0"/>
              <a:t/>
            </a:r>
            <a:br>
              <a:rPr lang="en-US" b="1" dirty="0"/>
            </a:br>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214290"/>
            <a:ext cx="8501090" cy="2831544"/>
          </a:xfrm>
          <a:prstGeom prst="rect">
            <a:avLst/>
          </a:prstGeom>
        </p:spPr>
        <p:txBody>
          <a:bodyPr wrap="square">
            <a:spAutoFit/>
          </a:bodyPr>
          <a:lstStyle/>
          <a:p>
            <a:r>
              <a:rPr lang="en-US" sz="3200" b="1" dirty="0" smtClean="0"/>
              <a:t> </a:t>
            </a:r>
            <a:r>
              <a:rPr lang="ar-SA" sz="3200" b="1" dirty="0" smtClean="0"/>
              <a:t> </a:t>
            </a:r>
            <a:r>
              <a:rPr lang="en-US" sz="3200" b="1" dirty="0"/>
              <a:t/>
            </a:r>
            <a:br>
              <a:rPr lang="en-US" sz="3200" b="1" dirty="0"/>
            </a:br>
            <a:r>
              <a:rPr lang="ar-SA" sz="3200" b="1" dirty="0"/>
              <a:t>ولا يَزالُ بِواديهِ أخو ثِقَةٍ</a:t>
            </a:r>
            <a:r>
              <a:rPr lang="en-US" sz="3200" b="1" dirty="0"/>
              <a:t> </a:t>
            </a:r>
            <a:br>
              <a:rPr lang="en-US" sz="3200" b="1" dirty="0"/>
            </a:br>
            <a:r>
              <a:rPr lang="ar-SA" sz="3200" b="1" dirty="0"/>
              <a:t>                </a:t>
            </a:r>
            <a:r>
              <a:rPr lang="ar-SA" sz="3200" b="1" dirty="0" smtClean="0"/>
              <a:t>         </a:t>
            </a:r>
            <a:r>
              <a:rPr lang="ar-SA" sz="3200" b="1" dirty="0" err="1"/>
              <a:t>مُطَرَّحُ</a:t>
            </a:r>
            <a:r>
              <a:rPr lang="ar-SA" sz="3200" b="1" dirty="0"/>
              <a:t> البَزِّ والدّرْسانِ </a:t>
            </a:r>
            <a:r>
              <a:rPr lang="ar-SA" sz="3200" b="1" dirty="0" smtClean="0"/>
              <a:t>مَأْكولُ</a:t>
            </a:r>
            <a:endParaRPr lang="en-US" sz="3200" b="1" dirty="0" smtClean="0"/>
          </a:p>
          <a:p>
            <a:r>
              <a:rPr lang="en-US" sz="3200" b="1" dirty="0" smtClean="0">
                <a:solidFill>
                  <a:srgbClr val="FF0000"/>
                </a:solidFill>
              </a:rPr>
              <a:t>---------------------------------</a:t>
            </a:r>
            <a:endParaRPr lang="ar-SA" sz="3200" b="1" dirty="0" smtClean="0"/>
          </a:p>
          <a:p>
            <a:r>
              <a:rPr lang="ar-SA" sz="3200" b="1" dirty="0" smtClean="0">
                <a:solidFill>
                  <a:srgbClr val="FF0000"/>
                </a:solidFill>
              </a:rPr>
              <a:t>الدرسان :</a:t>
            </a:r>
            <a:r>
              <a:rPr lang="ar-SA" sz="3200" b="1" dirty="0" smtClean="0"/>
              <a:t>ثياب </a:t>
            </a:r>
            <a:r>
              <a:rPr lang="ar-SA" sz="3200" b="1" dirty="0" err="1" smtClean="0"/>
              <a:t>خلقان</a:t>
            </a:r>
            <a:r>
              <a:rPr lang="ar-SA" sz="3200" b="1" dirty="0" smtClean="0"/>
              <a:t> .</a:t>
            </a:r>
            <a:r>
              <a:rPr lang="en-US" b="1" dirty="0"/>
              <a:t/>
            </a:r>
            <a:br>
              <a:rPr lang="en-US" b="1" dirty="0"/>
            </a:br>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214290"/>
            <a:ext cx="8143900" cy="4093428"/>
          </a:xfrm>
          <a:prstGeom prst="rect">
            <a:avLst/>
          </a:prstGeom>
        </p:spPr>
        <p:txBody>
          <a:bodyPr wrap="square">
            <a:spAutoFit/>
          </a:bodyPr>
          <a:lstStyle/>
          <a:p>
            <a:r>
              <a:rPr lang="ar-SA" sz="3200" b="1" dirty="0" smtClean="0"/>
              <a:t>إنّ </a:t>
            </a:r>
            <a:r>
              <a:rPr lang="ar-SA" sz="3200" b="1" dirty="0"/>
              <a:t>الرَسولَ لَسَيفٌ يُسْتَضاءُ </a:t>
            </a:r>
            <a:r>
              <a:rPr lang="ar-SA" sz="3200" b="1" dirty="0" err="1"/>
              <a:t>بهِ</a:t>
            </a:r>
            <a:r>
              <a:rPr lang="en-US" sz="3200" b="1" dirty="0"/>
              <a:t> </a:t>
            </a:r>
            <a:br>
              <a:rPr lang="en-US" sz="3200" b="1" dirty="0"/>
            </a:br>
            <a:r>
              <a:rPr lang="ar-SA" sz="3200" b="1" dirty="0"/>
              <a:t>                </a:t>
            </a:r>
            <a:r>
              <a:rPr lang="ar-SA" sz="3200" b="1" dirty="0" smtClean="0"/>
              <a:t>              </a:t>
            </a:r>
            <a:r>
              <a:rPr lang="ar-SA" sz="3200" b="1" dirty="0"/>
              <a:t>مُهَنَّدٌ من سيوف اللهِ مَسْلولُ</a:t>
            </a:r>
            <a:r>
              <a:rPr lang="en-US" sz="3200" b="1" dirty="0"/>
              <a:t/>
            </a:r>
            <a:br>
              <a:rPr lang="en-US" sz="3200" b="1" dirty="0"/>
            </a:br>
            <a:r>
              <a:rPr lang="ar-SA" sz="3200" b="1" dirty="0"/>
              <a:t>في عُصبةٍ من قريشٍ قال قائلُهُمْ</a:t>
            </a:r>
            <a:r>
              <a:rPr lang="en-US" sz="3200" b="1" dirty="0"/>
              <a:t/>
            </a:r>
            <a:br>
              <a:rPr lang="en-US" sz="3200" b="1" dirty="0"/>
            </a:br>
            <a:r>
              <a:rPr lang="ar-SA" sz="3200" b="1" dirty="0"/>
              <a:t>                </a:t>
            </a:r>
            <a:r>
              <a:rPr lang="ar-SA" sz="3200" b="1" dirty="0" smtClean="0"/>
              <a:t>              </a:t>
            </a:r>
            <a:r>
              <a:rPr lang="ar-SA" sz="3200" b="1" dirty="0"/>
              <a:t>ببطْنِ مكّةَ لمّا أسْلَموا زولُوا</a:t>
            </a:r>
            <a:r>
              <a:rPr lang="en-US" sz="3200" b="1" dirty="0"/>
              <a:t/>
            </a:r>
            <a:br>
              <a:rPr lang="en-US" sz="3200" b="1" dirty="0"/>
            </a:br>
            <a:r>
              <a:rPr lang="ar-SA" sz="3200" b="1" dirty="0" smtClean="0"/>
              <a:t> </a:t>
            </a:r>
            <a:r>
              <a:rPr lang="en-US" sz="3200" b="1" dirty="0" smtClean="0">
                <a:solidFill>
                  <a:srgbClr val="FF0000"/>
                </a:solidFill>
              </a:rPr>
              <a:t>--------------------------------</a:t>
            </a:r>
            <a:endParaRPr lang="ar-SA" sz="3200" b="1" dirty="0" smtClean="0">
              <a:solidFill>
                <a:srgbClr val="FF0000"/>
              </a:solidFill>
            </a:endParaRPr>
          </a:p>
          <a:p>
            <a:r>
              <a:rPr lang="en-US" sz="3200" b="1" dirty="0"/>
              <a:t/>
            </a:r>
            <a:br>
              <a:rPr lang="en-US" sz="3200" b="1" dirty="0"/>
            </a:br>
            <a:r>
              <a:rPr lang="en-US" sz="3200" b="1" dirty="0" smtClean="0"/>
              <a:t> </a:t>
            </a:r>
            <a:r>
              <a:rPr lang="en-US" sz="3200" b="1" dirty="0"/>
              <a:t/>
            </a:r>
            <a:br>
              <a:rPr lang="en-US" sz="3200" b="1" dirty="0"/>
            </a:br>
            <a:r>
              <a:rPr lang="en-US" b="1" dirty="0"/>
              <a:t/>
            </a:r>
            <a:br>
              <a:rPr lang="en-US" b="1" dirty="0"/>
            </a:br>
            <a:endParaRPr lang="ar-SA" dirty="0"/>
          </a:p>
        </p:txBody>
      </p:sp>
      <p:sp>
        <p:nvSpPr>
          <p:cNvPr id="3" name="مستطيل 2"/>
          <p:cNvSpPr/>
          <p:nvPr/>
        </p:nvSpPr>
        <p:spPr>
          <a:xfrm>
            <a:off x="1000100" y="2786058"/>
            <a:ext cx="7858180" cy="2062103"/>
          </a:xfrm>
          <a:prstGeom prst="rect">
            <a:avLst/>
          </a:prstGeom>
        </p:spPr>
        <p:txBody>
          <a:bodyPr wrap="square">
            <a:spAutoFit/>
          </a:bodyPr>
          <a:lstStyle/>
          <a:p>
            <a:r>
              <a:rPr lang="ar-SA" sz="3200" b="1" dirty="0" smtClean="0"/>
              <a:t> </a:t>
            </a:r>
            <a:r>
              <a:rPr lang="ar-SA" sz="3200" b="1" dirty="0" smtClean="0">
                <a:solidFill>
                  <a:srgbClr val="FF0000"/>
                </a:solidFill>
              </a:rPr>
              <a:t>المهند:</a:t>
            </a:r>
            <a:r>
              <a:rPr lang="ar-SA" sz="3200" b="1" dirty="0" smtClean="0"/>
              <a:t> من سيوف الهند وهي أفضل السيوف. </a:t>
            </a:r>
          </a:p>
          <a:p>
            <a:r>
              <a:rPr lang="ar-SA" sz="3200" b="1" dirty="0" smtClean="0">
                <a:solidFill>
                  <a:srgbClr val="FF0000"/>
                </a:solidFill>
              </a:rPr>
              <a:t>العصبة: </a:t>
            </a:r>
            <a:r>
              <a:rPr lang="ar-SA" sz="3200" b="1" dirty="0" smtClean="0"/>
              <a:t>الفتية . </a:t>
            </a:r>
          </a:p>
          <a:p>
            <a:r>
              <a:rPr lang="ar-SA" sz="3200" b="1" dirty="0" smtClean="0">
                <a:solidFill>
                  <a:srgbClr val="FF0000"/>
                </a:solidFill>
              </a:rPr>
              <a:t>وزولوا: </a:t>
            </a:r>
            <a:r>
              <a:rPr lang="ar-SA" sz="3200" b="1" dirty="0" smtClean="0"/>
              <a:t>أمر بالهجرة إلى المدينة المنورة. </a:t>
            </a:r>
            <a:br>
              <a:rPr lang="ar-SA" sz="3200" b="1" dirty="0" smtClean="0"/>
            </a:br>
            <a:r>
              <a:rPr lang="ar-SA" sz="3200" b="1" dirty="0" smtClean="0"/>
              <a:t> </a:t>
            </a:r>
            <a:endParaRPr lang="ar-SA" sz="3200" b="1"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214290"/>
            <a:ext cx="8143900" cy="2062103"/>
          </a:xfrm>
          <a:prstGeom prst="rect">
            <a:avLst/>
          </a:prstGeom>
        </p:spPr>
        <p:txBody>
          <a:bodyPr wrap="square">
            <a:spAutoFit/>
          </a:bodyPr>
          <a:lstStyle/>
          <a:p>
            <a:r>
              <a:rPr lang="en-US" sz="3200" b="1" dirty="0" smtClean="0"/>
              <a:t> </a:t>
            </a:r>
            <a:r>
              <a:rPr lang="en-US" sz="3200" b="1" dirty="0"/>
              <a:t/>
            </a:r>
            <a:br>
              <a:rPr lang="en-US" sz="3200" b="1" dirty="0"/>
            </a:br>
            <a:r>
              <a:rPr lang="ar-SA" sz="3200" b="1" dirty="0"/>
              <a:t>زالوا فما زالَ </a:t>
            </a:r>
            <a:r>
              <a:rPr lang="ar-SA" sz="3200" b="1" dirty="0" err="1"/>
              <a:t>أنْكاسٌ</a:t>
            </a:r>
            <a:r>
              <a:rPr lang="ar-SA" sz="3200" b="1" dirty="0"/>
              <a:t> ولا كُشُفٌ</a:t>
            </a:r>
            <a:r>
              <a:rPr lang="en-US" sz="3200" b="1" dirty="0"/>
              <a:t/>
            </a:r>
            <a:br>
              <a:rPr lang="en-US" sz="3200" b="1" dirty="0"/>
            </a:br>
            <a:r>
              <a:rPr lang="ar-SA" sz="3200" b="1" dirty="0"/>
              <a:t>                 </a:t>
            </a:r>
            <a:r>
              <a:rPr lang="ar-SA" sz="3200" b="1" dirty="0" smtClean="0"/>
              <a:t>            </a:t>
            </a:r>
            <a:r>
              <a:rPr lang="ar-SA" sz="3200" b="1" dirty="0"/>
              <a:t>عند اللّقاءِ ولا مِيلٌ </a:t>
            </a:r>
            <a:r>
              <a:rPr lang="ar-SA" sz="3200" b="1" dirty="0" err="1" smtClean="0"/>
              <a:t>مَعازيلُ</a:t>
            </a:r>
            <a:endParaRPr lang="en-US" sz="3200" b="1" dirty="0" smtClean="0"/>
          </a:p>
          <a:p>
            <a:r>
              <a:rPr lang="en-US" sz="3200" b="1" dirty="0" smtClean="0">
                <a:solidFill>
                  <a:srgbClr val="FF0000"/>
                </a:solidFill>
              </a:rPr>
              <a:t>-------------------------------</a:t>
            </a:r>
            <a:endParaRPr lang="ar-SA" sz="3200" b="1" dirty="0" smtClean="0">
              <a:solidFill>
                <a:srgbClr val="FF0000"/>
              </a:solidFill>
            </a:endParaRPr>
          </a:p>
        </p:txBody>
      </p:sp>
      <p:sp>
        <p:nvSpPr>
          <p:cNvPr id="3" name="مستطيل 2"/>
          <p:cNvSpPr/>
          <p:nvPr/>
        </p:nvSpPr>
        <p:spPr>
          <a:xfrm>
            <a:off x="928662" y="2214554"/>
            <a:ext cx="7858180" cy="3046988"/>
          </a:xfrm>
          <a:prstGeom prst="rect">
            <a:avLst/>
          </a:prstGeom>
        </p:spPr>
        <p:txBody>
          <a:bodyPr wrap="square">
            <a:spAutoFit/>
          </a:bodyPr>
          <a:lstStyle/>
          <a:p>
            <a:r>
              <a:rPr lang="ar-SA" sz="3200" b="1" dirty="0" err="1" smtClean="0">
                <a:solidFill>
                  <a:srgbClr val="FF0000"/>
                </a:solidFill>
              </a:rPr>
              <a:t>أنكاس</a:t>
            </a:r>
            <a:r>
              <a:rPr lang="ar-SA" sz="3200" b="1" dirty="0" smtClean="0">
                <a:solidFill>
                  <a:srgbClr val="FF0000"/>
                </a:solidFill>
              </a:rPr>
              <a:t>: </a:t>
            </a:r>
            <a:r>
              <a:rPr lang="ar-SA" sz="3200" b="1" dirty="0" smtClean="0"/>
              <a:t>جمع نكس وهو الضعيف.</a:t>
            </a:r>
          </a:p>
          <a:p>
            <a:r>
              <a:rPr lang="ar-SA" sz="3200" b="1" dirty="0" smtClean="0"/>
              <a:t> </a:t>
            </a:r>
            <a:r>
              <a:rPr lang="ar-SA" sz="3200" b="1" dirty="0" smtClean="0">
                <a:solidFill>
                  <a:srgbClr val="FF0000"/>
                </a:solidFill>
              </a:rPr>
              <a:t>والكشف: </a:t>
            </a:r>
            <a:r>
              <a:rPr lang="ar-SA" sz="3200" b="1" dirty="0" smtClean="0"/>
              <a:t>جمع أكشف وهو الذي لا ترس معه في الحرب </a:t>
            </a:r>
            <a:r>
              <a:rPr lang="ar-SA" sz="3200" b="1" dirty="0" err="1" smtClean="0"/>
              <a:t>فينهزم</a:t>
            </a:r>
            <a:r>
              <a:rPr lang="ar-SA" sz="3200" b="1" dirty="0" smtClean="0"/>
              <a:t> ولا يثبت في المعركة.</a:t>
            </a:r>
          </a:p>
          <a:p>
            <a:r>
              <a:rPr lang="ar-SA" sz="3200" b="1" dirty="0" smtClean="0"/>
              <a:t> </a:t>
            </a:r>
            <a:r>
              <a:rPr lang="ar-SA" sz="3200" b="1" dirty="0" smtClean="0">
                <a:solidFill>
                  <a:srgbClr val="FF0000"/>
                </a:solidFill>
              </a:rPr>
              <a:t>والميل: </a:t>
            </a:r>
            <a:r>
              <a:rPr lang="ar-SA" sz="3200" b="1" dirty="0" smtClean="0"/>
              <a:t>جمع أميل وهو الذي لا يثبت على السرج. </a:t>
            </a:r>
            <a:r>
              <a:rPr lang="ar-SA" sz="3200" b="1" dirty="0" err="1" smtClean="0">
                <a:solidFill>
                  <a:srgbClr val="FF0000"/>
                </a:solidFill>
              </a:rPr>
              <a:t>والمعازيل</a:t>
            </a:r>
            <a:r>
              <a:rPr lang="ar-SA" sz="3200" b="1" dirty="0" smtClean="0">
                <a:solidFill>
                  <a:srgbClr val="FF0000"/>
                </a:solidFill>
              </a:rPr>
              <a:t>: </a:t>
            </a:r>
            <a:r>
              <a:rPr lang="ar-SA" sz="3200" b="1" dirty="0" smtClean="0"/>
              <a:t>جمع </a:t>
            </a:r>
            <a:r>
              <a:rPr lang="ar-SA" sz="3200" b="1" dirty="0" err="1" smtClean="0"/>
              <a:t>معزال</a:t>
            </a:r>
            <a:r>
              <a:rPr lang="ar-SA" sz="3200" b="1" dirty="0" smtClean="0"/>
              <a:t>: وهو الذي لا سلاح معه أو الضعيف . </a:t>
            </a:r>
            <a:endParaRPr lang="ar-SA" sz="3200"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357166"/>
            <a:ext cx="8143900" cy="6494085"/>
          </a:xfrm>
          <a:prstGeom prst="rect">
            <a:avLst/>
          </a:prstGeom>
        </p:spPr>
        <p:txBody>
          <a:bodyPr wrap="square">
            <a:spAutoFit/>
          </a:bodyPr>
          <a:lstStyle/>
          <a:p>
            <a:r>
              <a:rPr lang="en-US" sz="3200" b="1" dirty="0" smtClean="0"/>
              <a:t> </a:t>
            </a:r>
            <a:r>
              <a:rPr lang="ar-SA" sz="3200" b="1" dirty="0" smtClean="0"/>
              <a:t>شُمُّ </a:t>
            </a:r>
            <a:r>
              <a:rPr lang="ar-SA" sz="3200" b="1" dirty="0" err="1"/>
              <a:t>العَرانينِ</a:t>
            </a:r>
            <a:r>
              <a:rPr lang="ar-SA" sz="3200" b="1" dirty="0"/>
              <a:t> أبْطالٌ لَبوسُهُمُ</a:t>
            </a:r>
            <a:r>
              <a:rPr lang="en-US" sz="3200" b="1" dirty="0"/>
              <a:t> </a:t>
            </a:r>
            <a:br>
              <a:rPr lang="en-US" sz="3200" b="1" dirty="0"/>
            </a:br>
            <a:r>
              <a:rPr lang="en-US" sz="3200" b="1" dirty="0"/>
              <a:t> </a:t>
            </a:r>
            <a:r>
              <a:rPr lang="ar-SA" sz="3200" b="1" dirty="0"/>
              <a:t>             </a:t>
            </a:r>
            <a:r>
              <a:rPr lang="ar-SA" sz="3200" b="1" dirty="0" smtClean="0"/>
              <a:t>            </a:t>
            </a:r>
            <a:r>
              <a:rPr lang="ar-SA" sz="3200" b="1" dirty="0"/>
              <a:t>من نَسْجِ داودَ في </a:t>
            </a:r>
            <a:r>
              <a:rPr lang="ar-SA" sz="3200" b="1" dirty="0" err="1"/>
              <a:t>الهَيْجا</a:t>
            </a:r>
            <a:r>
              <a:rPr lang="ar-SA" sz="3200" b="1" dirty="0"/>
              <a:t> سَرابيل</a:t>
            </a:r>
            <a:r>
              <a:rPr lang="en-US" sz="3200" b="1" dirty="0"/>
              <a:t/>
            </a:r>
            <a:br>
              <a:rPr lang="en-US" sz="3200" b="1" dirty="0"/>
            </a:br>
            <a:r>
              <a:rPr lang="ar-SA" sz="3200" b="1" dirty="0"/>
              <a:t>بِيضٌ </a:t>
            </a:r>
            <a:r>
              <a:rPr lang="ar-SA" sz="3200" b="1" dirty="0" err="1"/>
              <a:t>سَوابغُ</a:t>
            </a:r>
            <a:r>
              <a:rPr lang="ar-SA" sz="3200" b="1" dirty="0"/>
              <a:t> قد شُكَّتْ لها حَلَقٌ</a:t>
            </a:r>
            <a:r>
              <a:rPr lang="en-US" sz="3200" b="1" dirty="0"/>
              <a:t> </a:t>
            </a:r>
            <a:br>
              <a:rPr lang="en-US" sz="3200" b="1" dirty="0"/>
            </a:br>
            <a:r>
              <a:rPr lang="ar-SA" sz="3200" b="1" dirty="0"/>
              <a:t>                  </a:t>
            </a:r>
            <a:r>
              <a:rPr lang="ar-SA" sz="3200" b="1" dirty="0" smtClean="0"/>
              <a:t>        </a:t>
            </a:r>
            <a:r>
              <a:rPr lang="ar-SA" sz="3200" b="1" dirty="0"/>
              <a:t>كأنّها حَلَقُ </a:t>
            </a:r>
            <a:r>
              <a:rPr lang="ar-SA" sz="3200" b="1" dirty="0" err="1" smtClean="0"/>
              <a:t>الفقعاءِ</a:t>
            </a:r>
            <a:r>
              <a:rPr lang="ar-SA" sz="3200" b="1" dirty="0" smtClean="0"/>
              <a:t> مَجْدولُ</a:t>
            </a:r>
            <a:endParaRPr lang="en-US" sz="3200" b="1" dirty="0" smtClean="0"/>
          </a:p>
          <a:p>
            <a:r>
              <a:rPr lang="en-US" sz="3200" b="1" dirty="0" smtClean="0">
                <a:solidFill>
                  <a:srgbClr val="FF0000"/>
                </a:solidFill>
              </a:rPr>
              <a:t>---------------------------------</a:t>
            </a:r>
          </a:p>
          <a:p>
            <a:r>
              <a:rPr lang="ar-SA" sz="3200" b="1" dirty="0" smtClean="0">
                <a:solidFill>
                  <a:srgbClr val="FF0000"/>
                </a:solidFill>
              </a:rPr>
              <a:t> </a:t>
            </a:r>
            <a:r>
              <a:rPr lang="ar-SA" sz="3200" dirty="0" smtClean="0"/>
              <a:t>شم: جمع </a:t>
            </a:r>
            <a:r>
              <a:rPr lang="ar-SA" sz="3200" dirty="0" err="1" smtClean="0"/>
              <a:t>اشم</a:t>
            </a:r>
            <a:r>
              <a:rPr lang="ar-SA" sz="3200" dirty="0" smtClean="0"/>
              <a:t> وهو المرتفع العالي، </a:t>
            </a:r>
            <a:r>
              <a:rPr lang="ar-SA" sz="3200" dirty="0" err="1" smtClean="0"/>
              <a:t>والعرانين</a:t>
            </a:r>
            <a:r>
              <a:rPr lang="ar-SA" sz="3200" dirty="0" smtClean="0"/>
              <a:t>: جمع </a:t>
            </a:r>
            <a:r>
              <a:rPr lang="ar-SA" sz="3200" dirty="0" err="1" smtClean="0"/>
              <a:t>عرنين</a:t>
            </a:r>
            <a:r>
              <a:rPr lang="ar-SA" sz="3200" dirty="0" smtClean="0"/>
              <a:t> وهو </a:t>
            </a:r>
            <a:r>
              <a:rPr lang="ar-SA" sz="3200" dirty="0" err="1" smtClean="0"/>
              <a:t>ارنبة</a:t>
            </a:r>
            <a:r>
              <a:rPr lang="ar-SA" sz="3200" dirty="0" smtClean="0"/>
              <a:t> الأنف، وشم </a:t>
            </a:r>
            <a:r>
              <a:rPr lang="ar-SA" sz="3200" dirty="0" err="1" smtClean="0"/>
              <a:t>العرانين</a:t>
            </a:r>
            <a:r>
              <a:rPr lang="ar-SA" sz="3200" dirty="0" smtClean="0"/>
              <a:t> كناية عن الأنفة والعزة، </a:t>
            </a:r>
            <a:r>
              <a:rPr lang="ar-SA" sz="3200" dirty="0" err="1" smtClean="0"/>
              <a:t>والسرابيل</a:t>
            </a:r>
            <a:r>
              <a:rPr lang="ar-SA" sz="3200" dirty="0" smtClean="0"/>
              <a:t>: جمع </a:t>
            </a:r>
            <a:r>
              <a:rPr lang="ar-SA" sz="3200" dirty="0" err="1" smtClean="0"/>
              <a:t>سربال</a:t>
            </a:r>
            <a:r>
              <a:rPr lang="ar-SA" sz="3200" dirty="0" smtClean="0"/>
              <a:t> وهو الدرع والمقصود أنها من نسج داوود عليه السلام الذي لان له الحديد. </a:t>
            </a:r>
            <a:br>
              <a:rPr lang="ar-SA" sz="3200" dirty="0" smtClean="0"/>
            </a:br>
            <a:r>
              <a:rPr lang="ar-SA" sz="3200" dirty="0" smtClean="0"/>
              <a:t> بيض </a:t>
            </a:r>
            <a:r>
              <a:rPr lang="ar-SA" sz="3200" dirty="0" err="1" smtClean="0"/>
              <a:t>سوابغ</a:t>
            </a:r>
            <a:r>
              <a:rPr lang="ar-SA" sz="3200" dirty="0" smtClean="0"/>
              <a:t>: يعني الدروع السابغة الصافية، وشكت: أدخل بعض حلتها في بعض، </a:t>
            </a:r>
            <a:r>
              <a:rPr lang="ar-SA" sz="3200" dirty="0" err="1" smtClean="0"/>
              <a:t>والقفعاء</a:t>
            </a:r>
            <a:r>
              <a:rPr lang="ar-SA" sz="3200" dirty="0" smtClean="0"/>
              <a:t>: شجر له ورق وثمر مثل حلق الدروع. مجدول: محكم الفتل.</a:t>
            </a:r>
            <a:endParaRPr lang="ar-SA" sz="3200" b="1" dirty="0" smtClean="0">
              <a:solidFill>
                <a:srgbClr val="FF0000"/>
              </a:solidFill>
            </a:endParaRPr>
          </a:p>
          <a:p>
            <a:r>
              <a:rPr lang="ar-SA" sz="3200" b="1" dirty="0" smtClean="0">
                <a:solidFill>
                  <a:srgbClr val="FF0000"/>
                </a:solidFill>
              </a:rPr>
              <a:t>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214290"/>
            <a:ext cx="8143932" cy="6494085"/>
          </a:xfrm>
          <a:prstGeom prst="rect">
            <a:avLst/>
          </a:prstGeom>
        </p:spPr>
        <p:txBody>
          <a:bodyPr wrap="square">
            <a:spAutoFit/>
          </a:bodyPr>
          <a:lstStyle/>
          <a:p>
            <a:r>
              <a:rPr lang="ar-SA" sz="3200" b="1" dirty="0" smtClean="0"/>
              <a:t>يَمْشونَ </a:t>
            </a:r>
            <a:r>
              <a:rPr lang="ar-SA" sz="3200" b="1" dirty="0"/>
              <a:t>مَشْيَ الجِمالِ الزُّهْرِ </a:t>
            </a:r>
            <a:r>
              <a:rPr lang="ar-SA" sz="3200" b="1" dirty="0" err="1"/>
              <a:t>يَعْصِمُهُمْ</a:t>
            </a:r>
            <a:r>
              <a:rPr lang="en-US" sz="3200" b="1" dirty="0"/>
              <a:t> </a:t>
            </a:r>
            <a:br>
              <a:rPr lang="en-US" sz="3200" b="1" dirty="0"/>
            </a:br>
            <a:r>
              <a:rPr lang="ar-SA" sz="3200" b="1" dirty="0"/>
              <a:t>                  </a:t>
            </a:r>
            <a:r>
              <a:rPr lang="ar-SA" sz="3200" b="1" dirty="0" smtClean="0"/>
              <a:t>          </a:t>
            </a:r>
            <a:r>
              <a:rPr lang="ar-SA" sz="3200" b="1" dirty="0"/>
              <a:t>ضَرْبٌ إذا </a:t>
            </a:r>
            <a:r>
              <a:rPr lang="ar-SA" sz="3200" b="1" dirty="0" err="1"/>
              <a:t>عَرَّدَ</a:t>
            </a:r>
            <a:r>
              <a:rPr lang="ar-SA" sz="3200" b="1" dirty="0"/>
              <a:t> السُّودُ </a:t>
            </a:r>
            <a:r>
              <a:rPr lang="ar-SA" sz="3200" b="1" dirty="0" err="1"/>
              <a:t>التَّنابيلُ</a:t>
            </a:r>
            <a:r>
              <a:rPr lang="en-US" sz="3200" b="1" dirty="0"/>
              <a:t/>
            </a:r>
            <a:br>
              <a:rPr lang="en-US" sz="3200" b="1" dirty="0"/>
            </a:br>
            <a:r>
              <a:rPr lang="ar-SA" sz="3200" b="1" dirty="0" smtClean="0"/>
              <a:t>لا </a:t>
            </a:r>
            <a:r>
              <a:rPr lang="ar-SA" sz="3200" b="1" dirty="0"/>
              <a:t>يَفْرَحونَ إذا نالَتْ رِماحُهُمُ</a:t>
            </a:r>
            <a:r>
              <a:rPr lang="en-US" sz="3200" b="1" dirty="0"/>
              <a:t/>
            </a:r>
            <a:br>
              <a:rPr lang="en-US" sz="3200" b="1" dirty="0"/>
            </a:br>
            <a:r>
              <a:rPr lang="ar-SA" sz="3200" b="1" dirty="0"/>
              <a:t>                </a:t>
            </a:r>
            <a:r>
              <a:rPr lang="ar-SA" sz="3200" b="1" dirty="0" smtClean="0"/>
              <a:t>         </a:t>
            </a:r>
            <a:r>
              <a:rPr lang="ar-SA" sz="3200" b="1" dirty="0"/>
              <a:t>قوماً ولَيْسوا </a:t>
            </a:r>
            <a:r>
              <a:rPr lang="ar-SA" sz="3200" b="1" dirty="0" err="1"/>
              <a:t>مَجازيعاً</a:t>
            </a:r>
            <a:r>
              <a:rPr lang="ar-SA" sz="3200" b="1" dirty="0"/>
              <a:t> إذا </a:t>
            </a:r>
            <a:r>
              <a:rPr lang="ar-SA" sz="3200" b="1" dirty="0" smtClean="0"/>
              <a:t>نِيلُوا</a:t>
            </a:r>
          </a:p>
          <a:p>
            <a:endParaRPr lang="ar-SA" sz="3200" b="1" dirty="0"/>
          </a:p>
          <a:p>
            <a:r>
              <a:rPr lang="ar-SA" sz="3200" b="1" dirty="0" smtClean="0">
                <a:solidFill>
                  <a:srgbClr val="FF0000"/>
                </a:solidFill>
              </a:rPr>
              <a:t>--------------------------</a:t>
            </a:r>
          </a:p>
          <a:p>
            <a:r>
              <a:rPr lang="ar-SA" sz="3200" b="1" dirty="0" smtClean="0">
                <a:solidFill>
                  <a:srgbClr val="FF0000"/>
                </a:solidFill>
              </a:rPr>
              <a:t> </a:t>
            </a:r>
            <a:r>
              <a:rPr lang="ar-SA" sz="3200" dirty="0" smtClean="0"/>
              <a:t>الزهر: جمع </a:t>
            </a:r>
            <a:r>
              <a:rPr lang="ar-SA" sz="3200" dirty="0" err="1" smtClean="0"/>
              <a:t>ازهر</a:t>
            </a:r>
            <a:r>
              <a:rPr lang="ar-SA" sz="3200" dirty="0" smtClean="0"/>
              <a:t> </a:t>
            </a:r>
            <a:r>
              <a:rPr lang="ar-SA" sz="3200" smtClean="0"/>
              <a:t>وهو الأبيض </a:t>
            </a:r>
            <a:r>
              <a:rPr lang="ar-SA" sz="3200" dirty="0" err="1" smtClean="0"/>
              <a:t>والتنابيل</a:t>
            </a:r>
            <a:r>
              <a:rPr lang="ar-SA" sz="3200" dirty="0" smtClean="0"/>
              <a:t>: جمع </a:t>
            </a:r>
            <a:r>
              <a:rPr lang="ar-SA" sz="3200" dirty="0" err="1" smtClean="0"/>
              <a:t>تنابل</a:t>
            </a:r>
            <a:r>
              <a:rPr lang="ar-SA" sz="3200" dirty="0" smtClean="0"/>
              <a:t> وهو القصير، </a:t>
            </a:r>
            <a:r>
              <a:rPr lang="ar-SA" sz="3200" dirty="0" err="1" smtClean="0"/>
              <a:t>ويعصمهم</a:t>
            </a:r>
            <a:r>
              <a:rPr lang="ar-SA" sz="3200" dirty="0" smtClean="0"/>
              <a:t>: يمنعهم، </a:t>
            </a:r>
            <a:r>
              <a:rPr lang="ar-SA" sz="3200" dirty="0" err="1" smtClean="0"/>
              <a:t>وعرد</a:t>
            </a:r>
            <a:r>
              <a:rPr lang="ar-SA" sz="3200" dirty="0" smtClean="0"/>
              <a:t>: جبن وفر، والشاعر هنا يصف المهاجرين بطول القامة وبياض البشرة والرفق في المشي وهذا دليل الوقار. </a:t>
            </a:r>
            <a:endParaRPr lang="ar-SA" sz="3200" b="1" dirty="0" smtClean="0">
              <a:solidFill>
                <a:srgbClr val="FF0000"/>
              </a:solidFill>
            </a:endParaRPr>
          </a:p>
          <a:p>
            <a:r>
              <a:rPr lang="ar-SA" sz="3200" b="1" dirty="0" smtClean="0">
                <a:solidFill>
                  <a:srgbClr val="FF0000"/>
                </a:solidFill>
              </a:rPr>
              <a:t> </a:t>
            </a:r>
            <a:r>
              <a:rPr lang="ar-SA" sz="3200" dirty="0" smtClean="0"/>
              <a:t>يفرحون: كثيرو الفرح، </a:t>
            </a:r>
            <a:r>
              <a:rPr lang="ar-SA" sz="3200" dirty="0" err="1" smtClean="0"/>
              <a:t>والمجازيع</a:t>
            </a:r>
            <a:r>
              <a:rPr lang="ar-SA" sz="3200" dirty="0" smtClean="0"/>
              <a:t>: جمع </a:t>
            </a:r>
            <a:r>
              <a:rPr lang="ar-SA" sz="3200" dirty="0" err="1" smtClean="0"/>
              <a:t>مجزاع</a:t>
            </a:r>
            <a:r>
              <a:rPr lang="ar-SA" sz="3200" dirty="0" smtClean="0"/>
              <a:t> وهو صيغة مبالغة. </a:t>
            </a:r>
            <a:br>
              <a:rPr lang="ar-SA" sz="3200" dirty="0" smtClean="0"/>
            </a:br>
            <a:endParaRPr lang="ar-SA" sz="3200" b="1" dirty="0" smtClean="0">
              <a:solidFill>
                <a:srgbClr val="FF000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357166"/>
            <a:ext cx="8358214" cy="5509200"/>
          </a:xfrm>
          <a:prstGeom prst="rect">
            <a:avLst/>
          </a:prstGeom>
        </p:spPr>
        <p:txBody>
          <a:bodyPr wrap="square">
            <a:spAutoFit/>
          </a:bodyPr>
          <a:lstStyle/>
          <a:p>
            <a:pPr algn="just" hangingPunct="0"/>
            <a:r>
              <a:rPr lang="ar-SA" sz="3200" b="1" dirty="0" smtClean="0"/>
              <a:t>      كعب بن زهير بن أبي سلمى المزني وأمه كبشة بنت عمار بن عدي بن </a:t>
            </a:r>
            <a:r>
              <a:rPr lang="ar-SA" sz="3200" b="1" dirty="0" err="1" smtClean="0"/>
              <a:t>سحيم</a:t>
            </a:r>
            <a:r>
              <a:rPr lang="ar-SA" sz="3200" b="1" dirty="0" smtClean="0"/>
              <a:t> وهي من بني عبد الله بن غطفان. وهي أم سائر أولاد زهير سالم وبجير . </a:t>
            </a:r>
          </a:p>
          <a:p>
            <a:pPr algn="just" hangingPunct="0"/>
            <a:r>
              <a:rPr lang="ar-SA" sz="3200" b="1" dirty="0" smtClean="0"/>
              <a:t>     ولد عند أخواله بني </a:t>
            </a:r>
            <a:r>
              <a:rPr lang="ar-SA" sz="3200" b="1" dirty="0" err="1" smtClean="0"/>
              <a:t>سحيم</a:t>
            </a:r>
            <a:r>
              <a:rPr lang="ar-SA" sz="3200" b="1" dirty="0" smtClean="0"/>
              <a:t> من غطفان وكان أكبر أولاد زهير . ويبدو أن كعباً كان على خلاف طبع أبيه ولم تسلم حياته من الاندفاع والنزوات. وكانت زوجته تلومه على تهوره واندفاعه</a:t>
            </a:r>
            <a:r>
              <a:rPr lang="en-US" sz="3200" b="1" dirty="0" smtClean="0"/>
              <a:t> </a:t>
            </a:r>
            <a:r>
              <a:rPr lang="ar-SA" sz="3200" b="1" i="1" dirty="0" smtClean="0"/>
              <a:t> .</a:t>
            </a:r>
          </a:p>
          <a:p>
            <a:pPr algn="just" hangingPunct="0"/>
            <a:r>
              <a:rPr lang="ar-SA" sz="3200" b="1" i="1" dirty="0" smtClean="0"/>
              <a:t>       </a:t>
            </a:r>
            <a:r>
              <a:rPr lang="ar-SA" sz="3200" b="1" dirty="0" smtClean="0"/>
              <a:t>وقد عني والده بتربيته وتعليمه الشعر. فنهاه عن قوله بدء ذي بدء مخافة أن يكون لم </a:t>
            </a:r>
            <a:r>
              <a:rPr lang="ar-SA" sz="3200" b="1" dirty="0" err="1" smtClean="0"/>
              <a:t>يستحكم</a:t>
            </a:r>
            <a:r>
              <a:rPr lang="ar-SA" sz="3200" b="1" dirty="0" smtClean="0"/>
              <a:t> شعره فيروى له ما لا خير فيه . وأجمع الرواة على أن كعباً من فحول الشعراء ووضعه ابن سلام في الطبقة الثانية. </a:t>
            </a:r>
            <a:endParaRPr lang="en-US" sz="3200" b="1" i="1"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71472" y="214290"/>
            <a:ext cx="8001056" cy="6555592"/>
          </a:xfrm>
          <a:prstGeom prst="rect">
            <a:avLst/>
          </a:prstGeom>
          <a:noFill/>
          <a:ln w="9525">
            <a:noFill/>
            <a:miter lim="800000"/>
            <a:headEnd/>
            <a:tailEnd/>
          </a:ln>
          <a:effectLst/>
        </p:spPr>
        <p:txBody>
          <a:bodyPr vert="horz" wrap="square" lIns="91440" tIns="152352" rIns="91440" bIns="0" numCol="1" anchor="ctr" anchorCtr="0" compatLnSpc="1">
            <a:prstTxWarp prst="textNoShape">
              <a:avLst/>
            </a:prstTxWarp>
            <a:spAutoFit/>
          </a:bodyPr>
          <a:lstStyle/>
          <a:p>
            <a:pPr marL="0" marR="0" lvl="0" indent="269875"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Mudir MT" pitchFamily="2" charset="-78"/>
              </a:rPr>
              <a:t>قصيدة بانت سعاد.</a:t>
            </a:r>
          </a:p>
          <a:p>
            <a:pPr marL="0" marR="0" lvl="0" indent="269875" defTabSz="914400" rtl="1"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ea typeface="Times New Roman" pitchFamily="18" charset="0"/>
              <a:cs typeface="Mudir MT" pitchFamily="2" charset="-78"/>
            </a:endParaRPr>
          </a:p>
          <a:p>
            <a:pPr marL="0" marR="0" lvl="0" indent="269875" defTabSz="914400" rtl="1" eaLnBrk="0" fontAlgn="base" latinLnBrk="0" hangingPunct="0">
              <a:lnSpc>
                <a:spcPct val="100000"/>
              </a:lnSpc>
              <a:spcBef>
                <a:spcPct val="0"/>
              </a:spcBef>
              <a:spcAft>
                <a:spcPct val="0"/>
              </a:spcAft>
              <a:buClrTx/>
              <a:buSzTx/>
              <a:buFontTx/>
              <a:buNone/>
              <a:tabLst/>
            </a:pPr>
            <a:r>
              <a:rPr kumimoji="0" lang="ar-SA" sz="3200" b="1" i="0" u="sng"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سبب نظمها وظروف إلقائها</a:t>
            </a:r>
          </a:p>
          <a:p>
            <a:pPr marL="0" marR="0" lvl="0" indent="269875" defTabSz="914400" rtl="1" eaLnBrk="0" fontAlgn="base" latinLnBrk="0" hangingPunct="0">
              <a:lnSpc>
                <a:spcPct val="100000"/>
              </a:lnSpc>
              <a:spcBef>
                <a:spcPct val="0"/>
              </a:spcBef>
              <a:spcAft>
                <a:spcPct val="0"/>
              </a:spcAft>
              <a:buClrTx/>
              <a:buSzTx/>
              <a:buFontTx/>
              <a:buNone/>
              <a:tabLst/>
            </a:pPr>
            <a:endParaRPr kumimoji="0" lang="en-US" sz="3200" b="1" i="0" u="sng"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269875"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rPr>
              <a:t>خرج كعب وبجير ابنا زهير بن أبي سلمى إلى رسول الله صلى الله عليه وسلم حتى بلغا (أبرق </a:t>
            </a:r>
            <a:r>
              <a:rPr kumimoji="0" lang="ar-SA" sz="3200" b="1" i="0" u="none" strike="noStrike" cap="none" normalizeH="0" baseline="0" dirty="0" err="1" smtClean="0">
                <a:ln>
                  <a:noFill/>
                </a:ln>
                <a:solidFill>
                  <a:schemeClr val="tx1"/>
                </a:solidFill>
                <a:effectLst/>
                <a:latin typeface="Arial" pitchFamily="34" charset="0"/>
                <a:ea typeface="Times New Roman" pitchFamily="18" charset="0"/>
              </a:rPr>
              <a:t>العّزاف</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 وهو ماء لبني أسد. وكان كعب عازفاً عن الإسلام شديد العصبية والعناد لذا لم تدخل الدعوة الإنسانية إلى قلبه ولم ترقق من عصبيته وجفائه.</a:t>
            </a:r>
            <a:endParaRPr kumimoji="0" lang="en-US" sz="3200" b="1" i="0" u="none" strike="noStrike" cap="none" normalizeH="0" baseline="0" dirty="0" smtClean="0">
              <a:ln>
                <a:noFill/>
              </a:ln>
              <a:solidFill>
                <a:schemeClr val="tx1"/>
              </a:solidFill>
              <a:effectLst/>
              <a:latin typeface="Arial" pitchFamily="34" charset="0"/>
            </a:endParaRPr>
          </a:p>
          <a:p>
            <a:pPr marL="0" marR="0" lvl="0" indent="269875" defTabSz="914400" rtl="1"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solidFill>
                <a:effectLst/>
                <a:latin typeface="Arial" pitchFamily="34" charset="0"/>
                <a:ea typeface="Times New Roman" pitchFamily="18" charset="0"/>
              </a:rPr>
              <a:t>فطلب إلى أخيه بجير أن يلحق بالرسول فينظر ما يقول على أن ينتظره كعب في المكان ذاته فقدم بجير إلى الرسول صلى الله عليه وسلم ,</a:t>
            </a:r>
            <a:endParaRPr lang="en-US" sz="3200" b="1" dirty="0" smtClean="0"/>
          </a:p>
          <a:p>
            <a:pPr hangingPunct="0"/>
            <a:r>
              <a:rPr lang="en-US" sz="3200" b="1" dirty="0" smtClean="0"/>
              <a:t>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85720" y="214290"/>
            <a:ext cx="8501122" cy="8525362"/>
          </a:xfrm>
          <a:prstGeom prst="rect">
            <a:avLst/>
          </a:prstGeom>
          <a:noFill/>
          <a:ln w="9525">
            <a:noFill/>
            <a:miter lim="800000"/>
            <a:headEnd/>
            <a:tailEnd/>
          </a:ln>
          <a:effectLst/>
        </p:spPr>
        <p:txBody>
          <a:bodyPr vert="horz" wrap="square" lIns="91440" tIns="152352" rIns="91440" bIns="0" numCol="1" anchor="ctr" anchorCtr="0" compatLnSpc="1">
            <a:prstTxWarp prst="textNoShape">
              <a:avLst/>
            </a:prstTxWarp>
            <a:spAutoFit/>
          </a:bodyPr>
          <a:lstStyle/>
          <a:p>
            <a:pPr marL="0" marR="0" lvl="0" indent="269875"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Arial" pitchFamily="34" charset="0"/>
                <a:ea typeface="Times New Roman" pitchFamily="18" charset="0"/>
                <a:cs typeface="Mudir MT" pitchFamily="2" charset="-78"/>
              </a:rPr>
              <a:t> </a:t>
            </a:r>
            <a:r>
              <a:rPr kumimoji="0" lang="ar-SA" sz="3200" b="1" i="0" u="none" strike="noStrike" cap="none" normalizeH="0" baseline="0" dirty="0" smtClean="0">
                <a:ln>
                  <a:noFill/>
                </a:ln>
                <a:solidFill>
                  <a:schemeClr val="tx1"/>
                </a:solidFill>
                <a:effectLst/>
                <a:latin typeface="Arial" pitchFamily="34" charset="0"/>
                <a:ea typeface="Times New Roman" pitchFamily="18" charset="0"/>
              </a:rPr>
              <a:t>وسمع منه وأسلم وبلغ ذلك كعباً فأنشد:</a:t>
            </a:r>
          </a:p>
          <a:p>
            <a:pPr hangingPunct="0"/>
            <a:r>
              <a:rPr lang="ar-SA" sz="3200" b="1" dirty="0" smtClean="0"/>
              <a:t>ألا أبلغا عني </a:t>
            </a:r>
            <a:r>
              <a:rPr lang="ar-SA" sz="3200" b="1" dirty="0" err="1" smtClean="0"/>
              <a:t>بجيراً</a:t>
            </a:r>
            <a:r>
              <a:rPr lang="ar-SA" sz="3200" b="1" dirty="0" smtClean="0"/>
              <a:t> رسالة     على أي شيء-ويب غيرك- دلكا</a:t>
            </a:r>
            <a:br>
              <a:rPr lang="ar-SA" sz="3200" b="1" dirty="0" smtClean="0"/>
            </a:br>
            <a:r>
              <a:rPr lang="ar-SA" sz="3200" b="1" dirty="0" smtClean="0"/>
              <a:t> على خلق لم تلف أما ولا أباً     عليه ولم تدرك عليه أخاً </a:t>
            </a:r>
            <a:r>
              <a:rPr lang="ar-SA" sz="3200" b="1" dirty="0" err="1" smtClean="0"/>
              <a:t>لكا</a:t>
            </a:r>
            <a:r>
              <a:rPr lang="ar-SA" sz="3200" b="1" dirty="0" smtClean="0"/>
              <a:t>   </a:t>
            </a:r>
            <a:br>
              <a:rPr lang="ar-SA" sz="3200" b="1" dirty="0" smtClean="0"/>
            </a:br>
            <a:r>
              <a:rPr lang="ar-SA" sz="3200" b="1" dirty="0" smtClean="0"/>
              <a:t>سقاك أبو بكر بكأس </a:t>
            </a:r>
            <a:r>
              <a:rPr lang="ar-SA" sz="3200" b="1" dirty="0" err="1" smtClean="0"/>
              <a:t>رديّة</a:t>
            </a:r>
            <a:r>
              <a:rPr lang="ar-SA" sz="3200" b="1" dirty="0" smtClean="0"/>
              <a:t>         فأنهلك المأمون منها وعلكا</a:t>
            </a:r>
            <a:br>
              <a:rPr lang="ar-SA" sz="3200" b="1" dirty="0" smtClean="0"/>
            </a:br>
            <a:r>
              <a:rPr lang="en-US" sz="3200" b="1" dirty="0" smtClean="0"/>
              <a:t> </a:t>
            </a:r>
            <a:r>
              <a:rPr lang="ar-SA" sz="3200" b="1" dirty="0" smtClean="0"/>
              <a:t>فبلغت أبياته الرسول فأهدر دمه. </a:t>
            </a:r>
            <a:br>
              <a:rPr lang="ar-SA" sz="3200" b="1" dirty="0" smtClean="0"/>
            </a:br>
            <a:endParaRPr lang="en-US" sz="3200" dirty="0" smtClean="0"/>
          </a:p>
          <a:p>
            <a:pPr hangingPunct="0"/>
            <a:endParaRPr lang="en-US" sz="3200" dirty="0" smtClean="0"/>
          </a:p>
          <a:p>
            <a:pPr hangingPunct="0"/>
            <a:r>
              <a:rPr lang="en-US" sz="3200" b="1" dirty="0" smtClean="0"/>
              <a:t> </a:t>
            </a:r>
            <a:endParaRPr lang="en-US" sz="3200" dirty="0" smtClean="0"/>
          </a:p>
          <a:p>
            <a:pPr hangingPunct="0"/>
            <a:r>
              <a:rPr lang="ar-SA" sz="3200" b="1" dirty="0" smtClean="0"/>
              <a:t/>
            </a:r>
            <a:br>
              <a:rPr lang="ar-SA" sz="3200" b="1" dirty="0" smtClean="0"/>
            </a:br>
            <a:endParaRPr lang="en-US" sz="3200" dirty="0" smtClean="0"/>
          </a:p>
          <a:p>
            <a:pPr hangingPunct="0"/>
            <a:endParaRPr lang="en-US" sz="3200" dirty="0" smtClean="0"/>
          </a:p>
          <a:p>
            <a:pPr hangingPunct="0"/>
            <a:r>
              <a:rPr lang="en-US" sz="3200" b="1" dirty="0" smtClean="0"/>
              <a:t> </a:t>
            </a:r>
            <a:endParaRPr lang="en-US" sz="3200" dirty="0" smtClean="0"/>
          </a:p>
          <a:p>
            <a:pPr hangingPunct="0"/>
            <a:r>
              <a:rPr lang="ar-SA" sz="3200" b="1" dirty="0" smtClean="0"/>
              <a:t/>
            </a:r>
            <a:br>
              <a:rPr lang="ar-SA" sz="3200" b="1" dirty="0" smtClean="0"/>
            </a:br>
            <a:endParaRPr lang="en-US" sz="3200" dirty="0" smtClean="0"/>
          </a:p>
          <a:p>
            <a:pPr hangingPunct="0"/>
            <a:r>
              <a:rPr lang="ar-SA" sz="3200" b="1" i="1" dirty="0" smtClean="0"/>
              <a:t> </a:t>
            </a:r>
            <a:br>
              <a:rPr lang="ar-SA" sz="3200" b="1" i="1" dirty="0" smtClean="0"/>
            </a:br>
            <a:endParaRPr lang="en-US" sz="3200" dirty="0" smtClean="0"/>
          </a:p>
          <a:p>
            <a:pPr marL="0" marR="0" lvl="0" indent="269875" defTabSz="914400" rtl="0" eaLnBrk="0" fontAlgn="base" latinLnBrk="0" hangingPunct="0">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فبلغت أبياته الرسول فأهدر دمه.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714347" y="4714884"/>
          <a:ext cx="8215371" cy="601472"/>
        </p:xfrm>
        <a:graphic>
          <a:graphicData uri="http://schemas.openxmlformats.org/drawingml/2006/table">
            <a:tbl>
              <a:tblPr/>
              <a:tblGrid>
                <a:gridCol w="4106252"/>
                <a:gridCol w="506603"/>
                <a:gridCol w="3602516"/>
              </a:tblGrid>
              <a:tr h="0">
                <a:tc>
                  <a:txBody>
                    <a:bodyPr/>
                    <a:lstStyle/>
                    <a:p>
                      <a:pPr algn="justLow" rtl="1" hangingPunct="0">
                        <a:lnSpc>
                          <a:spcPct val="40000"/>
                        </a:lnSpc>
                        <a:spcBef>
                          <a:spcPts val="800"/>
                        </a:spcBef>
                        <a:spcAft>
                          <a:spcPts val="0"/>
                        </a:spcAft>
                      </a:pPr>
                      <a:r>
                        <a:rPr lang="ar-SA" sz="3200" b="1" i="0" dirty="0" smtClean="0">
                          <a:latin typeface="Times New Roman"/>
                          <a:ea typeface="Times New Roman"/>
                          <a:cs typeface="Simplified Arabic"/>
                        </a:rPr>
                        <a:t>وأنهلك </a:t>
                      </a:r>
                      <a:r>
                        <a:rPr lang="ar-SA" sz="3200" b="1" i="0" dirty="0">
                          <a:latin typeface="Times New Roman"/>
                          <a:ea typeface="Times New Roman"/>
                          <a:cs typeface="Simplified Arabic"/>
                        </a:rPr>
                        <a:t>المأمون منها وعلكا</a:t>
                      </a:r>
                      <a:br>
                        <a:rPr lang="ar-SA" sz="3200" b="1" i="0" dirty="0">
                          <a:latin typeface="Times New Roman"/>
                          <a:ea typeface="Times New Roman"/>
                          <a:cs typeface="Simplified Arabic"/>
                        </a:rPr>
                      </a:br>
                      <a:endParaRPr lang="en-US" sz="3200" i="0" dirty="0">
                        <a:latin typeface="Times New Roman"/>
                        <a:ea typeface="Times New Roman"/>
                        <a:cs typeface="Arial"/>
                      </a:endParaRPr>
                    </a:p>
                  </a:txBody>
                  <a:tcPr marL="68580" marR="68580" marT="0" marB="0">
                    <a:lnL>
                      <a:noFill/>
                    </a:lnL>
                    <a:lnR>
                      <a:noFill/>
                    </a:lnR>
                    <a:lnT>
                      <a:noFill/>
                    </a:lnT>
                    <a:lnB>
                      <a:noFill/>
                    </a:lnB>
                  </a:tcPr>
                </a:tc>
                <a:tc>
                  <a:txBody>
                    <a:bodyPr/>
                    <a:lstStyle/>
                    <a:p>
                      <a:pPr algn="justLow" rtl="1" hangingPunct="0">
                        <a:lnSpc>
                          <a:spcPct val="40000"/>
                        </a:lnSpc>
                        <a:spcBef>
                          <a:spcPts val="800"/>
                        </a:spcBef>
                        <a:spcAft>
                          <a:spcPts val="0"/>
                        </a:spcAft>
                      </a:pPr>
                      <a:endParaRPr lang="en-US" sz="3200" i="0" dirty="0">
                        <a:latin typeface="Times New Roman"/>
                        <a:ea typeface="Times New Roman"/>
                        <a:cs typeface="Arial"/>
                      </a:endParaRPr>
                    </a:p>
                  </a:txBody>
                  <a:tcPr marL="68580" marR="68580" marT="0" marB="0">
                    <a:lnL>
                      <a:noFill/>
                    </a:lnL>
                    <a:lnR>
                      <a:noFill/>
                    </a:lnR>
                    <a:lnT>
                      <a:noFill/>
                    </a:lnT>
                    <a:lnB>
                      <a:noFill/>
                    </a:lnB>
                  </a:tcPr>
                </a:tc>
                <a:tc>
                  <a:txBody>
                    <a:bodyPr/>
                    <a:lstStyle/>
                    <a:p>
                      <a:pPr marL="0" marR="0" indent="0" algn="justLow" defTabSz="914400" rtl="1" eaLnBrk="1" fontAlgn="auto" latinLnBrk="0" hangingPunct="0">
                        <a:lnSpc>
                          <a:spcPct val="40000"/>
                        </a:lnSpc>
                        <a:spcBef>
                          <a:spcPts val="800"/>
                        </a:spcBef>
                        <a:spcAft>
                          <a:spcPts val="0"/>
                        </a:spcAft>
                        <a:buClrTx/>
                        <a:buSzTx/>
                        <a:buFontTx/>
                        <a:buNone/>
                        <a:tabLst/>
                        <a:defRPr/>
                      </a:pPr>
                      <a:r>
                        <a:rPr lang="ar-SA" sz="3200" b="1" i="0" dirty="0">
                          <a:latin typeface="Times New Roman"/>
                          <a:ea typeface="Times New Roman"/>
                          <a:cs typeface="Simplified Arabic"/>
                        </a:rPr>
                        <a:t>سقاك أبو بكر بكأس روية</a:t>
                      </a:r>
                      <a:br>
                        <a:rPr lang="ar-SA" sz="3200" b="1" i="0" dirty="0">
                          <a:latin typeface="Times New Roman"/>
                          <a:ea typeface="Times New Roman"/>
                          <a:cs typeface="Simplified Arabic"/>
                        </a:rPr>
                      </a:br>
                      <a:endParaRPr lang="en-US" sz="1800" i="0" kern="1200" dirty="0" smtClean="0">
                        <a:solidFill>
                          <a:schemeClr val="tx1"/>
                        </a:solidFill>
                        <a:latin typeface="+mn-lt"/>
                        <a:ea typeface="+mn-ea"/>
                        <a:cs typeface="+mn-cs"/>
                      </a:endParaRPr>
                    </a:p>
                    <a:p>
                      <a:pPr algn="justLow" rtl="1" hangingPunct="0">
                        <a:lnSpc>
                          <a:spcPct val="40000"/>
                        </a:lnSpc>
                        <a:spcBef>
                          <a:spcPts val="800"/>
                        </a:spcBef>
                        <a:spcAft>
                          <a:spcPts val="0"/>
                        </a:spcAft>
                      </a:pPr>
                      <a:endParaRPr lang="en-US" sz="3200" i="0" dirty="0">
                        <a:latin typeface="Times New Roman"/>
                        <a:ea typeface="Times New Roman"/>
                        <a:cs typeface="Arial"/>
                      </a:endParaRPr>
                    </a:p>
                  </a:txBody>
                  <a:tcPr marL="68580" marR="68580" marT="0" marB="0">
                    <a:lnL>
                      <a:noFill/>
                    </a:lnL>
                    <a:lnR>
                      <a:noFill/>
                    </a:lnR>
                    <a:lnT>
                      <a:noFill/>
                    </a:lnT>
                    <a:lnB>
                      <a:noFill/>
                    </a:lnB>
                  </a:tcPr>
                </a:tc>
              </a:tr>
            </a:tbl>
          </a:graphicData>
        </a:graphic>
      </p:graphicFrame>
      <p:sp>
        <p:nvSpPr>
          <p:cNvPr id="2049" name="Rectangle 1"/>
          <p:cNvSpPr>
            <a:spLocks noChangeArrowheads="1"/>
          </p:cNvSpPr>
          <p:nvPr/>
        </p:nvSpPr>
        <p:spPr bwMode="auto">
          <a:xfrm>
            <a:off x="285720" y="214290"/>
            <a:ext cx="8643998" cy="57861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269875" algn="just" fontAlgn="base">
              <a:spcBef>
                <a:spcPct val="0"/>
              </a:spcBef>
              <a:spcAft>
                <a:spcPct val="0"/>
              </a:spcAft>
            </a:pPr>
            <a:r>
              <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rPr>
              <a:t>أقبل كعب إلى الرسول سنة تسع للهجرة إلى مسجد المدينة وأناخ راحلته بباب مسجد الرسول. وكان مجلس الرسول من أصحابه مكان المائدة من القوم، حلقة ثم حلقة وهو يحدثهم، فأقبل كعب حتى دخل المسجد فتخطى حتى جلس إلى الرسول فقال: يا رسول الله الأمان. قال من أنت؟. قال: كعب بن زهير.قال: أنت الذي يقول.. كيف يا أبا بكر؟ فأنشده حتى بلغ قوله:</a:t>
            </a:r>
          </a:p>
          <a:p>
            <a:pPr marL="0" marR="0" lvl="0" indent="269875" algn="just" defTabSz="914400" rtl="1" eaLnBrk="1" fontAlgn="base" latinLnBrk="0" hangingPunct="1">
              <a:lnSpc>
                <a:spcPct val="100000"/>
              </a:lnSpc>
              <a:spcBef>
                <a:spcPct val="0"/>
              </a:spcBef>
              <a:spcAft>
                <a:spcPct val="0"/>
              </a:spcAft>
              <a:buClrTx/>
              <a:buSzTx/>
              <a:buFontTx/>
              <a:buNone/>
              <a:tabLst/>
            </a:pPr>
            <a:endParaRPr lang="ar-SA" sz="3200" b="1" dirty="0" smtClean="0">
              <a:latin typeface="Arial" pitchFamily="34" charset="0"/>
              <a:ea typeface="Times New Roman" pitchFamily="18" charset="0"/>
              <a:cs typeface="Simplified Arabic" pitchFamily="2" charset="-78"/>
            </a:endParaRPr>
          </a:p>
          <a:p>
            <a:pPr marL="0" marR="0" lvl="0" indent="269875" algn="just" defTabSz="914400" rtl="1" eaLnBrk="1" fontAlgn="base" latinLnBrk="0" hangingPunct="1">
              <a:lnSpc>
                <a:spcPct val="100000"/>
              </a:lnSpc>
              <a:spcBef>
                <a:spcPct val="0"/>
              </a:spcBef>
              <a:spcAft>
                <a:spcPct val="0"/>
              </a:spcAft>
              <a:buClrTx/>
              <a:buSzTx/>
              <a:buFontTx/>
              <a:buNone/>
              <a:tabLst/>
            </a:pPr>
            <a:endParaRPr kumimoji="0" lang="ar-SA" sz="3200" b="1" i="0" u="none" strike="noStrike" cap="none" normalizeH="0" baseline="0" dirty="0" smtClean="0">
              <a:ln>
                <a:noFill/>
              </a:ln>
              <a:solidFill>
                <a:schemeClr val="tx1"/>
              </a:solidFill>
              <a:effectLst/>
              <a:latin typeface="Arial" pitchFamily="34" charset="0"/>
              <a:ea typeface="Times New Roman" pitchFamily="18" charset="0"/>
              <a:cs typeface="Simplified Arabic" pitchFamily="2" charset="-78"/>
            </a:endParaRPr>
          </a:p>
          <a:p>
            <a:pPr marL="0" marR="0" lvl="0" indent="269875" algn="just" defTabSz="914400" rtl="1" eaLnBrk="1" fontAlgn="base" latinLnBrk="0" hangingPunct="1">
              <a:lnSpc>
                <a:spcPct val="100000"/>
              </a:lnSpc>
              <a:spcBef>
                <a:spcPct val="0"/>
              </a:spcBef>
              <a:spcAft>
                <a:spcPct val="0"/>
              </a:spcAft>
              <a:buClrTx/>
              <a:buSzTx/>
              <a:buFontTx/>
              <a:buNone/>
              <a:tabLst/>
            </a:pPr>
            <a:endParaRPr lang="ar-SA" sz="3200" b="1" dirty="0" smtClean="0">
              <a:latin typeface="Arial" pitchFamily="34" charset="0"/>
              <a:ea typeface="Times New Roman" pitchFamily="18" charset="0"/>
            </a:endParaRPr>
          </a:p>
          <a:p>
            <a:pPr lvl="0" indent="269875" algn="just" fontAlgn="base">
              <a:spcBef>
                <a:spcPct val="0"/>
              </a:spcBef>
              <a:spcAft>
                <a:spcPct val="0"/>
              </a:spcAft>
            </a:pPr>
            <a:r>
              <a:rPr lang="ar-SA" sz="3200" b="1" dirty="0" smtClean="0"/>
              <a:t>فقال رسول الله : مأمون والله. </a:t>
            </a:r>
            <a:endParaRPr kumimoji="0" lang="ar-SA" sz="3200" b="1"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269875"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g_hi" descr="https://encrypted-tbn0.gstatic.com/images?q=tbn:ANd9GcREPefzuHDbYtFuAiR7P9zjwbna0vEG4qaW0y7ARV8-687wepnd2A"/>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l_fi" descr="http://www.sarkosa.com/vb/uploaded/13150_265400099----334.jpg"/>
          <p:cNvPicPr/>
          <p:nvPr/>
        </p:nvPicPr>
        <p:blipFill>
          <a:blip r:embed="rId2"/>
          <a:srcRect/>
          <a:stretch>
            <a:fillRect/>
          </a:stretch>
        </p:blipFill>
        <p:spPr bwMode="auto">
          <a:xfrm>
            <a:off x="1" y="1"/>
            <a:ext cx="9144000" cy="6858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g_hi" descr="https://encrypted-tbn2.gstatic.com/images?q=tbn:ANd9GcQYhOXyseXpieTnVXupOES71aWgTuR3w6vFSYpA4pGHgH6e19FKzw"/>
          <p:cNvPicPr/>
          <p:nvPr/>
        </p:nvPicPr>
        <p:blipFill>
          <a:blip r:embed="rId2"/>
          <a:srcRect/>
          <a:stretch>
            <a:fillRect/>
          </a:stretch>
        </p:blipFill>
        <p:spPr bwMode="auto">
          <a:xfrm>
            <a:off x="0" y="1"/>
            <a:ext cx="9144000" cy="6858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g_hi" descr="https://encrypted-tbn2.gstatic.com/images?q=tbn:ANd9GcTnH8M1gjG6Fjro-MKb5Iyx_-9YgTNEg6Rdmxcj6Lbyyl-RuzP3VA"/>
          <p:cNvPicPr/>
          <p:nvPr/>
        </p:nvPicPr>
        <p:blipFill>
          <a:blip r:embed="rId2"/>
          <a:srcRect/>
          <a:stretch>
            <a:fillRect/>
          </a:stretch>
        </p:blipFill>
        <p:spPr bwMode="auto">
          <a:xfrm>
            <a:off x="1" y="24"/>
            <a:ext cx="9144000" cy="6858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google.com.sa/url?source=imglanding&amp;ct=img&amp;q=http://www.almaktabah.com/images/images_books/dki/2-7451-1712-2.gif&amp;sa=X&amp;ei=SS5xUObdMcKl4gTB9oDQBA&amp;ved=0CAwQ8wc4_wE&amp;usg=AFQjCNHs1ivINTbhX9_UDakKzzl3_NJ2_Q"/>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604</TotalTime>
  <Words>619</Words>
  <Application>Microsoft Office PowerPoint</Application>
  <PresentationFormat>عرض على الشاشة (3:4)‏</PresentationFormat>
  <Paragraphs>220</Paragraphs>
  <Slides>49</Slides>
  <Notes>6</Notes>
  <HiddenSlides>0</HiddenSlides>
  <MMClips>0</MMClips>
  <ScaleCrop>false</ScaleCrop>
  <HeadingPairs>
    <vt:vector size="4" baseType="variant">
      <vt:variant>
        <vt:lpstr>سمة</vt:lpstr>
      </vt:variant>
      <vt:variant>
        <vt:i4>1</vt:i4>
      </vt:variant>
      <vt:variant>
        <vt:lpstr>عناوين الشرائح</vt:lpstr>
      </vt:variant>
      <vt:variant>
        <vt:i4>49</vt:i4>
      </vt:variant>
    </vt:vector>
  </HeadingPairs>
  <TitlesOfParts>
    <vt:vector size="50"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ACER</dc:creator>
  <cp:lastModifiedBy>ACER</cp:lastModifiedBy>
  <cp:revision>68</cp:revision>
  <dcterms:created xsi:type="dcterms:W3CDTF">2012-10-07T14:33:39Z</dcterms:created>
  <dcterms:modified xsi:type="dcterms:W3CDTF">2012-11-05T19:35:19Z</dcterms:modified>
</cp:coreProperties>
</file>