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4" r:id="rId4"/>
    <p:sldId id="275" r:id="rId5"/>
    <p:sldId id="270" r:id="rId6"/>
    <p:sldId id="266" r:id="rId7"/>
    <p:sldId id="267" r:id="rId8"/>
    <p:sldId id="268" r:id="rId9"/>
    <p:sldId id="271" r:id="rId10"/>
    <p:sldId id="258" r:id="rId11"/>
    <p:sldId id="272" r:id="rId12"/>
    <p:sldId id="273" r:id="rId13"/>
    <p:sldId id="259" r:id="rId14"/>
    <p:sldId id="260" r:id="rId15"/>
    <p:sldId id="261" r:id="rId16"/>
    <p:sldId id="262" r:id="rId17"/>
    <p:sldId id="263" r:id="rId18"/>
    <p:sldId id="264" r:id="rId19"/>
    <p:sldId id="265" r:id="rId20"/>
    <p:sldId id="269"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15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F13E4634-717F-4C3D-83A2-101E70A4E17B}" type="datetimeFigureOut">
              <a:rPr lang="en-US" smtClean="0"/>
              <a:pPr/>
              <a:t>3/4/2011</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07BA3E6B-96B0-475B-94C1-DB1E68B44574}"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13E4634-717F-4C3D-83A2-101E70A4E17B}" type="datetimeFigureOut">
              <a:rPr lang="en-US" smtClean="0"/>
              <a:pPr/>
              <a:t>3/4/2011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7BA3E6B-96B0-475B-94C1-DB1E68B4457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13E4634-717F-4C3D-83A2-101E70A4E17B}" type="datetimeFigureOut">
              <a:rPr lang="en-US" smtClean="0"/>
              <a:pPr/>
              <a:t>3/4/2011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7BA3E6B-96B0-475B-94C1-DB1E68B44574}"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13E4634-717F-4C3D-83A2-101E70A4E17B}" type="datetimeFigureOut">
              <a:rPr lang="en-US" smtClean="0"/>
              <a:pPr/>
              <a:t>3/4/2011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7BA3E6B-96B0-475B-94C1-DB1E68B4457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13E4634-717F-4C3D-83A2-101E70A4E17B}" type="datetimeFigureOut">
              <a:rPr lang="en-US" smtClean="0"/>
              <a:pPr/>
              <a:t>3/4/2011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7BA3E6B-96B0-475B-94C1-DB1E68B44574}"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F13E4634-717F-4C3D-83A2-101E70A4E17B}" type="datetimeFigureOut">
              <a:rPr lang="en-US" smtClean="0"/>
              <a:pPr/>
              <a:t>3/4/2011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7BA3E6B-96B0-475B-94C1-DB1E68B4457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13E4634-717F-4C3D-83A2-101E70A4E17B}" type="datetimeFigureOut">
              <a:rPr lang="en-US" smtClean="0"/>
              <a:pPr/>
              <a:t>3/4/2011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07BA3E6B-96B0-475B-94C1-DB1E68B4457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13E4634-717F-4C3D-83A2-101E70A4E17B}" type="datetimeFigureOut">
              <a:rPr lang="en-US" smtClean="0"/>
              <a:pPr/>
              <a:t>3/4/2011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7BA3E6B-96B0-475B-94C1-DB1E68B4457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F13E4634-717F-4C3D-83A2-101E70A4E17B}" type="datetimeFigureOut">
              <a:rPr lang="en-US" smtClean="0"/>
              <a:pPr/>
              <a:t>3/4/2011</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07BA3E6B-96B0-475B-94C1-DB1E68B4457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13E4634-717F-4C3D-83A2-101E70A4E17B}" type="datetimeFigureOut">
              <a:rPr lang="en-US" smtClean="0"/>
              <a:pPr/>
              <a:t>3/4/2011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7BA3E6B-96B0-475B-94C1-DB1E68B4457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13E4634-717F-4C3D-83A2-101E70A4E17B}" type="datetimeFigureOut">
              <a:rPr lang="en-US" smtClean="0"/>
              <a:pPr/>
              <a:t>3/4/2011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7BA3E6B-96B0-475B-94C1-DB1E68B4457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F13E4634-717F-4C3D-83A2-101E70A4E17B}" type="datetimeFigureOut">
              <a:rPr lang="en-US" smtClean="0"/>
              <a:pPr/>
              <a:t>3/4/2011</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07BA3E6B-96B0-475B-94C1-DB1E68B44574}"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en.wikipedia.org/wiki/British_Raj" TargetMode="External"/><Relationship Id="rId2" Type="http://schemas.openxmlformats.org/officeDocument/2006/relationships/hyperlink" Target="http://en.wikipedia.org/wiki/Mumbai" TargetMode="External"/><Relationship Id="rId1" Type="http://schemas.openxmlformats.org/officeDocument/2006/relationships/slideLayout" Target="../slideLayouts/slideLayout4.xml"/><Relationship Id="rId5" Type="http://schemas.openxmlformats.org/officeDocument/2006/relationships/image" Target="../media/image2.jpeg"/><Relationship Id="rId4" Type="http://schemas.openxmlformats.org/officeDocument/2006/relationships/hyperlink" Target="http://en.wikipedia.org/wiki/Middlesex_Hospital"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en.wikipedia.org/wiki/Viceroy_of_India" TargetMode="External"/><Relationship Id="rId13" Type="http://schemas.openxmlformats.org/officeDocument/2006/relationships/hyperlink" Target="http://en.wikipedia.org/wiki/Edward_Poynter" TargetMode="External"/><Relationship Id="rId3" Type="http://schemas.openxmlformats.org/officeDocument/2006/relationships/hyperlink" Target="http://en.wikipedia.org/wiki/British_Raj" TargetMode="External"/><Relationship Id="rId7" Type="http://schemas.openxmlformats.org/officeDocument/2006/relationships/hyperlink" Target="http://en.wikipedia.org/wiki/Rudyard_Kipling#cite_note-14" TargetMode="External"/><Relationship Id="rId12" Type="http://schemas.openxmlformats.org/officeDocument/2006/relationships/hyperlink" Target="http://en.wikipedia.org/wiki/Edward_Burne-Jones" TargetMode="External"/><Relationship Id="rId17" Type="http://schemas.openxmlformats.org/officeDocument/2006/relationships/hyperlink" Target="http://en.wikipedia.org/wiki/Sir_J.J._Institute_of_Applied_Art" TargetMode="External"/><Relationship Id="rId2" Type="http://schemas.openxmlformats.org/officeDocument/2006/relationships/hyperlink" Target="http://en.wikipedia.org/wiki/Mumbai" TargetMode="External"/><Relationship Id="rId16" Type="http://schemas.openxmlformats.org/officeDocument/2006/relationships/hyperlink" Target="http://en.wikipedia.org/wiki/Prime_Minister_of_the_UK" TargetMode="External"/><Relationship Id="rId1" Type="http://schemas.openxmlformats.org/officeDocument/2006/relationships/slideLayout" Target="../slideLayouts/slideLayout2.xml"/><Relationship Id="rId6" Type="http://schemas.openxmlformats.org/officeDocument/2006/relationships/hyperlink" Target="http://en.wikipedia.org/wiki/Victorian_era" TargetMode="External"/><Relationship Id="rId11" Type="http://schemas.openxmlformats.org/officeDocument/2006/relationships/hyperlink" Target="http://en.wikipedia.org/wiki/Rudyard,_Staffordshire" TargetMode="External"/><Relationship Id="rId5" Type="http://schemas.openxmlformats.org/officeDocument/2006/relationships/hyperlink" Target="http://en.wikipedia.org/wiki/John_Lockwood_Kipling" TargetMode="External"/><Relationship Id="rId15" Type="http://schemas.openxmlformats.org/officeDocument/2006/relationships/hyperlink" Target="http://en.wikipedia.org/wiki/Conservative_Party_(UK)" TargetMode="External"/><Relationship Id="rId10" Type="http://schemas.openxmlformats.org/officeDocument/2006/relationships/hyperlink" Target="http://en.wikipedia.org/wiki/Rudyard_Lake" TargetMode="External"/><Relationship Id="rId4" Type="http://schemas.openxmlformats.org/officeDocument/2006/relationships/hyperlink" Target="http://en.wikipedia.org/wiki/MacDonald_sisters" TargetMode="External"/><Relationship Id="rId9" Type="http://schemas.openxmlformats.org/officeDocument/2006/relationships/hyperlink" Target="http://en.wikipedia.org/wiki/Jamsetjee_Jeejeebhoy" TargetMode="External"/><Relationship Id="rId14" Type="http://schemas.openxmlformats.org/officeDocument/2006/relationships/hyperlink" Target="http://en.wikipedia.org/wiki/Stanley_Baldwi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en.wikipedia.org/wiki/File:Malabarpoint_governmenthouse_bombay.jpg" TargetMode="External"/><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hyperlink" Target="http://en.wikipedia.org/wiki/File:Kiplingsindia.jp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en.wikipedia.org/wiki/Lama" TargetMode="External"/><Relationship Id="rId2" Type="http://schemas.openxmlformats.org/officeDocument/2006/relationships/hyperlink" Target="http://en.wikipedia.org/wiki/Tibet" TargetMode="External"/><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hyperlink" Target="http://en.wikipedia.org/wiki/Pashtun"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en.wikipedia.org/wiki/Bengali_people" TargetMode="External"/><Relationship Id="rId2" Type="http://schemas.openxmlformats.org/officeDocument/2006/relationships/hyperlink" Target="http://en.wikipedia.org/wiki/Shimla" TargetMode="External"/><Relationship Id="rId1" Type="http://schemas.openxmlformats.org/officeDocument/2006/relationships/slideLayout" Target="../slideLayouts/slideLayout2.xml"/><Relationship Id="rId4" Type="http://schemas.openxmlformats.org/officeDocument/2006/relationships/hyperlink" Target="http://en.wikipedia.org/wiki/Lucknow"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en.wikipedia.org/wiki/The_Great_Game" TargetMode="External"/><Relationship Id="rId7" Type="http://schemas.openxmlformats.org/officeDocument/2006/relationships/hyperlink" Target="http://en.wikipedia.org/wiki/Second_Afghan_War" TargetMode="External"/><Relationship Id="rId2" Type="http://schemas.openxmlformats.org/officeDocument/2006/relationships/image" Target="../media/image6.jpeg"/><Relationship Id="rId1" Type="http://schemas.openxmlformats.org/officeDocument/2006/relationships/slideLayout" Target="../slideLayouts/slideLayout4.xml"/><Relationship Id="rId6" Type="http://schemas.openxmlformats.org/officeDocument/2006/relationships/hyperlink" Target="http://en.wikipedia.org/wiki/Central_Asia" TargetMode="External"/><Relationship Id="rId5" Type="http://schemas.openxmlformats.org/officeDocument/2006/relationships/hyperlink" Target="http://en.wikipedia.org/wiki/United_Kingdom_of_Great_Britain_and_Ireland" TargetMode="External"/><Relationship Id="rId4" Type="http://schemas.openxmlformats.org/officeDocument/2006/relationships/hyperlink" Target="http://en.wikipedia.org/wiki/Russia"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en.wikipedia.org/wiki/Bolshevik_Revolution" TargetMode="External"/><Relationship Id="rId13" Type="http://schemas.openxmlformats.org/officeDocument/2006/relationships/hyperlink" Target="http://en.wikipedia.org/wiki/Intelligence_officer" TargetMode="External"/><Relationship Id="rId18" Type="http://schemas.openxmlformats.org/officeDocument/2006/relationships/hyperlink" Target="http://en.wikipedia.org/wiki/Kim_(novel)" TargetMode="External"/><Relationship Id="rId3" Type="http://schemas.openxmlformats.org/officeDocument/2006/relationships/hyperlink" Target="http://en.wikipedia.org/wiki/British_Empire" TargetMode="External"/><Relationship Id="rId7" Type="http://schemas.openxmlformats.org/officeDocument/2006/relationships/hyperlink" Target="http://en.wikipedia.org/wiki/Anglo-Russian_Convention_of_1907" TargetMode="External"/><Relationship Id="rId12" Type="http://schemas.openxmlformats.org/officeDocument/2006/relationships/hyperlink" Target="http://en.wikipedia.org/wiki/Arthur_Conolly" TargetMode="External"/><Relationship Id="rId17" Type="http://schemas.openxmlformats.org/officeDocument/2006/relationships/hyperlink" Target="http://en.wikipedia.org/wiki/Rudyard_Kipling" TargetMode="External"/><Relationship Id="rId2" Type="http://schemas.openxmlformats.org/officeDocument/2006/relationships/hyperlink" Target="http://en.wikipedia.org/wiki/Cold_war_(general_term)" TargetMode="External"/><Relationship Id="rId16" Type="http://schemas.openxmlformats.org/officeDocument/2006/relationships/hyperlink" Target="http://en.wikipedia.org/wiki/Novelist" TargetMode="External"/><Relationship Id="rId1" Type="http://schemas.openxmlformats.org/officeDocument/2006/relationships/slideLayout" Target="../slideLayouts/slideLayout2.xml"/><Relationship Id="rId6" Type="http://schemas.openxmlformats.org/officeDocument/2006/relationships/hyperlink" Target="http://en.wikipedia.org/wiki/Treaty_of_Gulistan" TargetMode="External"/><Relationship Id="rId11" Type="http://schemas.openxmlformats.org/officeDocument/2006/relationships/hyperlink" Target="http://en.wikipedia.org/wiki/Allies_of_World_War_II" TargetMode="External"/><Relationship Id="rId5" Type="http://schemas.openxmlformats.org/officeDocument/2006/relationships/hyperlink" Target="http://en.wikipedia.org/wiki/Central_Asia" TargetMode="External"/><Relationship Id="rId15" Type="http://schemas.openxmlformats.org/officeDocument/2006/relationships/hyperlink" Target="#cite_note-0"/><Relationship Id="rId10" Type="http://schemas.openxmlformats.org/officeDocument/2006/relationships/hyperlink" Target="http://en.wikipedia.org/wiki/Russia" TargetMode="External"/><Relationship Id="rId4" Type="http://schemas.openxmlformats.org/officeDocument/2006/relationships/hyperlink" Target="http://en.wikipedia.org/wiki/Russian_Empire" TargetMode="External"/><Relationship Id="rId9" Type="http://schemas.openxmlformats.org/officeDocument/2006/relationships/hyperlink" Target="http://en.wikipedia.org/wiki/United_Kingdom" TargetMode="External"/><Relationship Id="rId14" Type="http://schemas.openxmlformats.org/officeDocument/2006/relationships/hyperlink" Target="http://en.wikipedia.org/wiki/British_East_India_Company"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en.wikipedia.org/wiki/Lahor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hyperlink" Target="http://en.wikipedia.org/wiki/Lama" TargetMode="External"/><Relationship Id="rId7" Type="http://schemas.openxmlformats.org/officeDocument/2006/relationships/hyperlink" Target="http://en.wikipedia.org/wiki/Grand_Trunk_Road" TargetMode="External"/><Relationship Id="rId2" Type="http://schemas.openxmlformats.org/officeDocument/2006/relationships/hyperlink" Target="http://en.wikipedia.org/wiki/Tibet" TargetMode="External"/><Relationship Id="rId1" Type="http://schemas.openxmlformats.org/officeDocument/2006/relationships/slideLayout" Target="../slideLayouts/slideLayout4.xml"/><Relationship Id="rId6" Type="http://schemas.openxmlformats.org/officeDocument/2006/relationships/hyperlink" Target="http://en.wikipedia.org/wiki/Ambala" TargetMode="External"/><Relationship Id="rId5" Type="http://schemas.openxmlformats.org/officeDocument/2006/relationships/hyperlink" Target="http://en.wikipedia.org/wiki/The_Great_Game" TargetMode="External"/><Relationship Id="rId4" Type="http://schemas.openxmlformats.org/officeDocument/2006/relationships/hyperlink" Target="http://en.wikipedia.org/wiki/Samsara_(Buddhis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hyperlink" Target="http://en.wikipedia.org/wiki/Kim's_Game" TargetMode="External"/><Relationship Id="rId3" Type="http://schemas.openxmlformats.org/officeDocument/2006/relationships/hyperlink" Target="http://en.wikipedia.org/wiki/Freemasonry" TargetMode="External"/><Relationship Id="rId7" Type="http://schemas.openxmlformats.org/officeDocument/2006/relationships/hyperlink" Target="http://en.wikipedia.org/wiki/Shimla" TargetMode="External"/><Relationship Id="rId2" Type="http://schemas.openxmlformats.org/officeDocument/2006/relationships/image" Target="../media/image12.jpeg"/><Relationship Id="rId1" Type="http://schemas.openxmlformats.org/officeDocument/2006/relationships/slideLayout" Target="../slideLayouts/slideLayout4.xml"/><Relationship Id="rId6" Type="http://schemas.openxmlformats.org/officeDocument/2006/relationships/hyperlink" Target="http://en.wikipedia.org/wiki/Espionage" TargetMode="External"/><Relationship Id="rId5" Type="http://schemas.openxmlformats.org/officeDocument/2006/relationships/hyperlink" Target="http://en.wikipedia.org/wiki/Lucknow" TargetMode="External"/><Relationship Id="rId4" Type="http://schemas.openxmlformats.org/officeDocument/2006/relationships/hyperlink" Target="http://en.wikipedia.org/wiki/La_Martiniere_Lucknow"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en.wikipedia.org/wiki/Himalayas"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en.wikipedia.org/wiki/Bodhi" TargetMode="External"/><Relationship Id="rId2" Type="http://schemas.openxmlformats.org/officeDocument/2006/relationships/image" Target="../media/image14.jpeg"/><Relationship Id="rId1" Type="http://schemas.openxmlformats.org/officeDocument/2006/relationships/slideLayout" Target="../slideLayouts/slideLayout4.xml"/><Relationship Id="rId4" Type="http://schemas.openxmlformats.org/officeDocument/2006/relationships/hyperlink" Target="http://en.wikipedia.org/wiki/Tibetan_Buddhis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u="sng" dirty="0" smtClean="0">
                <a:solidFill>
                  <a:schemeClr val="bg2">
                    <a:lumMod val="60000"/>
                    <a:lumOff val="40000"/>
                  </a:schemeClr>
                </a:solidFill>
              </a:rPr>
              <a:t>Kim (1901)</a:t>
            </a:r>
            <a:r>
              <a:rPr lang="en-US" sz="4800" dirty="0" smtClean="0"/>
              <a:t> </a:t>
            </a:r>
            <a:r>
              <a:rPr lang="en-US" sz="4800" dirty="0" smtClean="0"/>
              <a:t>by: </a:t>
            </a:r>
            <a:r>
              <a:rPr lang="en-US" sz="4800" dirty="0" err="1" smtClean="0"/>
              <a:t>joseph</a:t>
            </a:r>
            <a:r>
              <a:rPr lang="en-US" sz="4800" dirty="0" smtClean="0"/>
              <a:t> </a:t>
            </a:r>
            <a:r>
              <a:rPr lang="en-US" sz="4800" dirty="0" err="1" smtClean="0"/>
              <a:t>rudyard</a:t>
            </a:r>
            <a:r>
              <a:rPr lang="en-US" sz="4800" dirty="0" smtClean="0"/>
              <a:t> </a:t>
            </a:r>
            <a:r>
              <a:rPr lang="en-US" sz="4800" dirty="0" err="1" smtClean="0"/>
              <a:t>kipling</a:t>
            </a:r>
            <a:r>
              <a:rPr lang="en-US" sz="4800" dirty="0" smtClean="0"/>
              <a:t> </a:t>
            </a:r>
            <a:endParaRPr lang="en-US" sz="4800" dirty="0"/>
          </a:p>
        </p:txBody>
      </p:sp>
      <p:sp>
        <p:nvSpPr>
          <p:cNvPr id="3" name="Subtitle 2"/>
          <p:cNvSpPr>
            <a:spLocks noGrp="1"/>
          </p:cNvSpPr>
          <p:nvPr>
            <p:ph type="subTitle" idx="1"/>
          </p:nvPr>
        </p:nvSpPr>
        <p:spPr/>
        <p:txBody>
          <a:bodyPr>
            <a:normAutofit/>
          </a:bodyPr>
          <a:lstStyle/>
          <a:p>
            <a:r>
              <a:rPr lang="en-US" sz="3600" dirty="0" smtClean="0">
                <a:latin typeface="Gulim" pitchFamily="34" charset="-127"/>
                <a:ea typeface="Gulim" pitchFamily="34" charset="-127"/>
              </a:rPr>
              <a:t>    Criticism 2</a:t>
            </a:r>
            <a:r>
              <a:rPr lang="en-US" sz="3600" baseline="30000" dirty="0" smtClean="0">
                <a:latin typeface="Gulim" pitchFamily="34" charset="-127"/>
                <a:ea typeface="Gulim" pitchFamily="34" charset="-127"/>
              </a:rPr>
              <a:t>nd</a:t>
            </a:r>
            <a:r>
              <a:rPr lang="en-US" sz="3600" dirty="0" smtClean="0">
                <a:latin typeface="Gulim" pitchFamily="34" charset="-127"/>
                <a:ea typeface="Gulim" pitchFamily="34" charset="-127"/>
              </a:rPr>
              <a:t> Term Fourth Year</a:t>
            </a:r>
            <a:endParaRPr lang="en-US" sz="3600" dirty="0">
              <a:latin typeface="Gulim" pitchFamily="34" charset="-127"/>
              <a:ea typeface="Gulim" pitchFamily="34" charset="-127"/>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600" dirty="0" smtClean="0">
                <a:solidFill>
                  <a:schemeClr val="accent2"/>
                </a:solidFill>
                <a:effectLst>
                  <a:outerShdw blurRad="50800" dist="38100" dir="5400000" algn="t" rotWithShape="0">
                    <a:prstClr val="black">
                      <a:alpha val="40000"/>
                    </a:prstClr>
                  </a:outerShdw>
                </a:effectLst>
                <a:latin typeface="+mn-lt"/>
              </a:rPr>
              <a:t>Joseph Rudyard Kipling</a:t>
            </a:r>
            <a:endParaRPr lang="en-US" sz="6600" dirty="0">
              <a:solidFill>
                <a:schemeClr val="accent2"/>
              </a:solidFill>
              <a:effectLst>
                <a:outerShdw blurRad="50800" dist="38100" dir="5400000" algn="t" rotWithShape="0">
                  <a:prstClr val="black">
                    <a:alpha val="40000"/>
                  </a:prstClr>
                </a:outerShdw>
              </a:effectLst>
              <a:latin typeface="+mn-lt"/>
            </a:endParaRPr>
          </a:p>
        </p:txBody>
      </p:sp>
      <p:sp>
        <p:nvSpPr>
          <p:cNvPr id="3" name="Content Placeholder 2"/>
          <p:cNvSpPr>
            <a:spLocks noGrp="1"/>
          </p:cNvSpPr>
          <p:nvPr>
            <p:ph sz="half" idx="1"/>
          </p:nvPr>
        </p:nvSpPr>
        <p:spPr>
          <a:effectLst>
            <a:glow rad="63500">
              <a:schemeClr val="accent2">
                <a:satMod val="175000"/>
                <a:alpha val="40000"/>
              </a:schemeClr>
            </a:glow>
          </a:effectLst>
        </p:spPr>
        <p:txBody>
          <a:bodyPr>
            <a:normAutofit fontScale="92500" lnSpcReduction="20000"/>
          </a:bodyPr>
          <a:lstStyle/>
          <a:p>
            <a:r>
              <a:rPr lang="en-US" sz="2400" b="1" dirty="0" smtClean="0"/>
              <a:t>Born</a:t>
            </a:r>
            <a:r>
              <a:rPr lang="en-US" sz="2400" dirty="0" smtClean="0"/>
              <a:t/>
            </a:r>
            <a:br>
              <a:rPr lang="en-US" sz="2400" dirty="0" smtClean="0"/>
            </a:br>
            <a:r>
              <a:rPr lang="en-US" sz="2400" dirty="0" smtClean="0"/>
              <a:t>30 December 1865</a:t>
            </a:r>
            <a:br>
              <a:rPr lang="en-US" sz="2400" dirty="0" smtClean="0"/>
            </a:br>
            <a:r>
              <a:rPr lang="en-US" sz="2400" u="sng" dirty="0" smtClean="0">
                <a:solidFill>
                  <a:schemeClr val="accent2"/>
                </a:solidFill>
                <a:hlinkClick r:id="rId2" tooltip="Mumbai"/>
              </a:rPr>
              <a:t>Bombay</a:t>
            </a:r>
            <a:r>
              <a:rPr lang="en-US" sz="2400" dirty="0" smtClean="0">
                <a:solidFill>
                  <a:schemeClr val="accent2"/>
                </a:solidFill>
              </a:rPr>
              <a:t>, </a:t>
            </a:r>
            <a:r>
              <a:rPr lang="en-US" sz="2400" u="sng" dirty="0" smtClean="0">
                <a:solidFill>
                  <a:schemeClr val="accent2"/>
                </a:solidFill>
                <a:hlinkClick r:id="rId3" tooltip="British Raj"/>
              </a:rPr>
              <a:t>British India</a:t>
            </a:r>
            <a:endParaRPr lang="en-US" sz="2400" dirty="0" smtClean="0">
              <a:solidFill>
                <a:schemeClr val="accent2"/>
              </a:solidFill>
            </a:endParaRPr>
          </a:p>
          <a:p>
            <a:r>
              <a:rPr lang="en-US" sz="2400" b="1" dirty="0" smtClean="0"/>
              <a:t>Died</a:t>
            </a:r>
            <a:endParaRPr lang="en-US" sz="2400" dirty="0" smtClean="0"/>
          </a:p>
          <a:p>
            <a:r>
              <a:rPr lang="en-US" sz="2400" dirty="0" smtClean="0"/>
              <a:t>18 January 1936</a:t>
            </a:r>
          </a:p>
          <a:p>
            <a:r>
              <a:rPr lang="en-US" sz="2400" u="sng" dirty="0" smtClean="0">
                <a:solidFill>
                  <a:schemeClr val="accent2"/>
                </a:solidFill>
                <a:hlinkClick r:id="rId4"/>
              </a:rPr>
              <a:t>Middlesex Hospital</a:t>
            </a:r>
            <a:r>
              <a:rPr lang="en-US" sz="2400" dirty="0" smtClean="0"/>
              <a:t>, London, England</a:t>
            </a:r>
          </a:p>
          <a:p>
            <a:r>
              <a:rPr lang="en-US" sz="2400" b="1" dirty="0" smtClean="0"/>
              <a:t>Nationality</a:t>
            </a:r>
            <a:endParaRPr lang="en-US" sz="2400" dirty="0" smtClean="0"/>
          </a:p>
          <a:p>
            <a:r>
              <a:rPr lang="en-US" sz="2400" dirty="0" smtClean="0"/>
              <a:t>British</a:t>
            </a:r>
          </a:p>
          <a:p>
            <a:r>
              <a:rPr lang="en-US" sz="2400" b="1" dirty="0" smtClean="0"/>
              <a:t>Genres</a:t>
            </a:r>
            <a:endParaRPr lang="en-US" sz="2400" dirty="0" smtClean="0"/>
          </a:p>
          <a:p>
            <a:r>
              <a:rPr lang="en-US" sz="2400" dirty="0" smtClean="0"/>
              <a:t>Short story, novel, children's literature, poetry, travel literature, science fiction</a:t>
            </a:r>
          </a:p>
          <a:p>
            <a:endParaRPr lang="en-US" dirty="0"/>
          </a:p>
        </p:txBody>
      </p:sp>
      <p:pic>
        <p:nvPicPr>
          <p:cNvPr id="5" name="Content Placeholder 4" descr="image.jpg"/>
          <p:cNvPicPr>
            <a:picLocks noGrp="1" noChangeAspect="1"/>
          </p:cNvPicPr>
          <p:nvPr>
            <p:ph sz="half" idx="2"/>
          </p:nvPr>
        </p:nvPicPr>
        <p:blipFill>
          <a:blip r:embed="rId5" cstate="print"/>
          <a:stretch>
            <a:fillRect/>
          </a:stretch>
        </p:blipFill>
        <p:spPr>
          <a:xfrm rot="415131">
            <a:off x="4724400" y="1981200"/>
            <a:ext cx="3810000" cy="4495799"/>
          </a:xfrm>
          <a:prstGeom prst="rect">
            <a:avLst/>
          </a:prstGeom>
          <a:ln>
            <a:noFill/>
          </a:ln>
          <a:effectLst>
            <a:reflection blurRad="6350" stA="52000" endA="300" endPos="35000" dir="5400000" sy="-100000" algn="bl" rotWithShape="0"/>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5"/>
                                        </p:tgtEl>
                                        <p:attrNameLst>
                                          <p:attrName>ppt_x</p:attrName>
                                          <p:attrName>ppt_y</p:attrName>
                                        </p:attrNameLst>
                                      </p:cBhvr>
                                    </p:animMotion>
                                    <p:animRot by="1500000">
                                      <p:cBhvr>
                                        <p:cTn id="7" dur="125" fill="hold">
                                          <p:stCondLst>
                                            <p:cond delay="0"/>
                                          </p:stCondLst>
                                        </p:cTn>
                                        <p:tgtEl>
                                          <p:spTgt spid="5"/>
                                        </p:tgtEl>
                                        <p:attrNameLst>
                                          <p:attrName>r</p:attrName>
                                        </p:attrNameLst>
                                      </p:cBhvr>
                                    </p:animRot>
                                    <p:animRot by="-1500000">
                                      <p:cBhvr>
                                        <p:cTn id="8" dur="125" fill="hold">
                                          <p:stCondLst>
                                            <p:cond delay="125"/>
                                          </p:stCondLst>
                                        </p:cTn>
                                        <p:tgtEl>
                                          <p:spTgt spid="5"/>
                                        </p:tgtEl>
                                        <p:attrNameLst>
                                          <p:attrName>r</p:attrName>
                                        </p:attrNameLst>
                                      </p:cBhvr>
                                    </p:animRot>
                                    <p:animRot by="-1500000">
                                      <p:cBhvr>
                                        <p:cTn id="9" dur="125" fill="hold">
                                          <p:stCondLst>
                                            <p:cond delay="250"/>
                                          </p:stCondLst>
                                        </p:cTn>
                                        <p:tgtEl>
                                          <p:spTgt spid="5"/>
                                        </p:tgtEl>
                                        <p:attrNameLst>
                                          <p:attrName>r</p:attrName>
                                        </p:attrNameLst>
                                      </p:cBhvr>
                                    </p:animRot>
                                    <p:animRot by="1500000">
                                      <p:cBhvr>
                                        <p:cTn id="10" dur="125" fill="hold">
                                          <p:stCondLst>
                                            <p:cond delay="375"/>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schemeClr val="accent3"/>
                </a:solidFill>
              </a:rPr>
              <a:t>Childhood and early life</a:t>
            </a:r>
            <a:br>
              <a:rPr lang="en-US" sz="3200" b="1" dirty="0" smtClean="0">
                <a:solidFill>
                  <a:schemeClr val="accent3"/>
                </a:solidFill>
              </a:rPr>
            </a:br>
            <a:endParaRPr lang="en-US" sz="3200" dirty="0">
              <a:solidFill>
                <a:schemeClr val="accent3"/>
              </a:solidFill>
            </a:endParaRPr>
          </a:p>
        </p:txBody>
      </p:sp>
      <p:sp>
        <p:nvSpPr>
          <p:cNvPr id="3" name="Content Placeholder 2"/>
          <p:cNvSpPr>
            <a:spLocks noGrp="1"/>
          </p:cNvSpPr>
          <p:nvPr>
            <p:ph idx="1"/>
          </p:nvPr>
        </p:nvSpPr>
        <p:spPr/>
        <p:txBody>
          <a:bodyPr>
            <a:normAutofit fontScale="25000" lnSpcReduction="20000"/>
          </a:bodyPr>
          <a:lstStyle/>
          <a:p>
            <a:r>
              <a:rPr lang="en-US" sz="6400" dirty="0" smtClean="0"/>
              <a:t>Rudyard Kipling was born on 30 December 1865 in </a:t>
            </a:r>
            <a:r>
              <a:rPr lang="en-US" sz="6400" u="sng" dirty="0" smtClean="0">
                <a:hlinkClick r:id="rId2" tooltip="Mumbai"/>
              </a:rPr>
              <a:t>Bombay</a:t>
            </a:r>
            <a:r>
              <a:rPr lang="en-US" sz="6400" dirty="0" smtClean="0"/>
              <a:t>, in </a:t>
            </a:r>
            <a:r>
              <a:rPr lang="en-US" sz="6400" u="sng" dirty="0" smtClean="0">
                <a:hlinkClick r:id="rId3" tooltip="British Raj"/>
              </a:rPr>
              <a:t>British India</a:t>
            </a:r>
            <a:r>
              <a:rPr lang="en-US" sz="6400" dirty="0" smtClean="0"/>
              <a:t> to </a:t>
            </a:r>
            <a:r>
              <a:rPr lang="en-US" sz="6400" u="sng" dirty="0" smtClean="0">
                <a:hlinkClick r:id="rId4" tooltip="MacDonald sisters"/>
              </a:rPr>
              <a:t>Alice Kipling (née MacDonald)</a:t>
            </a:r>
            <a:r>
              <a:rPr lang="en-US" sz="6400" dirty="0" smtClean="0"/>
              <a:t> and </a:t>
            </a:r>
            <a:r>
              <a:rPr lang="en-US" sz="6400" u="sng" dirty="0" smtClean="0">
                <a:hlinkClick r:id="rId5" tooltip="John Lockwood Kipling"/>
              </a:rPr>
              <a:t>(John) Lockwood </a:t>
            </a:r>
            <a:r>
              <a:rPr lang="en-US" sz="6400" u="sng" dirty="0" smtClean="0">
                <a:hlinkClick r:id="rId5" tooltip="John Lockwood Kipling"/>
              </a:rPr>
              <a:t>Kipling</a:t>
            </a:r>
            <a:r>
              <a:rPr lang="en-US" sz="6400" dirty="0" smtClean="0"/>
              <a:t>. </a:t>
            </a:r>
            <a:r>
              <a:rPr lang="en-US" sz="6400" dirty="0" smtClean="0"/>
              <a:t>Alice Kipling (one of four remarkable </a:t>
            </a:r>
            <a:r>
              <a:rPr lang="en-US" sz="6400" u="sng" dirty="0" smtClean="0">
                <a:hlinkClick r:id="rId6" tooltip="Victorian era"/>
              </a:rPr>
              <a:t>Victorian</a:t>
            </a:r>
            <a:r>
              <a:rPr lang="en-US" sz="6400" dirty="0" smtClean="0"/>
              <a:t> sisters</a:t>
            </a:r>
            <a:r>
              <a:rPr lang="en-US" sz="6400" dirty="0" smtClean="0"/>
              <a:t>)</a:t>
            </a:r>
            <a:r>
              <a:rPr lang="en-US" sz="6400" u="sng" baseline="30000" dirty="0" smtClean="0">
                <a:hlinkClick r:id="rId7"/>
              </a:rPr>
              <a:t>[</a:t>
            </a:r>
            <a:r>
              <a:rPr lang="en-US" sz="6400" dirty="0" smtClean="0"/>
              <a:t> </a:t>
            </a:r>
            <a:r>
              <a:rPr lang="en-US" sz="6400" dirty="0" smtClean="0"/>
              <a:t>was a vivacious </a:t>
            </a:r>
            <a:r>
              <a:rPr lang="en-US" sz="6400" dirty="0" smtClean="0"/>
              <a:t>woman </a:t>
            </a:r>
            <a:r>
              <a:rPr lang="en-US" sz="6400" dirty="0" smtClean="0"/>
              <a:t>about whom a future </a:t>
            </a:r>
            <a:r>
              <a:rPr lang="en-US" sz="6400" u="sng" dirty="0" smtClean="0">
                <a:hlinkClick r:id="rId8" tooltip="Viceroy of India"/>
              </a:rPr>
              <a:t>Viceroy of India</a:t>
            </a:r>
            <a:r>
              <a:rPr lang="en-US" sz="6400" dirty="0" smtClean="0"/>
              <a:t> would say, "Dullness and Mrs. Kipling cannot exist in the same </a:t>
            </a:r>
            <a:r>
              <a:rPr lang="en-US" sz="6400" dirty="0" smtClean="0"/>
              <a:t>room. Lockwood </a:t>
            </a:r>
            <a:r>
              <a:rPr lang="en-US" sz="6400" dirty="0" smtClean="0"/>
              <a:t>Kipling, a sculptor and pottery designer, was the principal and professor of architectural sculpture at the newly-founded </a:t>
            </a:r>
            <a:r>
              <a:rPr lang="en-US" sz="6400" u="sng" dirty="0" smtClean="0">
                <a:hlinkClick r:id="rId9" tooltip="Jamsetjee Jeejeebhoy"/>
              </a:rPr>
              <a:t>Sir Jamsetjee Jeejeebhoy</a:t>
            </a:r>
            <a:r>
              <a:rPr lang="en-US" sz="6400" dirty="0" smtClean="0"/>
              <a:t> School of Art and Industry in </a:t>
            </a:r>
            <a:r>
              <a:rPr lang="en-US" sz="6400" dirty="0" smtClean="0"/>
              <a:t>Bombay.</a:t>
            </a:r>
            <a:endParaRPr lang="en-US" sz="6400" dirty="0" smtClean="0"/>
          </a:p>
          <a:p>
            <a:r>
              <a:rPr lang="en-US" sz="6400" dirty="0" smtClean="0"/>
              <a:t>The couple, who had moved to India in the same year Rudyard was born, had met in courtship two years previously at </a:t>
            </a:r>
            <a:r>
              <a:rPr lang="en-US" sz="6400" u="sng" dirty="0" smtClean="0">
                <a:hlinkClick r:id="rId10"/>
              </a:rPr>
              <a:t>Rudyard Lake</a:t>
            </a:r>
            <a:r>
              <a:rPr lang="en-US" sz="6400" dirty="0" smtClean="0"/>
              <a:t> in </a:t>
            </a:r>
            <a:r>
              <a:rPr lang="en-US" sz="6400" u="sng" dirty="0" smtClean="0">
                <a:hlinkClick r:id="rId11"/>
              </a:rPr>
              <a:t>Rudyard, Staffordshire</a:t>
            </a:r>
            <a:r>
              <a:rPr lang="en-US" sz="6400" dirty="0" smtClean="0"/>
              <a:t>, England, and had been so taken by its beauty that they now named their firstborn after it. Kipling's maternal aunt, Georgiana, was married to the painter </a:t>
            </a:r>
            <a:r>
              <a:rPr lang="en-US" sz="6400" u="sng" dirty="0" smtClean="0">
                <a:hlinkClick r:id="rId12"/>
              </a:rPr>
              <a:t>Edward Burne-Jones</a:t>
            </a:r>
            <a:r>
              <a:rPr lang="en-US" sz="6400" dirty="0" smtClean="0"/>
              <a:t> and his aunt Agnes was married to the painter </a:t>
            </a:r>
            <a:r>
              <a:rPr lang="en-US" sz="6400" u="sng" dirty="0" smtClean="0">
                <a:hlinkClick r:id="rId13"/>
              </a:rPr>
              <a:t>Edward </a:t>
            </a:r>
            <a:r>
              <a:rPr lang="en-US" sz="6400" u="sng" dirty="0" err="1" smtClean="0">
                <a:hlinkClick r:id="rId13"/>
              </a:rPr>
              <a:t>Poynter</a:t>
            </a:r>
            <a:r>
              <a:rPr lang="en-US" sz="6400" dirty="0" smtClean="0"/>
              <a:t>. His most famous relative was his first cousin, </a:t>
            </a:r>
            <a:r>
              <a:rPr lang="en-US" sz="6400" u="sng" dirty="0" smtClean="0">
                <a:hlinkClick r:id="rId14"/>
              </a:rPr>
              <a:t>Stanley Baldwin</a:t>
            </a:r>
            <a:r>
              <a:rPr lang="en-US" sz="6400" dirty="0" smtClean="0"/>
              <a:t>, who was </a:t>
            </a:r>
            <a:r>
              <a:rPr lang="en-US" sz="6400" u="sng" dirty="0" smtClean="0">
                <a:hlinkClick r:id="rId15" tooltip="Conservative Party (UK)"/>
              </a:rPr>
              <a:t>Conservative</a:t>
            </a:r>
            <a:r>
              <a:rPr lang="en-US" sz="6400" dirty="0" smtClean="0"/>
              <a:t> </a:t>
            </a:r>
            <a:r>
              <a:rPr lang="en-US" sz="6400" u="sng" dirty="0" smtClean="0">
                <a:hlinkClick r:id="rId16" tooltip="Prime Minister of the UK"/>
              </a:rPr>
              <a:t>Prime Minister of the UK</a:t>
            </a:r>
            <a:r>
              <a:rPr lang="en-US" sz="6400" dirty="0" smtClean="0"/>
              <a:t> three times in the 1920s and </a:t>
            </a:r>
            <a:r>
              <a:rPr lang="en-US" sz="6400" dirty="0" smtClean="0"/>
              <a:t>1930s </a:t>
            </a:r>
            <a:r>
              <a:rPr lang="en-US" sz="6400" dirty="0" smtClean="0"/>
              <a:t>Kipling's birthplace home still stands on the campus of the </a:t>
            </a:r>
            <a:r>
              <a:rPr lang="en-US" sz="6400" u="sng" dirty="0" smtClean="0">
                <a:hlinkClick r:id="rId17"/>
              </a:rPr>
              <a:t>Sir J.J. Institute of Applied Art</a:t>
            </a:r>
            <a:r>
              <a:rPr lang="en-US" sz="6400" dirty="0" smtClean="0"/>
              <a:t> in Mumbai and for many years was used as the Dean's residence. Mumbai historian Foy Nissen points out however that although the cottage bears a plaque stating that this is the site where Kipling was born, the original cottage was pulled down decades ago and a new one built in its place. The wooden bungalow has been empty and locked up for </a:t>
            </a:r>
            <a:r>
              <a:rPr lang="en-US" sz="6400" dirty="0" smtClean="0"/>
              <a:t>years </a:t>
            </a:r>
            <a:r>
              <a:rPr lang="en-US" sz="6400" dirty="0" smtClean="0"/>
              <a:t>In November 2007, it was announced that his birthplace in the campus of the </a:t>
            </a:r>
            <a:r>
              <a:rPr lang="en-US" sz="6400" u="sng" dirty="0" smtClean="0">
                <a:hlinkClick r:id="rId17" tooltip="Sir J.J. Institute of Applied Art"/>
              </a:rPr>
              <a:t>J </a:t>
            </a:r>
            <a:r>
              <a:rPr lang="en-US" sz="6400" u="sng" dirty="0" err="1" smtClean="0">
                <a:hlinkClick r:id="rId17" tooltip="Sir J.J. Institute of Applied Art"/>
              </a:rPr>
              <a:t>J</a:t>
            </a:r>
            <a:r>
              <a:rPr lang="en-US" sz="6400" u="sng" dirty="0" smtClean="0">
                <a:hlinkClick r:id="rId17" tooltip="Sir J.J. Institute of Applied Art"/>
              </a:rPr>
              <a:t> School of Art</a:t>
            </a:r>
            <a:r>
              <a:rPr lang="en-US" sz="6400" dirty="0" smtClean="0"/>
              <a:t> in Mumbai will be turned into a museum celebrating the author and his </a:t>
            </a:r>
            <a:r>
              <a:rPr lang="en-US" sz="6400" dirty="0" smtClean="0"/>
              <a:t>works. </a:t>
            </a:r>
            <a:r>
              <a:rPr lang="en-US" sz="6400" dirty="0" smtClean="0"/>
              <a:t>He completed </a:t>
            </a:r>
            <a:r>
              <a:rPr lang="en-US" sz="6400" dirty="0" smtClean="0">
                <a:latin typeface="Arial Narrow" pitchFamily="34" charset="0"/>
              </a:rPr>
              <a:t>his college education in St.Xaviers College in Mumbai.</a:t>
            </a:r>
          </a:p>
          <a:p>
            <a:endParaRPr lang="en-U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smtClean="0">
                <a:solidFill>
                  <a:schemeClr val="accent3"/>
                </a:solidFill>
              </a:rPr>
              <a:t>Kipling's India</a:t>
            </a:r>
            <a:r>
              <a:rPr lang="en-US" sz="3200" dirty="0" smtClean="0">
                <a:solidFill>
                  <a:schemeClr val="accent3"/>
                </a:solidFill>
              </a:rPr>
              <a:t>: map of British India</a:t>
            </a:r>
            <a:r>
              <a:rPr lang="en-US" dirty="0" smtClean="0"/>
              <a:t/>
            </a:r>
            <a:br>
              <a:rPr lang="en-US" dirty="0" smtClean="0"/>
            </a:br>
            <a:endParaRPr lang="en-US" dirty="0"/>
          </a:p>
        </p:txBody>
      </p:sp>
      <p:pic>
        <p:nvPicPr>
          <p:cNvPr id="5" name="Content Placeholder 4" descr="http://upload.wikimedia.org/wikipedia/commons/thumb/0/05/Malabarpoint_governmenthouse_bombay.jpg/220px-Malabarpoint_governmenthouse_bombay.jpg">
            <a:hlinkClick r:id="rId2"/>
          </p:cNvPr>
          <p:cNvPicPr>
            <a:picLocks noGrp="1"/>
          </p:cNvPicPr>
          <p:nvPr>
            <p:ph sz="half" idx="1"/>
          </p:nvPr>
        </p:nvPicPr>
        <p:blipFill>
          <a:blip r:embed="rId3" cstate="print"/>
          <a:srcRect/>
          <a:stretch>
            <a:fillRect/>
          </a:stretch>
        </p:blipFill>
        <p:spPr bwMode="auto">
          <a:xfrm>
            <a:off x="228600" y="1524000"/>
            <a:ext cx="4191000" cy="4953000"/>
          </a:xfrm>
          <a:prstGeom prst="rect">
            <a:avLst/>
          </a:prstGeom>
          <a:noFill/>
          <a:ln w="9525">
            <a:noFill/>
            <a:miter lim="800000"/>
            <a:headEnd/>
            <a:tailEnd/>
          </a:ln>
        </p:spPr>
      </p:pic>
      <p:pic>
        <p:nvPicPr>
          <p:cNvPr id="6" name="Content Placeholder 5" descr="http://upload.wikimedia.org/wikipedia/en/thumb/4/40/Kiplingsindia.jpg/220px-Kiplingsindia.jpg">
            <a:hlinkClick r:id="rId4"/>
          </p:cNvPr>
          <p:cNvPicPr>
            <a:picLocks noGrp="1"/>
          </p:cNvPicPr>
          <p:nvPr>
            <p:ph sz="half" idx="2"/>
          </p:nvPr>
        </p:nvPicPr>
        <p:blipFill>
          <a:blip r:embed="rId5" cstate="print"/>
          <a:srcRect/>
          <a:stretch>
            <a:fillRect/>
          </a:stretch>
        </p:blipFill>
        <p:spPr bwMode="auto">
          <a:xfrm>
            <a:off x="4648200" y="1600200"/>
            <a:ext cx="4267200" cy="4876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5"/>
                                        </p:tgtEl>
                                        <p:attrNameLst>
                                          <p:attrName>style.opacity</p:attrName>
                                        </p:attrNameLst>
                                      </p:cBhvr>
                                      <p:to>
                                        <p:strVal val="0.5"/>
                                      </p:to>
                                    </p:set>
                                    <p:animEffect filter="image" prLst="opacity: 0.5">
                                      <p:cBhvr rctx="IE">
                                        <p:cTn id="7" dur="indefinite"/>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nodeType="clickEffect">
                                  <p:stCondLst>
                                    <p:cond delay="0"/>
                                  </p:stCondLst>
                                  <p:childTnLst>
                                    <p:animScale>
                                      <p:cBhvr>
                                        <p:cTn id="11"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Kipling is a writer who wrote colonial literature , like </a:t>
            </a:r>
            <a:r>
              <a:rPr lang="en-US" dirty="0" smtClean="0">
                <a:solidFill>
                  <a:schemeClr val="accent3"/>
                </a:solidFill>
              </a:rPr>
              <a:t>Kim</a:t>
            </a:r>
            <a:r>
              <a:rPr lang="en-US" dirty="0" smtClean="0"/>
              <a:t> he expressed that the British came to civilize the Indians. Kipling and others consider the white race as superior.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lumMod val="60000"/>
                    <a:lumOff val="40000"/>
                  </a:schemeClr>
                </a:solidFill>
              </a:rPr>
              <a:t>Characters</a:t>
            </a:r>
            <a:endParaRPr lang="en-US" dirty="0">
              <a:solidFill>
                <a:schemeClr val="bg2">
                  <a:lumMod val="60000"/>
                  <a:lumOff val="40000"/>
                </a:schemeClr>
              </a:solidFill>
            </a:endParaRPr>
          </a:p>
        </p:txBody>
      </p:sp>
      <p:sp>
        <p:nvSpPr>
          <p:cNvPr id="3" name="Content Placeholder 2"/>
          <p:cNvSpPr>
            <a:spLocks noGrp="1"/>
          </p:cNvSpPr>
          <p:nvPr>
            <p:ph sz="half" idx="1"/>
          </p:nvPr>
        </p:nvSpPr>
        <p:spPr/>
        <p:txBody>
          <a:bodyPr>
            <a:normAutofit fontScale="92500" lnSpcReduction="10000"/>
          </a:bodyPr>
          <a:lstStyle/>
          <a:p>
            <a:pPr lvl="0"/>
            <a:r>
              <a:rPr lang="en-US" sz="2600" b="1" dirty="0" smtClean="0">
                <a:solidFill>
                  <a:schemeClr val="bg2">
                    <a:lumMod val="60000"/>
                    <a:lumOff val="40000"/>
                  </a:schemeClr>
                </a:solidFill>
              </a:rPr>
              <a:t>Kim</a:t>
            </a:r>
            <a:r>
              <a:rPr lang="en-US" sz="2600" dirty="0" smtClean="0"/>
              <a:t>– is an orphan son of an Irish soldier, "A poor white, the poorest of the poor" </a:t>
            </a:r>
          </a:p>
          <a:p>
            <a:pPr lvl="0"/>
            <a:r>
              <a:rPr lang="en-US" sz="2600" dirty="0" smtClean="0">
                <a:solidFill>
                  <a:schemeClr val="bg2">
                    <a:lumMod val="60000"/>
                    <a:lumOff val="40000"/>
                  </a:schemeClr>
                </a:solidFill>
              </a:rPr>
              <a:t>the </a:t>
            </a:r>
            <a:r>
              <a:rPr lang="en-US" sz="2600" b="1" dirty="0" err="1" smtClean="0">
                <a:solidFill>
                  <a:schemeClr val="bg2">
                    <a:lumMod val="60000"/>
                    <a:lumOff val="40000"/>
                  </a:schemeClr>
                </a:solidFill>
              </a:rPr>
              <a:t>Teshoo</a:t>
            </a:r>
            <a:r>
              <a:rPr lang="en-US" sz="2600" b="1" dirty="0" smtClean="0">
                <a:solidFill>
                  <a:schemeClr val="bg2">
                    <a:lumMod val="60000"/>
                    <a:lumOff val="40000"/>
                  </a:schemeClr>
                </a:solidFill>
              </a:rPr>
              <a:t> Lama</a:t>
            </a:r>
            <a:r>
              <a:rPr lang="en-US" sz="2600" dirty="0" smtClean="0">
                <a:solidFill>
                  <a:schemeClr val="bg2">
                    <a:lumMod val="60000"/>
                    <a:lumOff val="40000"/>
                  </a:schemeClr>
                </a:solidFill>
              </a:rPr>
              <a:t> </a:t>
            </a:r>
            <a:r>
              <a:rPr lang="en-US" sz="2600" dirty="0" smtClean="0"/>
              <a:t>– a </a:t>
            </a:r>
            <a:r>
              <a:rPr lang="en-US" sz="2600" u="sng" dirty="0" smtClean="0">
                <a:hlinkClick r:id="rId2" tooltip="Tibet"/>
              </a:rPr>
              <a:t>Tibetan</a:t>
            </a:r>
            <a:r>
              <a:rPr lang="en-US" sz="2600" dirty="0" smtClean="0"/>
              <a:t> </a:t>
            </a:r>
            <a:r>
              <a:rPr lang="en-US" sz="2600" u="sng" dirty="0" smtClean="0">
                <a:hlinkClick r:id="rId3" tooltip="Lama"/>
              </a:rPr>
              <a:t>Lama</a:t>
            </a:r>
            <a:r>
              <a:rPr lang="en-US" sz="2600" dirty="0" smtClean="0"/>
              <a:t>: abbot of the Such-</a:t>
            </a:r>
            <a:r>
              <a:rPr lang="en-US" sz="2600" dirty="0" err="1" smtClean="0"/>
              <a:t>zen</a:t>
            </a:r>
            <a:r>
              <a:rPr lang="en-US" sz="2600" dirty="0" smtClean="0"/>
              <a:t> monastery in the western Himalayas, on a spiritual journey. </a:t>
            </a:r>
          </a:p>
          <a:p>
            <a:pPr lvl="0"/>
            <a:r>
              <a:rPr lang="en-US" sz="2600" b="1" dirty="0" err="1" smtClean="0">
                <a:solidFill>
                  <a:schemeClr val="bg2">
                    <a:lumMod val="60000"/>
                    <a:lumOff val="40000"/>
                  </a:schemeClr>
                </a:solidFill>
              </a:rPr>
              <a:t>Mahbub</a:t>
            </a:r>
            <a:r>
              <a:rPr lang="en-US" sz="2600" b="1" dirty="0" smtClean="0">
                <a:solidFill>
                  <a:schemeClr val="bg2">
                    <a:lumMod val="60000"/>
                    <a:lumOff val="40000"/>
                  </a:schemeClr>
                </a:solidFill>
              </a:rPr>
              <a:t> Ali</a:t>
            </a:r>
            <a:r>
              <a:rPr lang="en-US" sz="2600" dirty="0" smtClean="0">
                <a:solidFill>
                  <a:schemeClr val="bg2">
                    <a:lumMod val="60000"/>
                    <a:lumOff val="40000"/>
                  </a:schemeClr>
                </a:solidFill>
              </a:rPr>
              <a:t> </a:t>
            </a:r>
            <a:r>
              <a:rPr lang="en-US" sz="2600" dirty="0" smtClean="0"/>
              <a:t>– a famous </a:t>
            </a:r>
            <a:r>
              <a:rPr lang="en-US" sz="2600" u="sng" dirty="0" err="1" smtClean="0">
                <a:hlinkClick r:id="rId4" tooltip="Pashtun"/>
              </a:rPr>
              <a:t>Pashtun</a:t>
            </a:r>
            <a:r>
              <a:rPr lang="en-US" sz="2600" dirty="0" smtClean="0"/>
              <a:t> horse trader and spy for the British. </a:t>
            </a:r>
          </a:p>
          <a:p>
            <a:endParaRPr lang="en-US" dirty="0"/>
          </a:p>
        </p:txBody>
      </p:sp>
      <p:pic>
        <p:nvPicPr>
          <p:cNvPr id="7" name="Content Placeholder 6" descr="51YPM17P59L__SL500_AA300_.jpg"/>
          <p:cNvPicPr>
            <a:picLocks noGrp="1" noChangeAspect="1"/>
          </p:cNvPicPr>
          <p:nvPr>
            <p:ph sz="half" idx="2"/>
          </p:nvPr>
        </p:nvPicPr>
        <p:blipFill>
          <a:blip r:embed="rId5" cstate="print"/>
          <a:stretch>
            <a:fillRect/>
          </a:stretch>
        </p:blipFill>
        <p:spPr>
          <a:xfrm rot="367360">
            <a:off x="4343400" y="1676400"/>
            <a:ext cx="4495800" cy="50292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lumMod val="60000"/>
                    <a:lumOff val="40000"/>
                  </a:schemeClr>
                </a:solidFill>
              </a:rPr>
              <a:t>Characters</a:t>
            </a:r>
            <a:r>
              <a:rPr lang="en-US" dirty="0" smtClean="0"/>
              <a:t> </a:t>
            </a:r>
            <a:endParaRPr lang="en-US" dirty="0"/>
          </a:p>
        </p:txBody>
      </p:sp>
      <p:sp>
        <p:nvSpPr>
          <p:cNvPr id="3" name="Content Placeholder 2"/>
          <p:cNvSpPr>
            <a:spLocks noGrp="1"/>
          </p:cNvSpPr>
          <p:nvPr>
            <p:ph idx="1"/>
          </p:nvPr>
        </p:nvSpPr>
        <p:spPr/>
        <p:txBody>
          <a:bodyPr>
            <a:normAutofit fontScale="47500" lnSpcReduction="20000"/>
          </a:bodyPr>
          <a:lstStyle/>
          <a:p>
            <a:pPr lvl="0"/>
            <a:r>
              <a:rPr lang="en-US" sz="4400" b="1" dirty="0" smtClean="0">
                <a:solidFill>
                  <a:schemeClr val="bg2">
                    <a:lumMod val="60000"/>
                    <a:lumOff val="40000"/>
                  </a:schemeClr>
                </a:solidFill>
                <a:cs typeface="Akhbar MT" pitchFamily="2" charset="-78"/>
              </a:rPr>
              <a:t>Colonel Creighton</a:t>
            </a:r>
            <a:r>
              <a:rPr lang="en-US" sz="4400" dirty="0" smtClean="0">
                <a:solidFill>
                  <a:schemeClr val="bg2">
                    <a:lumMod val="60000"/>
                    <a:lumOff val="40000"/>
                  </a:schemeClr>
                </a:solidFill>
                <a:cs typeface="Akhbar MT" pitchFamily="2" charset="-78"/>
              </a:rPr>
              <a:t> </a:t>
            </a:r>
            <a:r>
              <a:rPr lang="en-US" sz="4400" dirty="0" smtClean="0">
                <a:cs typeface="Akhbar MT" pitchFamily="2" charset="-78"/>
              </a:rPr>
              <a:t>– British Army officer, ethnologist and spy </a:t>
            </a:r>
          </a:p>
          <a:p>
            <a:pPr lvl="0"/>
            <a:r>
              <a:rPr lang="en-US" sz="4400" b="1" dirty="0" err="1" smtClean="0">
                <a:solidFill>
                  <a:schemeClr val="bg2">
                    <a:lumMod val="60000"/>
                    <a:lumOff val="40000"/>
                  </a:schemeClr>
                </a:solidFill>
                <a:cs typeface="Akhbar MT" pitchFamily="2" charset="-78"/>
              </a:rPr>
              <a:t>Lurgan</a:t>
            </a:r>
            <a:r>
              <a:rPr lang="en-US" sz="4400" b="1" dirty="0" smtClean="0">
                <a:solidFill>
                  <a:schemeClr val="bg2">
                    <a:lumMod val="60000"/>
                    <a:lumOff val="40000"/>
                  </a:schemeClr>
                </a:solidFill>
                <a:cs typeface="Akhbar MT" pitchFamily="2" charset="-78"/>
              </a:rPr>
              <a:t> Sahib</a:t>
            </a:r>
            <a:r>
              <a:rPr lang="en-US" sz="4400" dirty="0" smtClean="0">
                <a:solidFill>
                  <a:schemeClr val="bg2">
                    <a:lumMod val="60000"/>
                    <a:lumOff val="40000"/>
                  </a:schemeClr>
                </a:solidFill>
                <a:cs typeface="Akhbar MT" pitchFamily="2" charset="-78"/>
              </a:rPr>
              <a:t> </a:t>
            </a:r>
            <a:r>
              <a:rPr lang="en-US" sz="4400" dirty="0" smtClean="0">
                <a:cs typeface="Akhbar MT" pitchFamily="2" charset="-78"/>
              </a:rPr>
              <a:t>– a </a:t>
            </a:r>
            <a:r>
              <a:rPr lang="en-US" sz="4400" u="sng" dirty="0" err="1" smtClean="0">
                <a:cs typeface="Akhbar MT" pitchFamily="2" charset="-78"/>
                <a:hlinkClick r:id="rId2" tooltip="Shimla"/>
              </a:rPr>
              <a:t>Simla</a:t>
            </a:r>
            <a:r>
              <a:rPr lang="en-US" sz="4400" dirty="0" smtClean="0">
                <a:cs typeface="Akhbar MT" pitchFamily="2" charset="-78"/>
              </a:rPr>
              <a:t> gem trader and master spy </a:t>
            </a:r>
          </a:p>
          <a:p>
            <a:pPr lvl="0"/>
            <a:r>
              <a:rPr lang="en-US" sz="4400" b="1" dirty="0" err="1" smtClean="0">
                <a:solidFill>
                  <a:schemeClr val="bg2">
                    <a:lumMod val="60000"/>
                    <a:lumOff val="40000"/>
                  </a:schemeClr>
                </a:solidFill>
                <a:cs typeface="Akhbar MT" pitchFamily="2" charset="-78"/>
              </a:rPr>
              <a:t>Hurree</a:t>
            </a:r>
            <a:r>
              <a:rPr lang="en-US" sz="4400" b="1" dirty="0" smtClean="0">
                <a:solidFill>
                  <a:schemeClr val="bg2">
                    <a:lumMod val="60000"/>
                    <a:lumOff val="40000"/>
                  </a:schemeClr>
                </a:solidFill>
                <a:cs typeface="Akhbar MT" pitchFamily="2" charset="-78"/>
              </a:rPr>
              <a:t> </a:t>
            </a:r>
            <a:r>
              <a:rPr lang="en-US" sz="4400" b="1" dirty="0" err="1" smtClean="0">
                <a:solidFill>
                  <a:schemeClr val="bg2">
                    <a:lumMod val="60000"/>
                    <a:lumOff val="40000"/>
                  </a:schemeClr>
                </a:solidFill>
                <a:cs typeface="Akhbar MT" pitchFamily="2" charset="-78"/>
              </a:rPr>
              <a:t>Chunder</a:t>
            </a:r>
            <a:r>
              <a:rPr lang="en-US" sz="4400" b="1" dirty="0" smtClean="0">
                <a:solidFill>
                  <a:schemeClr val="bg2">
                    <a:lumMod val="60000"/>
                    <a:lumOff val="40000"/>
                  </a:schemeClr>
                </a:solidFill>
                <a:cs typeface="Akhbar MT" pitchFamily="2" charset="-78"/>
              </a:rPr>
              <a:t> </a:t>
            </a:r>
            <a:r>
              <a:rPr lang="en-US" sz="4400" b="1" dirty="0" err="1" smtClean="0">
                <a:solidFill>
                  <a:schemeClr val="bg2">
                    <a:lumMod val="60000"/>
                    <a:lumOff val="40000"/>
                  </a:schemeClr>
                </a:solidFill>
                <a:cs typeface="Akhbar MT" pitchFamily="2" charset="-78"/>
              </a:rPr>
              <a:t>Mookherjee</a:t>
            </a:r>
            <a:r>
              <a:rPr lang="en-US" sz="4400" dirty="0" smtClean="0">
                <a:solidFill>
                  <a:schemeClr val="bg2">
                    <a:lumMod val="60000"/>
                    <a:lumOff val="40000"/>
                  </a:schemeClr>
                </a:solidFill>
                <a:cs typeface="Akhbar MT" pitchFamily="2" charset="-78"/>
              </a:rPr>
              <a:t> ( </a:t>
            </a:r>
            <a:r>
              <a:rPr lang="en-US" sz="4400" dirty="0" err="1" smtClean="0">
                <a:solidFill>
                  <a:schemeClr val="bg2">
                    <a:lumMod val="60000"/>
                    <a:lumOff val="40000"/>
                  </a:schemeClr>
                </a:solidFill>
                <a:cs typeface="Akhbar MT" pitchFamily="2" charset="-78"/>
              </a:rPr>
              <a:t>Babu</a:t>
            </a:r>
            <a:r>
              <a:rPr lang="en-US" sz="4400" dirty="0" smtClean="0">
                <a:cs typeface="Akhbar MT" pitchFamily="2" charset="-78"/>
              </a:rPr>
              <a:t>) – a </a:t>
            </a:r>
            <a:r>
              <a:rPr lang="en-US" sz="4400" u="sng" dirty="0" smtClean="0">
                <a:cs typeface="Akhbar MT" pitchFamily="2" charset="-78"/>
                <a:hlinkClick r:id="rId3" tooltip="Bengali people"/>
              </a:rPr>
              <a:t>Bengali</a:t>
            </a:r>
            <a:r>
              <a:rPr lang="en-US" sz="4400" dirty="0" smtClean="0">
                <a:cs typeface="Akhbar MT" pitchFamily="2" charset="-78"/>
              </a:rPr>
              <a:t> intelligence operative working for the British; Kim's direct superior </a:t>
            </a:r>
          </a:p>
          <a:p>
            <a:pPr lvl="0"/>
            <a:r>
              <a:rPr lang="en-US" sz="4400" dirty="0" smtClean="0">
                <a:cs typeface="Akhbar MT" pitchFamily="2" charset="-78"/>
              </a:rPr>
              <a:t>the </a:t>
            </a:r>
            <a:r>
              <a:rPr lang="en-US" sz="4400" b="1" dirty="0" smtClean="0">
                <a:solidFill>
                  <a:schemeClr val="bg2">
                    <a:lumMod val="60000"/>
                    <a:lumOff val="40000"/>
                  </a:schemeClr>
                </a:solidFill>
                <a:cs typeface="Akhbar MT" pitchFamily="2" charset="-78"/>
              </a:rPr>
              <a:t>Woman of </a:t>
            </a:r>
            <a:r>
              <a:rPr lang="en-US" sz="4400" b="1" dirty="0" err="1" smtClean="0">
                <a:solidFill>
                  <a:schemeClr val="bg2">
                    <a:lumMod val="60000"/>
                    <a:lumOff val="40000"/>
                  </a:schemeClr>
                </a:solidFill>
                <a:cs typeface="Akhbar MT" pitchFamily="2" charset="-78"/>
              </a:rPr>
              <a:t>Shamlegh</a:t>
            </a:r>
            <a:r>
              <a:rPr lang="en-US" sz="4400" dirty="0" smtClean="0">
                <a:solidFill>
                  <a:schemeClr val="bg2">
                    <a:lumMod val="60000"/>
                    <a:lumOff val="40000"/>
                  </a:schemeClr>
                </a:solidFill>
                <a:cs typeface="Akhbar MT" pitchFamily="2" charset="-78"/>
              </a:rPr>
              <a:t> (</a:t>
            </a:r>
            <a:r>
              <a:rPr lang="en-US" sz="4400" dirty="0" err="1" smtClean="0">
                <a:solidFill>
                  <a:schemeClr val="bg2">
                    <a:lumMod val="60000"/>
                    <a:lumOff val="40000"/>
                  </a:schemeClr>
                </a:solidFill>
                <a:cs typeface="Akhbar MT" pitchFamily="2" charset="-78"/>
              </a:rPr>
              <a:t>Lispeth</a:t>
            </a:r>
            <a:r>
              <a:rPr lang="en-US" sz="4400" dirty="0" smtClean="0">
                <a:cs typeface="Akhbar MT" pitchFamily="2" charset="-78"/>
              </a:rPr>
              <a:t>) who helps Kim and the Lama to evade the Russian spies and return to the plains </a:t>
            </a:r>
          </a:p>
          <a:p>
            <a:pPr lvl="0"/>
            <a:r>
              <a:rPr lang="en-US" sz="4400" b="1" dirty="0" smtClean="0">
                <a:solidFill>
                  <a:schemeClr val="bg2">
                    <a:lumMod val="60000"/>
                    <a:lumOff val="40000"/>
                  </a:schemeClr>
                </a:solidFill>
                <a:cs typeface="Akhbar MT" pitchFamily="2" charset="-78"/>
              </a:rPr>
              <a:t> Arthur Bennett</a:t>
            </a:r>
            <a:r>
              <a:rPr lang="en-US" sz="4400" dirty="0" smtClean="0">
                <a:solidFill>
                  <a:schemeClr val="bg2">
                    <a:lumMod val="60000"/>
                    <a:lumOff val="40000"/>
                  </a:schemeClr>
                </a:solidFill>
                <a:cs typeface="Akhbar MT" pitchFamily="2" charset="-78"/>
              </a:rPr>
              <a:t> </a:t>
            </a:r>
            <a:r>
              <a:rPr lang="en-US" sz="4400" dirty="0" smtClean="0">
                <a:cs typeface="Akhbar MT" pitchFamily="2" charset="-78"/>
              </a:rPr>
              <a:t>– the Church of England chaplain of the Mavericks, the Irish regiment to which Kim's father belonged </a:t>
            </a:r>
          </a:p>
          <a:p>
            <a:pPr lvl="0"/>
            <a:r>
              <a:rPr lang="en-US" sz="4400" dirty="0" smtClean="0">
                <a:solidFill>
                  <a:schemeClr val="bg2">
                    <a:lumMod val="60000"/>
                    <a:lumOff val="40000"/>
                  </a:schemeClr>
                </a:solidFill>
                <a:cs typeface="Akhbar MT" pitchFamily="2" charset="-78"/>
              </a:rPr>
              <a:t>a </a:t>
            </a:r>
            <a:r>
              <a:rPr lang="en-US" sz="4400" b="1" u="sng" dirty="0" err="1" smtClean="0">
                <a:solidFill>
                  <a:schemeClr val="bg2">
                    <a:lumMod val="60000"/>
                    <a:lumOff val="40000"/>
                  </a:schemeClr>
                </a:solidFill>
                <a:cs typeface="Akhbar MT" pitchFamily="2" charset="-78"/>
                <a:hlinkClick r:id="rId4" tooltip="Lucknow"/>
              </a:rPr>
              <a:t>Lucknow</a:t>
            </a:r>
            <a:r>
              <a:rPr lang="en-US" sz="4400" b="1" dirty="0" smtClean="0">
                <a:solidFill>
                  <a:schemeClr val="bg2">
                    <a:lumMod val="60000"/>
                    <a:lumOff val="40000"/>
                  </a:schemeClr>
                </a:solidFill>
                <a:cs typeface="Akhbar MT" pitchFamily="2" charset="-78"/>
              </a:rPr>
              <a:t> prostitute</a:t>
            </a:r>
            <a:r>
              <a:rPr lang="en-US" sz="4400" dirty="0" smtClean="0">
                <a:solidFill>
                  <a:schemeClr val="bg2">
                    <a:lumMod val="60000"/>
                    <a:lumOff val="40000"/>
                  </a:schemeClr>
                </a:solidFill>
                <a:cs typeface="Akhbar MT" pitchFamily="2" charset="-78"/>
              </a:rPr>
              <a:t> </a:t>
            </a:r>
            <a:r>
              <a:rPr lang="en-US" sz="4400" dirty="0" smtClean="0">
                <a:cs typeface="Akhbar MT" pitchFamily="2" charset="-78"/>
              </a:rPr>
              <a:t>whom Kim pays to help disguise him. </a:t>
            </a:r>
          </a:p>
          <a:p>
            <a:pPr lvl="0"/>
            <a:endParaRPr lang="en-US" sz="3200"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lumMod val="60000"/>
                    <a:lumOff val="40000"/>
                  </a:schemeClr>
                </a:solidFill>
              </a:rPr>
              <a:t>Setting &amp; Theme </a:t>
            </a:r>
            <a:endParaRPr lang="en-US" dirty="0">
              <a:solidFill>
                <a:schemeClr val="bg2">
                  <a:lumMod val="60000"/>
                  <a:lumOff val="40000"/>
                </a:schemeClr>
              </a:solidFill>
            </a:endParaRPr>
          </a:p>
        </p:txBody>
      </p:sp>
      <p:sp>
        <p:nvSpPr>
          <p:cNvPr id="3" name="Content Placeholder 2"/>
          <p:cNvSpPr>
            <a:spLocks noGrp="1"/>
          </p:cNvSpPr>
          <p:nvPr>
            <p:ph idx="1"/>
          </p:nvPr>
        </p:nvSpPr>
        <p:spPr/>
        <p:txBody>
          <a:bodyPr>
            <a:normAutofit fontScale="92500" lnSpcReduction="20000"/>
          </a:bodyPr>
          <a:lstStyle/>
          <a:p>
            <a:r>
              <a:rPr lang="en-US" sz="2600" b="1" dirty="0" smtClean="0">
                <a:solidFill>
                  <a:schemeClr val="bg2">
                    <a:lumMod val="60000"/>
                    <a:lumOff val="40000"/>
                  </a:schemeClr>
                </a:solidFill>
              </a:rPr>
              <a:t>Setting</a:t>
            </a:r>
            <a:endParaRPr lang="en-US" sz="2600" dirty="0" smtClean="0">
              <a:solidFill>
                <a:schemeClr val="bg2">
                  <a:lumMod val="60000"/>
                  <a:lumOff val="40000"/>
                </a:schemeClr>
              </a:solidFill>
            </a:endParaRPr>
          </a:p>
          <a:p>
            <a:r>
              <a:rPr lang="en-US" sz="2600" dirty="0" smtClean="0"/>
              <a:t>The novel begins in the Indian city of Lahore. The time is the late nineteenth century and the British are in political control of India. </a:t>
            </a:r>
          </a:p>
          <a:p>
            <a:endParaRPr lang="en-US" sz="2600" dirty="0" smtClean="0"/>
          </a:p>
          <a:p>
            <a:r>
              <a:rPr lang="en-US" sz="2600" b="1" dirty="0" smtClean="0">
                <a:solidFill>
                  <a:schemeClr val="bg2">
                    <a:lumMod val="60000"/>
                    <a:lumOff val="40000"/>
                  </a:schemeClr>
                </a:solidFill>
              </a:rPr>
              <a:t>Theme</a:t>
            </a:r>
          </a:p>
          <a:p>
            <a:r>
              <a:rPr lang="en-US" sz="2600" b="1" dirty="0" smtClean="0">
                <a:solidFill>
                  <a:schemeClr val="bg2">
                    <a:lumMod val="60000"/>
                    <a:lumOff val="40000"/>
                  </a:schemeClr>
                </a:solidFill>
              </a:rPr>
              <a:t>Equality and Unity</a:t>
            </a:r>
            <a:endParaRPr lang="en-US" sz="2600" dirty="0" smtClean="0">
              <a:solidFill>
                <a:schemeClr val="bg2">
                  <a:lumMod val="60000"/>
                  <a:lumOff val="40000"/>
                </a:schemeClr>
              </a:solidFill>
            </a:endParaRPr>
          </a:p>
          <a:p>
            <a:r>
              <a:rPr lang="en-US" sz="2600" dirty="0" smtClean="0"/>
              <a:t>The ideal of the equality and unity of men echoes across several motifs in </a:t>
            </a:r>
            <a:r>
              <a:rPr lang="en-US" sz="2600" i="1" dirty="0" smtClean="0"/>
              <a:t>Kim</a:t>
            </a:r>
            <a:r>
              <a:rPr lang="en-US" sz="2600" dirty="0" smtClean="0"/>
              <a:t>, most notably through the Buddhist teachings of </a:t>
            </a:r>
            <a:r>
              <a:rPr lang="en-US" sz="2600" dirty="0" err="1" smtClean="0"/>
              <a:t>Teshoo</a:t>
            </a:r>
            <a:r>
              <a:rPr lang="en-US" sz="2600" dirty="0" smtClean="0"/>
              <a:t> Lama. He tells Kim, "To those who follow the Way there is neither black nor white, Hind nor </a:t>
            </a:r>
            <a:r>
              <a:rPr lang="en-US" sz="2600" dirty="0" err="1" smtClean="0"/>
              <a:t>Bhotiyal</a:t>
            </a:r>
            <a:r>
              <a:rPr lang="en-US" sz="2600" dirty="0" smtClean="0"/>
              <a:t>. We be all souls seeking to escape." This ideal of the equality and unity of men transcends the in classes.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3"/>
                </a:solidFill>
              </a:rPr>
              <a:t>Cont.</a:t>
            </a:r>
            <a:endParaRPr lang="en-US" dirty="0">
              <a:solidFill>
                <a:schemeClr val="accent3"/>
              </a:solidFill>
            </a:endParaRPr>
          </a:p>
        </p:txBody>
      </p:sp>
      <p:sp>
        <p:nvSpPr>
          <p:cNvPr id="3" name="Content Placeholder 2"/>
          <p:cNvSpPr>
            <a:spLocks noGrp="1"/>
          </p:cNvSpPr>
          <p:nvPr>
            <p:ph idx="1"/>
          </p:nvPr>
        </p:nvSpPr>
        <p:spPr/>
        <p:txBody>
          <a:bodyPr>
            <a:noAutofit/>
          </a:bodyPr>
          <a:lstStyle/>
          <a:p>
            <a:r>
              <a:rPr lang="en-US" sz="1400" dirty="0" smtClean="0">
                <a:solidFill>
                  <a:schemeClr val="accent2"/>
                </a:solidFill>
              </a:rPr>
              <a:t>Theme.</a:t>
            </a:r>
          </a:p>
          <a:p>
            <a:r>
              <a:rPr lang="en-US" sz="1400" b="1" dirty="0" smtClean="0">
                <a:solidFill>
                  <a:schemeClr val="accent3"/>
                </a:solidFill>
              </a:rPr>
              <a:t>Kim's identity</a:t>
            </a:r>
            <a:endParaRPr lang="en-US" sz="1400" dirty="0" smtClean="0">
              <a:solidFill>
                <a:schemeClr val="accent3"/>
              </a:solidFill>
            </a:endParaRPr>
          </a:p>
          <a:p>
            <a:r>
              <a:rPr lang="en-US" sz="1400" dirty="0" smtClean="0"/>
              <a:t>Kim defines his identity during his adventures by being open to influences; responding positively to people he can look up to, while warding off influences which he finds abrasive.</a:t>
            </a:r>
          </a:p>
          <a:p>
            <a:r>
              <a:rPr lang="en-US" sz="1400" dirty="0" smtClean="0"/>
              <a:t>When the story opens the influences on him have been almost exclusively Indian. As previously noted, he has grown up dressing like an Indian, thinking like an Indian, his skin burned as brown as an Indian's, and feeling entirely happy and at home among the poor people of Lahore. But even at this stage he cannot think of himself as a native. He remembers his father and his prophecy, carries his identity papers in a leather amulet case around his neck, and of course his skin is white. And inwardly his attitudes are already at least partly those of a white ruler. The opening paragraph showing him sitting astride the cannon shows that he feels it natural to claim the position of power, a position he asserts with a game of 'king-of-the-castle' in which he prevents the native boys, both Moslem and Hindu, from taking his place. And, as we have seen, this inherited assumption that he is entitled to the position of power over his native peers is matched by his assumption of 'ownership' of the lama. 'The lama was his trove, and he proposed to take possession' (Ch 1. p.60).</a:t>
            </a:r>
          </a:p>
          <a:p>
            <a:r>
              <a:rPr lang="en-US" sz="1400" dirty="0" smtClean="0"/>
              <a:t>His white skin, his identity papers, and this in-built tendency to own and rule will prove to be central to the identity he is seeking to build, but neither at the beginning nor the end does he think of himself as a 'sahib', and his encounter with the white man's world is at first a traumatic experience which he resists with all his might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solidFill>
                  <a:schemeClr val="accent2"/>
                </a:solidFill>
              </a:rPr>
              <a:t>Kim</a:t>
            </a:r>
            <a:endParaRPr lang="en-US" sz="4800" dirty="0">
              <a:solidFill>
                <a:schemeClr val="accent2"/>
              </a:solidFill>
            </a:endParaRPr>
          </a:p>
        </p:txBody>
      </p:sp>
      <p:pic>
        <p:nvPicPr>
          <p:cNvPr id="5" name="Content Placeholder 4" descr="513rYkpGF1L.jpg"/>
          <p:cNvPicPr>
            <a:picLocks noGrp="1" noChangeAspect="1"/>
          </p:cNvPicPr>
          <p:nvPr>
            <p:ph sz="half" idx="1"/>
          </p:nvPr>
        </p:nvPicPr>
        <p:blipFill>
          <a:blip r:embed="rId2" cstate="print"/>
          <a:stretch>
            <a:fillRect/>
          </a:stretch>
        </p:blipFill>
        <p:spPr>
          <a:xfrm>
            <a:off x="152400" y="1600200"/>
            <a:ext cx="4114799" cy="50291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Content Placeholder 3"/>
          <p:cNvSpPr>
            <a:spLocks noGrp="1"/>
          </p:cNvSpPr>
          <p:nvPr>
            <p:ph sz="half" idx="2"/>
          </p:nvPr>
        </p:nvSpPr>
        <p:spPr/>
        <p:txBody>
          <a:bodyPr>
            <a:normAutofit fontScale="92500" lnSpcReduction="10000"/>
          </a:bodyPr>
          <a:lstStyle/>
          <a:p>
            <a:r>
              <a:rPr lang="en-US" dirty="0" smtClean="0"/>
              <a:t>The story unfolds against the backdrop of </a:t>
            </a:r>
            <a:r>
              <a:rPr lang="en-US" u="sng" dirty="0" smtClean="0">
                <a:hlinkClick r:id="rId3" tooltip="The Great Game"/>
              </a:rPr>
              <a:t>The Great Game</a:t>
            </a:r>
            <a:r>
              <a:rPr lang="en-US" dirty="0" smtClean="0"/>
              <a:t>, the political conflict between </a:t>
            </a:r>
            <a:r>
              <a:rPr lang="en-US" u="sng" dirty="0" smtClean="0">
                <a:hlinkClick r:id="rId4" tooltip="Russia"/>
              </a:rPr>
              <a:t>Russia</a:t>
            </a:r>
            <a:r>
              <a:rPr lang="en-US" dirty="0" smtClean="0"/>
              <a:t> and </a:t>
            </a:r>
            <a:r>
              <a:rPr lang="en-US" u="sng" dirty="0" smtClean="0">
                <a:hlinkClick r:id="rId5" tooltip="United Kingdom of Great Britain and Ireland"/>
              </a:rPr>
              <a:t>Britain</a:t>
            </a:r>
            <a:r>
              <a:rPr lang="en-US" dirty="0" smtClean="0"/>
              <a:t> in </a:t>
            </a:r>
            <a:r>
              <a:rPr lang="en-US" u="sng" dirty="0" smtClean="0">
                <a:hlinkClick r:id="rId6" tooltip="Central Asia"/>
              </a:rPr>
              <a:t>Central Asia</a:t>
            </a:r>
            <a:r>
              <a:rPr lang="en-US" dirty="0" smtClean="0"/>
              <a:t>. It is set after the </a:t>
            </a:r>
            <a:r>
              <a:rPr lang="en-US" u="sng" dirty="0" smtClean="0">
                <a:hlinkClick r:id="rId7" tooltip="Second Afghan War"/>
              </a:rPr>
              <a:t>Second Afghan War</a:t>
            </a:r>
            <a:r>
              <a:rPr lang="en-US" dirty="0" smtClean="0"/>
              <a:t> .</a:t>
            </a:r>
          </a:p>
          <a:p>
            <a:r>
              <a:rPr lang="en-US" dirty="0" smtClean="0"/>
              <a:t>The novel is notable for its detailed portrait of the people, culture, and varied religions of India.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chemeClr val="accent3"/>
                </a:solidFill>
              </a:rPr>
              <a:t>The Great Game</a:t>
            </a:r>
            <a:endParaRPr lang="en-US" dirty="0">
              <a:solidFill>
                <a:schemeClr val="accent3"/>
              </a:solidFill>
            </a:endParaRPr>
          </a:p>
        </p:txBody>
      </p:sp>
      <p:sp>
        <p:nvSpPr>
          <p:cNvPr id="3" name="Content Placeholder 2"/>
          <p:cNvSpPr>
            <a:spLocks noGrp="1"/>
          </p:cNvSpPr>
          <p:nvPr>
            <p:ph idx="1"/>
          </p:nvPr>
        </p:nvSpPr>
        <p:spPr/>
        <p:txBody>
          <a:bodyPr>
            <a:normAutofit fontScale="77500" lnSpcReduction="20000"/>
          </a:bodyPr>
          <a:lstStyle/>
          <a:p>
            <a:r>
              <a:rPr lang="en-US" dirty="0" smtClean="0"/>
              <a:t>Is </a:t>
            </a:r>
            <a:r>
              <a:rPr lang="en-US" dirty="0" smtClean="0"/>
              <a:t>a term used for the strategic rivalry and </a:t>
            </a:r>
            <a:r>
              <a:rPr lang="en-US" dirty="0" smtClean="0">
                <a:hlinkClick r:id="rId2" action="ppaction://hlinkfile" tooltip="Cold war (general term)"/>
              </a:rPr>
              <a:t>conflict</a:t>
            </a:r>
            <a:r>
              <a:rPr lang="en-US" dirty="0" smtClean="0"/>
              <a:t> between the </a:t>
            </a:r>
            <a:r>
              <a:rPr lang="en-US" dirty="0" smtClean="0">
                <a:hlinkClick r:id="rId3" action="ppaction://hlinkfile"/>
              </a:rPr>
              <a:t>British Empire</a:t>
            </a:r>
            <a:r>
              <a:rPr lang="en-US" dirty="0" smtClean="0"/>
              <a:t> and the </a:t>
            </a:r>
            <a:r>
              <a:rPr lang="en-US" dirty="0" smtClean="0">
                <a:hlinkClick r:id="rId4" action="ppaction://hlinkfile"/>
              </a:rPr>
              <a:t>Russian Empire</a:t>
            </a:r>
            <a:r>
              <a:rPr lang="en-US" dirty="0" smtClean="0"/>
              <a:t> for supremacy in </a:t>
            </a:r>
            <a:r>
              <a:rPr lang="en-US" dirty="0" smtClean="0">
                <a:hlinkClick r:id="rId5" action="ppaction://hlinkfile"/>
              </a:rPr>
              <a:t>Central Asia</a:t>
            </a:r>
            <a:r>
              <a:rPr lang="en-US" dirty="0" smtClean="0"/>
              <a:t>. The classic Great Game period is generally regarded as running approximately from the </a:t>
            </a:r>
            <a:r>
              <a:rPr lang="en-US" dirty="0" smtClean="0">
                <a:hlinkClick r:id="rId6" action="ppaction://hlinkfile" tooltip="Treaty of Gulistan"/>
              </a:rPr>
              <a:t>Russo-Persian Treaty of 1813</a:t>
            </a:r>
            <a:r>
              <a:rPr lang="en-US" dirty="0" smtClean="0"/>
              <a:t> to the </a:t>
            </a:r>
            <a:r>
              <a:rPr lang="en-US" dirty="0" smtClean="0">
                <a:hlinkClick r:id="rId7" action="ppaction://hlinkfile" tooltip="Anglo-Russian Convention of 1907"/>
              </a:rPr>
              <a:t>Anglo-Russian Convention of 1907</a:t>
            </a:r>
            <a:r>
              <a:rPr lang="en-US" dirty="0" smtClean="0"/>
              <a:t>. A second, less intensive phase followed the </a:t>
            </a:r>
            <a:r>
              <a:rPr lang="en-US" dirty="0" smtClean="0">
                <a:hlinkClick r:id="rId8" action="ppaction://hlinkfile" tooltip="Bolshevik Revolution"/>
              </a:rPr>
              <a:t>Bolshevik Revolution</a:t>
            </a:r>
            <a:r>
              <a:rPr lang="en-US" dirty="0" smtClean="0"/>
              <a:t> of 1917. The Great Game dwindled after the </a:t>
            </a:r>
            <a:r>
              <a:rPr lang="en-US" dirty="0" smtClean="0">
                <a:hlinkClick r:id="rId9" action="ppaction://hlinkfile"/>
              </a:rPr>
              <a:t>United Kingdom</a:t>
            </a:r>
            <a:r>
              <a:rPr lang="en-US" dirty="0" smtClean="0"/>
              <a:t> and </a:t>
            </a:r>
            <a:r>
              <a:rPr lang="en-US" dirty="0" smtClean="0">
                <a:hlinkClick r:id="rId10" action="ppaction://hlinkfile"/>
              </a:rPr>
              <a:t>Russia</a:t>
            </a:r>
            <a:r>
              <a:rPr lang="en-US" dirty="0" smtClean="0"/>
              <a:t> became </a:t>
            </a:r>
            <a:r>
              <a:rPr lang="en-US" dirty="0" smtClean="0">
                <a:hlinkClick r:id="rId11" action="ppaction://hlinkfile"/>
              </a:rPr>
              <a:t>Allies of World War II</a:t>
            </a:r>
            <a:r>
              <a:rPr lang="en-US" dirty="0" smtClean="0"/>
              <a:t>.</a:t>
            </a:r>
          </a:p>
          <a:p>
            <a:r>
              <a:rPr lang="en-US" dirty="0" smtClean="0"/>
              <a:t>The term "The Great Game" is usually attributed to </a:t>
            </a:r>
            <a:r>
              <a:rPr lang="en-US" dirty="0" smtClean="0">
                <a:hlinkClick r:id="rId12" action="ppaction://hlinkfile"/>
              </a:rPr>
              <a:t>Arthur </a:t>
            </a:r>
            <a:r>
              <a:rPr lang="en-US" dirty="0" err="1" smtClean="0">
                <a:hlinkClick r:id="rId12" action="ppaction://hlinkfile"/>
              </a:rPr>
              <a:t>Conolly</a:t>
            </a:r>
            <a:r>
              <a:rPr lang="en-US" dirty="0" smtClean="0"/>
              <a:t> (1807–1842), an </a:t>
            </a:r>
            <a:r>
              <a:rPr lang="en-US" dirty="0" smtClean="0">
                <a:hlinkClick r:id="rId13" action="ppaction://hlinkfile"/>
              </a:rPr>
              <a:t>intelligence officer</a:t>
            </a:r>
            <a:r>
              <a:rPr lang="en-US" dirty="0" smtClean="0"/>
              <a:t> of the </a:t>
            </a:r>
            <a:r>
              <a:rPr lang="en-US" dirty="0" smtClean="0">
                <a:hlinkClick r:id="rId14" action="ppaction://hlinkfile" tooltip="British East India Company"/>
              </a:rPr>
              <a:t>British East India Company</a:t>
            </a:r>
            <a:r>
              <a:rPr lang="en-US" dirty="0" smtClean="0"/>
              <a:t>'s Sixth Bengal Light Cavalry.</a:t>
            </a:r>
            <a:r>
              <a:rPr lang="en-US" baseline="30000" dirty="0" smtClean="0">
                <a:hlinkClick r:id="rId15" action="ppaction://hlinkfile"/>
              </a:rPr>
              <a:t>[1]</a:t>
            </a:r>
            <a:r>
              <a:rPr lang="en-US" dirty="0" smtClean="0"/>
              <a:t> It was introduced into mainstream consciousness by </a:t>
            </a:r>
            <a:r>
              <a:rPr lang="en-US" dirty="0" smtClean="0">
                <a:hlinkClick r:id="rId9" action="ppaction://hlinkfile" tooltip="United Kingdom"/>
              </a:rPr>
              <a:t>British</a:t>
            </a:r>
            <a:r>
              <a:rPr lang="en-US" dirty="0" smtClean="0"/>
              <a:t> </a:t>
            </a:r>
            <a:r>
              <a:rPr lang="en-US" dirty="0" smtClean="0">
                <a:hlinkClick r:id="rId16" action="ppaction://hlinkfile" tooltip="Novelist"/>
              </a:rPr>
              <a:t>novelist</a:t>
            </a:r>
            <a:r>
              <a:rPr lang="en-US" dirty="0" smtClean="0"/>
              <a:t> </a:t>
            </a:r>
            <a:r>
              <a:rPr lang="en-US" dirty="0" smtClean="0">
                <a:hlinkClick r:id="rId17" action="ppaction://hlinkfile"/>
              </a:rPr>
              <a:t>Rudyard Kipling</a:t>
            </a:r>
            <a:r>
              <a:rPr lang="en-US" dirty="0" smtClean="0"/>
              <a:t> in his novel </a:t>
            </a:r>
            <a:r>
              <a:rPr lang="en-US" i="1" dirty="0" smtClean="0">
                <a:hlinkClick r:id="rId18" action="ppaction://hlinkfile" tooltip="Kim (novel)"/>
              </a:rPr>
              <a:t>Kim</a:t>
            </a:r>
            <a:r>
              <a:rPr lang="en-US" dirty="0" smtClean="0"/>
              <a:t> (1901).</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3"/>
                </a:solidFill>
              </a:rPr>
              <a:t>Map</a:t>
            </a:r>
            <a:endParaRPr lang="en-US" dirty="0">
              <a:solidFill>
                <a:schemeClr val="accent3"/>
              </a:solidFill>
            </a:endParaRPr>
          </a:p>
        </p:txBody>
      </p:sp>
      <p:pic>
        <p:nvPicPr>
          <p:cNvPr id="4" name="Content Placeholder 3" descr="718px-Persia_1814.jpg"/>
          <p:cNvPicPr>
            <a:picLocks noGrp="1" noChangeAspect="1"/>
          </p:cNvPicPr>
          <p:nvPr>
            <p:ph idx="1"/>
          </p:nvPr>
        </p:nvPicPr>
        <p:blipFill>
          <a:blip r:embed="rId2" cstate="print"/>
          <a:stretch>
            <a:fillRect/>
          </a:stretch>
        </p:blipFill>
        <p:spPr>
          <a:xfrm>
            <a:off x="304800" y="1524000"/>
            <a:ext cx="8382000" cy="51054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solidFill>
              </a:rPr>
              <a:t>Plot</a:t>
            </a:r>
            <a:r>
              <a:rPr lang="en-US" b="1" dirty="0" smtClean="0"/>
              <a:t> </a:t>
            </a:r>
            <a:endParaRPr lang="en-US" dirty="0"/>
          </a:p>
        </p:txBody>
      </p:sp>
      <p:sp>
        <p:nvSpPr>
          <p:cNvPr id="3" name="Content Placeholder 2"/>
          <p:cNvSpPr>
            <a:spLocks noGrp="1"/>
          </p:cNvSpPr>
          <p:nvPr>
            <p:ph idx="1"/>
          </p:nvPr>
        </p:nvSpPr>
        <p:spPr/>
        <p:txBody>
          <a:bodyPr/>
          <a:lstStyle/>
          <a:p>
            <a:r>
              <a:rPr lang="en-US" dirty="0" smtClean="0">
                <a:solidFill>
                  <a:schemeClr val="bg2">
                    <a:lumMod val="60000"/>
                    <a:lumOff val="40000"/>
                  </a:schemeClr>
                </a:solidFill>
              </a:rPr>
              <a:t>Kim</a:t>
            </a:r>
            <a:r>
              <a:rPr lang="en-US" dirty="0" smtClean="0"/>
              <a:t> is the </a:t>
            </a:r>
            <a:r>
              <a:rPr lang="en-US" dirty="0" smtClean="0">
                <a:solidFill>
                  <a:schemeClr val="bg2">
                    <a:lumMod val="60000"/>
                    <a:lumOff val="40000"/>
                  </a:schemeClr>
                </a:solidFill>
              </a:rPr>
              <a:t>orphaned</a:t>
            </a:r>
            <a:r>
              <a:rPr lang="en-US" dirty="0" smtClean="0"/>
              <a:t> son of an </a:t>
            </a:r>
            <a:r>
              <a:rPr lang="en-US" dirty="0" smtClean="0">
                <a:solidFill>
                  <a:schemeClr val="bg2">
                    <a:lumMod val="60000"/>
                    <a:lumOff val="40000"/>
                  </a:schemeClr>
                </a:solidFill>
              </a:rPr>
              <a:t>Irish soldier </a:t>
            </a:r>
            <a:r>
              <a:rPr lang="en-US" dirty="0" smtClean="0"/>
              <a:t>and a poor </a:t>
            </a:r>
            <a:r>
              <a:rPr lang="en-US" dirty="0" smtClean="0">
                <a:solidFill>
                  <a:schemeClr val="bg2">
                    <a:lumMod val="60000"/>
                    <a:lumOff val="40000"/>
                  </a:schemeClr>
                </a:solidFill>
              </a:rPr>
              <a:t>white mother </a:t>
            </a:r>
            <a:r>
              <a:rPr lang="en-US" dirty="0" smtClean="0"/>
              <a:t>who have both died in poverty. Living a vagabond existence in India under British rule in the late 19th century, Kim earns his living by begging and running small errands on the streets of </a:t>
            </a:r>
            <a:r>
              <a:rPr lang="en-US" u="sng" dirty="0" smtClean="0">
                <a:hlinkClick r:id="rId2" tooltip="Lahore"/>
              </a:rPr>
              <a:t>Lahore</a:t>
            </a:r>
            <a:r>
              <a:rPr lang="en-US" u="sng" dirty="0" smtClean="0"/>
              <a:t>.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329px-Lahore's_Montage.jpg"/>
          <p:cNvPicPr>
            <a:picLocks noGrp="1" noChangeAspect="1"/>
          </p:cNvPicPr>
          <p:nvPr>
            <p:ph sz="half" idx="1"/>
          </p:nvPr>
        </p:nvPicPr>
        <p:blipFill>
          <a:blip r:embed="rId2" cstate="print"/>
          <a:stretch>
            <a:fillRect/>
          </a:stretch>
        </p:blipFill>
        <p:spPr>
          <a:xfrm>
            <a:off x="0" y="1524000"/>
            <a:ext cx="4724400" cy="45719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Content Placeholder 3"/>
          <p:cNvSpPr>
            <a:spLocks noGrp="1"/>
          </p:cNvSpPr>
          <p:nvPr>
            <p:ph sz="half" idx="2"/>
          </p:nvPr>
        </p:nvSpPr>
        <p:spPr/>
        <p:txBody>
          <a:bodyPr>
            <a:normAutofit lnSpcReduction="10000"/>
          </a:bodyPr>
          <a:lstStyle/>
          <a:p>
            <a:r>
              <a:rPr lang="en-US" dirty="0" smtClean="0"/>
              <a:t>He occasionally works for </a:t>
            </a:r>
            <a:r>
              <a:rPr lang="en-US" dirty="0" err="1" smtClean="0">
                <a:solidFill>
                  <a:schemeClr val="bg2">
                    <a:lumMod val="60000"/>
                    <a:lumOff val="40000"/>
                  </a:schemeClr>
                </a:solidFill>
              </a:rPr>
              <a:t>Mahbub</a:t>
            </a:r>
            <a:r>
              <a:rPr lang="en-US" dirty="0" smtClean="0">
                <a:solidFill>
                  <a:schemeClr val="bg2">
                    <a:lumMod val="60000"/>
                    <a:lumOff val="40000"/>
                  </a:schemeClr>
                </a:solidFill>
              </a:rPr>
              <a:t> Ali</a:t>
            </a:r>
            <a:r>
              <a:rPr lang="en-US" dirty="0" smtClean="0"/>
              <a:t>. Kim is so immersed in the local culture, few realize he is a white child, though he carries a packet of documents from his father entrusted to him by an </a:t>
            </a:r>
            <a:r>
              <a:rPr lang="en-US" dirty="0" smtClean="0">
                <a:solidFill>
                  <a:schemeClr val="bg2">
                    <a:lumMod val="60000"/>
                    <a:lumOff val="40000"/>
                  </a:schemeClr>
                </a:solidFill>
              </a:rPr>
              <a:t>Indian woman </a:t>
            </a:r>
            <a:r>
              <a:rPr lang="en-US" dirty="0" smtClean="0"/>
              <a:t>who cared for him.</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fill="hold" nodeType="clickEffect">
                                  <p:stCondLst>
                                    <p:cond delay="0"/>
                                  </p:stCondLst>
                                  <p:childTnLst>
                                    <p:anim calcmode="discrete" valueType="str">
                                      <p:cBhvr>
                                        <p:cTn id="6" dur="10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70000" lnSpcReduction="20000"/>
          </a:bodyPr>
          <a:lstStyle/>
          <a:p>
            <a:r>
              <a:rPr lang="en-US" sz="2900" dirty="0" smtClean="0"/>
              <a:t>Kim befriends an aged </a:t>
            </a:r>
            <a:r>
              <a:rPr lang="en-US" sz="2900" u="sng" dirty="0" smtClean="0">
                <a:hlinkClick r:id="rId2" tooltip="Tibet"/>
              </a:rPr>
              <a:t>Tibetan</a:t>
            </a:r>
            <a:r>
              <a:rPr lang="en-US" sz="2900" dirty="0" smtClean="0"/>
              <a:t> </a:t>
            </a:r>
            <a:r>
              <a:rPr lang="en-US" sz="2900" u="sng" dirty="0" smtClean="0">
                <a:hlinkClick r:id="rId3" tooltip="Lama"/>
              </a:rPr>
              <a:t>Lama</a:t>
            </a:r>
            <a:r>
              <a:rPr lang="en-US" sz="2900" dirty="0" smtClean="0"/>
              <a:t> who is on a quest to free himself from the </a:t>
            </a:r>
            <a:r>
              <a:rPr lang="en-US" sz="2900" u="sng" dirty="0" smtClean="0">
                <a:hlinkClick r:id="rId4" tooltip="Samsara (Buddhism)"/>
              </a:rPr>
              <a:t>Wheel of Things</a:t>
            </a:r>
            <a:r>
              <a:rPr lang="en-US" sz="2900" dirty="0" smtClean="0"/>
              <a:t> by finding the legendary </a:t>
            </a:r>
            <a:r>
              <a:rPr lang="en-US" sz="2900" dirty="0" smtClean="0">
                <a:solidFill>
                  <a:schemeClr val="accent2"/>
                </a:solidFill>
              </a:rPr>
              <a:t>'River of the Arrow</a:t>
            </a:r>
            <a:r>
              <a:rPr lang="en-US" sz="2900" dirty="0" smtClean="0"/>
              <a:t>'. Kim becomes his </a:t>
            </a:r>
            <a:r>
              <a:rPr lang="en-US" sz="2900" i="1" dirty="0" err="1" smtClean="0">
                <a:solidFill>
                  <a:schemeClr val="bg2">
                    <a:lumMod val="60000"/>
                    <a:lumOff val="40000"/>
                  </a:schemeClr>
                </a:solidFill>
              </a:rPr>
              <a:t>chela</a:t>
            </a:r>
            <a:r>
              <a:rPr lang="en-US" sz="2900" dirty="0" smtClean="0"/>
              <a:t>, or disciple, and accompanies him on his journey. On the way, Kim incidentally learns about parts of </a:t>
            </a:r>
            <a:r>
              <a:rPr lang="en-US" sz="2900" u="sng" dirty="0" smtClean="0">
                <a:hlinkClick r:id="rId5" tooltip="The Great Game"/>
              </a:rPr>
              <a:t>the Great Game</a:t>
            </a:r>
            <a:r>
              <a:rPr lang="en-US" sz="2900" dirty="0" smtClean="0"/>
              <a:t> and is recruited by a British officer to carry a message to the British commander in </a:t>
            </a:r>
            <a:r>
              <a:rPr lang="en-US" sz="2900" u="sng" dirty="0" err="1" smtClean="0">
                <a:hlinkClick r:id="rId6" tooltip="Ambala"/>
              </a:rPr>
              <a:t>Umballa</a:t>
            </a:r>
            <a:r>
              <a:rPr lang="en-US" sz="2900" dirty="0" smtClean="0"/>
              <a:t>. Kim's trip with the </a:t>
            </a:r>
            <a:r>
              <a:rPr lang="en-US" sz="2900" dirty="0" smtClean="0">
                <a:solidFill>
                  <a:schemeClr val="bg2">
                    <a:lumMod val="60000"/>
                    <a:lumOff val="40000"/>
                  </a:schemeClr>
                </a:solidFill>
              </a:rPr>
              <a:t>Lama </a:t>
            </a:r>
            <a:r>
              <a:rPr lang="en-US" sz="2900" dirty="0" smtClean="0"/>
              <a:t>along the </a:t>
            </a:r>
            <a:r>
              <a:rPr lang="en-US" sz="2900" u="sng" dirty="0" smtClean="0">
                <a:hlinkClick r:id="rId7" tooltip="Grand Trunk Road"/>
              </a:rPr>
              <a:t>Grand Trunk Road</a:t>
            </a:r>
            <a:r>
              <a:rPr lang="en-US" sz="2900" dirty="0" smtClean="0"/>
              <a:t> is the first great adventure in the novel.</a:t>
            </a:r>
          </a:p>
          <a:p>
            <a:endParaRPr lang="en-US" dirty="0"/>
          </a:p>
        </p:txBody>
      </p:sp>
      <p:pic>
        <p:nvPicPr>
          <p:cNvPr id="7" name="Content Placeholder 6" descr="162037_226941746884_4686501_n.jpg"/>
          <p:cNvPicPr>
            <a:picLocks noGrp="1" noChangeAspect="1"/>
          </p:cNvPicPr>
          <p:nvPr>
            <p:ph sz="half" idx="2"/>
          </p:nvPr>
        </p:nvPicPr>
        <p:blipFill>
          <a:blip r:embed="rId8" cstate="print"/>
          <a:stretch>
            <a:fillRect/>
          </a:stretch>
        </p:blipFill>
        <p:spPr>
          <a:xfrm rot="296812">
            <a:off x="4572000" y="1676400"/>
            <a:ext cx="4191000" cy="48768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0" fill="hold"/>
                                        <p:tgtEl>
                                          <p:spTgt spid="7"/>
                                        </p:tgtEl>
                                        <p:attrNameLst>
                                          <p:attrName>ppt_w</p:attrName>
                                        </p:attrNameLst>
                                      </p:cBhvr>
                                      <p:tavLst>
                                        <p:tav tm="0" fmla="#ppt_w*sin(2.5*pi*$)">
                                          <p:val>
                                            <p:fltVal val="0"/>
                                          </p:val>
                                        </p:tav>
                                        <p:tav tm="100000">
                                          <p:val>
                                            <p:fltVal val="1"/>
                                          </p:val>
                                        </p:tav>
                                      </p:tavLst>
                                    </p:anim>
                                    <p:anim calcmode="lin" valueType="num">
                                      <p:cBhvr>
                                        <p:cTn id="8" dur="5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Kim (1950) with Errol Flynn, Dean Stockwell.jpg"/>
          <p:cNvPicPr>
            <a:picLocks noGrp="1" noChangeAspect="1"/>
          </p:cNvPicPr>
          <p:nvPr>
            <p:ph sz="half" idx="1"/>
          </p:nvPr>
        </p:nvPicPr>
        <p:blipFill>
          <a:blip r:embed="rId2" cstate="print"/>
          <a:stretch>
            <a:fillRect/>
          </a:stretch>
        </p:blipFill>
        <p:spPr>
          <a:xfrm>
            <a:off x="228600" y="1752600"/>
            <a:ext cx="4275138" cy="457200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Content Placeholder 5" descr="Route_of_grand_trnk_road.png"/>
          <p:cNvPicPr>
            <a:picLocks noGrp="1" noChangeAspect="1"/>
          </p:cNvPicPr>
          <p:nvPr>
            <p:ph sz="half" idx="2"/>
          </p:nvPr>
        </p:nvPicPr>
        <p:blipFill>
          <a:blip r:embed="rId3" cstate="print"/>
          <a:stretch>
            <a:fillRect/>
          </a:stretch>
        </p:blipFill>
        <p:spPr>
          <a:xfrm rot="849070">
            <a:off x="4584580" y="1903679"/>
            <a:ext cx="4099515" cy="4092404"/>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nodeType="clickEffect">
                                  <p:stCondLst>
                                    <p:cond delay="0"/>
                                  </p:stCondLst>
                                  <p:childTnLst>
                                    <p:animEffect transition="out" filter="blinds(horizontal)">
                                      <p:cBhvr>
                                        <p:cTn id="10" dur="500"/>
                                        <p:tgtEl>
                                          <p:spTgt spid="5"/>
                                        </p:tgtEl>
                                      </p:cBhvr>
                                    </p:animEffect>
                                    <p:set>
                                      <p:cBhvr>
                                        <p:cTn id="11"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294089835_eb94a114c0.jpg"/>
          <p:cNvPicPr>
            <a:picLocks noGrp="1" noChangeAspect="1"/>
          </p:cNvPicPr>
          <p:nvPr>
            <p:ph sz="half" idx="1"/>
          </p:nvPr>
        </p:nvPicPr>
        <p:blipFill>
          <a:blip r:embed="rId2" cstate="print"/>
          <a:stretch>
            <a:fillRect/>
          </a:stretch>
        </p:blipFill>
        <p:spPr>
          <a:xfrm rot="21247941">
            <a:off x="228600" y="1752600"/>
            <a:ext cx="4572000" cy="4724400"/>
          </a:xfrm>
          <a:prstGeom prst="roundRect">
            <a:avLst>
              <a:gd name="adj" fmla="val 8594"/>
            </a:avLst>
          </a:prstGeom>
          <a:solidFill>
            <a:srgbClr val="FFFFFF">
              <a:shade val="85000"/>
            </a:srgbClr>
          </a:solidFill>
          <a:ln>
            <a:noFill/>
          </a:ln>
          <a:effectLst>
            <a:reflection blurRad="6350" stA="50000" endA="300" endPos="90000" dir="5400000" sy="-100000" algn="bl" rotWithShape="0"/>
          </a:effectLst>
        </p:spPr>
      </p:pic>
      <p:sp>
        <p:nvSpPr>
          <p:cNvPr id="4" name="Content Placeholder 3"/>
          <p:cNvSpPr>
            <a:spLocks noGrp="1"/>
          </p:cNvSpPr>
          <p:nvPr>
            <p:ph sz="half" idx="2"/>
          </p:nvPr>
        </p:nvSpPr>
        <p:spPr/>
        <p:txBody>
          <a:bodyPr>
            <a:normAutofit fontScale="47500" lnSpcReduction="20000"/>
          </a:bodyPr>
          <a:lstStyle/>
          <a:p>
            <a:r>
              <a:rPr lang="en-US" sz="3300" dirty="0" smtClean="0"/>
              <a:t>By chance, Kim's father's regimental chaplain identifies him by his </a:t>
            </a:r>
            <a:r>
              <a:rPr lang="en-US" sz="3300" u="sng" dirty="0" smtClean="0">
                <a:hlinkClick r:id="rId3" tooltip="Freemasonry"/>
              </a:rPr>
              <a:t>Masonic</a:t>
            </a:r>
            <a:r>
              <a:rPr lang="en-US" sz="3300" dirty="0" smtClean="0"/>
              <a:t> certificate, which he wears around his neck and Kim is forcibly separated from the Lama. The Lama insists that Kim should comply with the chaplain's plan because he believes it is in Kim's best interests and the boy is sent to a </a:t>
            </a:r>
            <a:r>
              <a:rPr lang="en-US" sz="3300" u="sng" dirty="0" smtClean="0">
                <a:hlinkClick r:id="rId4" tooltip="La Martiniere Lucknow"/>
              </a:rPr>
              <a:t>top English school</a:t>
            </a:r>
            <a:r>
              <a:rPr lang="en-US" sz="3300" dirty="0" smtClean="0"/>
              <a:t> in </a:t>
            </a:r>
            <a:r>
              <a:rPr lang="en-US" sz="3300" u="sng" dirty="0" err="1" smtClean="0">
                <a:hlinkClick r:id="rId5" tooltip="Lucknow"/>
              </a:rPr>
              <a:t>Lucknow</a:t>
            </a:r>
            <a:r>
              <a:rPr lang="en-US" sz="3300" dirty="0" smtClean="0"/>
              <a:t>. The Lama funds Kim's education and Kim remains in contact with this </a:t>
            </a:r>
            <a:r>
              <a:rPr lang="en-US" sz="3300" dirty="0" smtClean="0">
                <a:solidFill>
                  <a:schemeClr val="bg2">
                    <a:lumMod val="60000"/>
                    <a:lumOff val="40000"/>
                  </a:schemeClr>
                </a:solidFill>
              </a:rPr>
              <a:t>Holy Man </a:t>
            </a:r>
            <a:r>
              <a:rPr lang="en-US" sz="3300" dirty="0" smtClean="0"/>
              <a:t>he has come to love throughout his years at school. Kim also retains contact with his secret service connections and is trained in </a:t>
            </a:r>
            <a:r>
              <a:rPr lang="en-US" sz="3300" u="sng" dirty="0" smtClean="0">
                <a:hlinkClick r:id="rId6" tooltip="Espionage"/>
              </a:rPr>
              <a:t>espionage</a:t>
            </a:r>
            <a:r>
              <a:rPr lang="en-US" sz="3300" dirty="0" smtClean="0"/>
              <a:t> while on vacation from school </a:t>
            </a:r>
            <a:r>
              <a:rPr lang="en-US" sz="3300" dirty="0" smtClean="0">
                <a:solidFill>
                  <a:schemeClr val="bg2">
                    <a:lumMod val="60000"/>
                    <a:lumOff val="40000"/>
                  </a:schemeClr>
                </a:solidFill>
              </a:rPr>
              <a:t>by </a:t>
            </a:r>
            <a:r>
              <a:rPr lang="en-US" sz="3300" dirty="0" err="1" smtClean="0">
                <a:solidFill>
                  <a:schemeClr val="bg2">
                    <a:lumMod val="60000"/>
                    <a:lumOff val="40000"/>
                  </a:schemeClr>
                </a:solidFill>
              </a:rPr>
              <a:t>Lurgan</a:t>
            </a:r>
            <a:r>
              <a:rPr lang="en-US" sz="3300" dirty="0" smtClean="0">
                <a:solidFill>
                  <a:schemeClr val="bg2">
                    <a:lumMod val="60000"/>
                    <a:lumOff val="40000"/>
                  </a:schemeClr>
                </a:solidFill>
              </a:rPr>
              <a:t> Sahib</a:t>
            </a:r>
            <a:r>
              <a:rPr lang="en-US" sz="3300" dirty="0" smtClean="0"/>
              <a:t>, at his </a:t>
            </a:r>
            <a:r>
              <a:rPr lang="en-US" sz="3300" dirty="0" err="1" smtClean="0"/>
              <a:t>jewellery</a:t>
            </a:r>
            <a:r>
              <a:rPr lang="en-US" sz="3300" dirty="0" smtClean="0"/>
              <a:t> shop in </a:t>
            </a:r>
            <a:r>
              <a:rPr lang="en-US" sz="3300" u="sng" dirty="0" err="1" smtClean="0">
                <a:hlinkClick r:id="rId7" tooltip="Shimla"/>
              </a:rPr>
              <a:t>Simla</a:t>
            </a:r>
            <a:r>
              <a:rPr lang="en-US" sz="3300" dirty="0" smtClean="0"/>
              <a:t>. As part of his training, Kim looks at a tray full of mixed objects and notes which have been added or taken away, a pastime still called </a:t>
            </a:r>
            <a:r>
              <a:rPr lang="en-US" sz="3300" u="sng" dirty="0" smtClean="0">
                <a:hlinkClick r:id="rId8" tooltip="Kim's Game"/>
              </a:rPr>
              <a:t>Kim's Game</a:t>
            </a:r>
            <a:r>
              <a:rPr lang="en-US" sz="3300" dirty="0" smtClean="0"/>
              <a:t>, also called the Jewel Game</a:t>
            </a:r>
            <a:r>
              <a:rPr lang="en-US" dirty="0" smtClean="0"/>
              <a: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70" decel="100000"/>
                                        <p:tgtEl>
                                          <p:spTgt spid="5"/>
                                        </p:tgtEl>
                                      </p:cBhvr>
                                    </p:animEffect>
                                    <p:animScale>
                                      <p:cBhvr>
                                        <p:cTn id="8" dur="770" decel="100000"/>
                                        <p:tgtEl>
                                          <p:spTgt spid="5"/>
                                        </p:tgtEl>
                                      </p:cBhvr>
                                      <p:from x="10000" y="10000"/>
                                      <p:to x="200000" y="450000"/>
                                    </p:animScale>
                                    <p:animScale>
                                      <p:cBhvr>
                                        <p:cTn id="9" dur="1230" accel="100000" fill="hold">
                                          <p:stCondLst>
                                            <p:cond delay="770"/>
                                          </p:stCondLst>
                                        </p:cTn>
                                        <p:tgtEl>
                                          <p:spTgt spid="5"/>
                                        </p:tgtEl>
                                      </p:cBhvr>
                                      <p:from x="200000" y="450000"/>
                                      <p:to x="100000" y="100000"/>
                                    </p:animScale>
                                    <p:set>
                                      <p:cBhvr>
                                        <p:cTn id="10" dur="770" fill="hold"/>
                                        <p:tgtEl>
                                          <p:spTgt spid="5"/>
                                        </p:tgtEl>
                                        <p:attrNameLst>
                                          <p:attrName>ppt_x</p:attrName>
                                        </p:attrNameLst>
                                      </p:cBhvr>
                                      <p:to>
                                        <p:strVal val="(0.5)"/>
                                      </p:to>
                                    </p:set>
                                    <p:anim from="(0.5)" to="(#ppt_x)" calcmode="lin" valueType="num">
                                      <p:cBhvr>
                                        <p:cTn id="11" dur="1230" accel="100000" fill="hold">
                                          <p:stCondLst>
                                            <p:cond delay="770"/>
                                          </p:stCondLst>
                                        </p:cTn>
                                        <p:tgtEl>
                                          <p:spTgt spid="5"/>
                                        </p:tgtEl>
                                        <p:attrNameLst>
                                          <p:attrName>ppt_x</p:attrName>
                                        </p:attrNameLst>
                                      </p:cBhvr>
                                    </p:anim>
                                    <p:set>
                                      <p:cBhvr>
                                        <p:cTn id="12" dur="770" fill="hold"/>
                                        <p:tgtEl>
                                          <p:spTgt spid="5"/>
                                        </p:tgtEl>
                                        <p:attrNameLst>
                                          <p:attrName>ppt_y</p:attrName>
                                        </p:attrNameLst>
                                      </p:cBhvr>
                                      <p:to>
                                        <p:strVal val="(#ppt_y+0.4)"/>
                                      </p:to>
                                    </p:set>
                                    <p:anim from="(#ppt_y+0.4)" to="(#ppt_y)" calcmode="lin" valueType="num">
                                      <p:cBhvr>
                                        <p:cTn id="13"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55000" lnSpcReduction="20000"/>
          </a:bodyPr>
          <a:lstStyle/>
          <a:p>
            <a:r>
              <a:rPr lang="en-US" sz="2900" dirty="0" smtClean="0"/>
              <a:t>After three years of schooling, Kim is given a government appointment so that he can begin his role in the Great Game. Before this appointment begins however, he is granted time to take a much-deserved break. Kim rejoins the Lama and at the behest of Kim's superior, </a:t>
            </a:r>
            <a:r>
              <a:rPr lang="en-US" sz="2900" dirty="0" err="1" smtClean="0">
                <a:solidFill>
                  <a:schemeClr val="bg2">
                    <a:lumMod val="60000"/>
                    <a:lumOff val="40000"/>
                  </a:schemeClr>
                </a:solidFill>
              </a:rPr>
              <a:t>Hurree</a:t>
            </a:r>
            <a:r>
              <a:rPr lang="en-US" sz="2900" dirty="0" smtClean="0">
                <a:solidFill>
                  <a:schemeClr val="bg2">
                    <a:lumMod val="60000"/>
                    <a:lumOff val="40000"/>
                  </a:schemeClr>
                </a:solidFill>
              </a:rPr>
              <a:t> </a:t>
            </a:r>
            <a:r>
              <a:rPr lang="en-US" sz="2900" dirty="0" err="1" smtClean="0">
                <a:solidFill>
                  <a:schemeClr val="bg2">
                    <a:lumMod val="60000"/>
                    <a:lumOff val="40000"/>
                  </a:schemeClr>
                </a:solidFill>
              </a:rPr>
              <a:t>Chunder</a:t>
            </a:r>
            <a:r>
              <a:rPr lang="en-US" sz="2900" dirty="0" smtClean="0">
                <a:solidFill>
                  <a:schemeClr val="bg2">
                    <a:lumMod val="60000"/>
                    <a:lumOff val="40000"/>
                  </a:schemeClr>
                </a:solidFill>
              </a:rPr>
              <a:t> </a:t>
            </a:r>
            <a:r>
              <a:rPr lang="en-US" sz="2900" dirty="0" err="1" smtClean="0">
                <a:solidFill>
                  <a:schemeClr val="bg2">
                    <a:lumMod val="60000"/>
                    <a:lumOff val="40000"/>
                  </a:schemeClr>
                </a:solidFill>
              </a:rPr>
              <a:t>Mookherjee</a:t>
            </a:r>
            <a:r>
              <a:rPr lang="en-US" sz="2900" dirty="0" smtClean="0"/>
              <a:t>, they make a trip to the </a:t>
            </a:r>
            <a:r>
              <a:rPr lang="en-US" sz="2900" u="sng" dirty="0" smtClean="0">
                <a:hlinkClick r:id="rId2" tooltip="Himalayas"/>
              </a:rPr>
              <a:t>Himalayas</a:t>
            </a:r>
            <a:r>
              <a:rPr lang="en-US" sz="2900" dirty="0" smtClean="0"/>
              <a:t>. Here the espionage and spiritual threads of the story collide, with the Lama unwittingly falling into conflict with Russian intelligence agents. Kim obtains maps, papers, and other important items from the Russians working to undermine British control of the region</a:t>
            </a:r>
            <a:r>
              <a:rPr lang="en-US" sz="2900" dirty="0" smtClean="0">
                <a:solidFill>
                  <a:schemeClr val="bg2">
                    <a:lumMod val="60000"/>
                    <a:lumOff val="40000"/>
                  </a:schemeClr>
                </a:solidFill>
              </a:rPr>
              <a:t>. </a:t>
            </a:r>
            <a:r>
              <a:rPr lang="en-US" sz="2900" dirty="0" err="1" smtClean="0">
                <a:solidFill>
                  <a:schemeClr val="bg2">
                    <a:lumMod val="60000"/>
                    <a:lumOff val="40000"/>
                  </a:schemeClr>
                </a:solidFill>
              </a:rPr>
              <a:t>Mookherjee</a:t>
            </a:r>
            <a:r>
              <a:rPr lang="en-US" sz="2900" dirty="0" smtClean="0">
                <a:solidFill>
                  <a:schemeClr val="bg2">
                    <a:lumMod val="60000"/>
                    <a:lumOff val="40000"/>
                  </a:schemeClr>
                </a:solidFill>
              </a:rPr>
              <a:t> </a:t>
            </a:r>
            <a:r>
              <a:rPr lang="en-US" sz="2900" dirty="0" smtClean="0"/>
              <a:t>befriends the Russians under cover, acting as a guide and ensures that they do not recover the lost items. Kim, aided by some porters and villagers, helps to rescue the Lama.</a:t>
            </a:r>
          </a:p>
          <a:p>
            <a:endParaRPr lang="en-US" dirty="0"/>
          </a:p>
        </p:txBody>
      </p:sp>
      <p:pic>
        <p:nvPicPr>
          <p:cNvPr id="7" name="Content Placeholder 6" descr="800px-Everest_North_Face_toward_Base_Camp_Tibet_Luca_Galuzzi_2006_edit_1.jpg"/>
          <p:cNvPicPr>
            <a:picLocks noGrp="1" noChangeAspect="1"/>
          </p:cNvPicPr>
          <p:nvPr>
            <p:ph sz="half" idx="2"/>
          </p:nvPr>
        </p:nvPicPr>
        <p:blipFill>
          <a:blip r:embed="rId3" cstate="print"/>
          <a:stretch>
            <a:fillRect/>
          </a:stretch>
        </p:blipFill>
        <p:spPr>
          <a:xfrm>
            <a:off x="4724400" y="1752600"/>
            <a:ext cx="4114800" cy="4648199"/>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6" presetClass="emph" presetSubtype="0" fill="hold" nodeType="clickEffect">
                                  <p:stCondLst>
                                    <p:cond delay="0"/>
                                  </p:stCondLst>
                                  <p:iterate type="lt">
                                    <p:tmPct val="10000"/>
                                  </p:iterate>
                                  <p:childTnLst>
                                    <p:animScale>
                                      <p:cBhvr>
                                        <p:cTn id="6" dur="250" autoRev="1" fill="hold">
                                          <p:stCondLst>
                                            <p:cond delay="0"/>
                                          </p:stCondLst>
                                        </p:cTn>
                                        <p:tgtEl>
                                          <p:spTgt spid="7"/>
                                        </p:tgtEl>
                                      </p:cBhvr>
                                      <p:to x="80000" y="100000"/>
                                    </p:animScale>
                                    <p:anim by="(#ppt_w*0.10)" calcmode="lin" valueType="num">
                                      <p:cBhvr>
                                        <p:cTn id="7" dur="250" autoRev="1" fill="hold">
                                          <p:stCondLst>
                                            <p:cond delay="0"/>
                                          </p:stCondLst>
                                        </p:cTn>
                                        <p:tgtEl>
                                          <p:spTgt spid="7"/>
                                        </p:tgtEl>
                                        <p:attrNameLst>
                                          <p:attrName>ppt_x</p:attrName>
                                        </p:attrNameLst>
                                      </p:cBhvr>
                                    </p:anim>
                                    <p:anim by="(-#ppt_w*0.10)" calcmode="lin" valueType="num">
                                      <p:cBhvr>
                                        <p:cTn id="8" dur="250" autoRev="1" fill="hold">
                                          <p:stCondLst>
                                            <p:cond delay="0"/>
                                          </p:stCondLst>
                                        </p:cTn>
                                        <p:tgtEl>
                                          <p:spTgt spid="7"/>
                                        </p:tgtEl>
                                        <p:attrNameLst>
                                          <p:attrName>ppt_y</p:attrName>
                                        </p:attrNameLst>
                                      </p:cBhvr>
                                    </p:anim>
                                    <p:animRot by="-480000">
                                      <p:cBhvr>
                                        <p:cTn id="9" dur="250" autoRev="1" fill="hold">
                                          <p:stCondLst>
                                            <p:cond delay="0"/>
                                          </p:stCondLst>
                                        </p:cTn>
                                        <p:tgtEl>
                                          <p:spTgt spid="7"/>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6" presetClass="emph" presetSubtype="0" fill="hold" nodeType="clickEffect">
                                  <p:stCondLst>
                                    <p:cond delay="0"/>
                                  </p:stCondLst>
                                  <p:iterate type="lt">
                                    <p:tmPct val="10000"/>
                                  </p:iterate>
                                  <p:childTnLst>
                                    <p:animScale>
                                      <p:cBhvr>
                                        <p:cTn id="13" dur="250" autoRev="1" fill="hold">
                                          <p:stCondLst>
                                            <p:cond delay="0"/>
                                          </p:stCondLst>
                                        </p:cTn>
                                        <p:tgtEl>
                                          <p:spTgt spid="7"/>
                                        </p:tgtEl>
                                      </p:cBhvr>
                                      <p:to x="80000" y="100000"/>
                                    </p:animScale>
                                    <p:anim by="(#ppt_w*0.10)" calcmode="lin" valueType="num">
                                      <p:cBhvr>
                                        <p:cTn id="14" dur="250" autoRev="1" fill="hold">
                                          <p:stCondLst>
                                            <p:cond delay="0"/>
                                          </p:stCondLst>
                                        </p:cTn>
                                        <p:tgtEl>
                                          <p:spTgt spid="7"/>
                                        </p:tgtEl>
                                        <p:attrNameLst>
                                          <p:attrName>ppt_x</p:attrName>
                                        </p:attrNameLst>
                                      </p:cBhvr>
                                    </p:anim>
                                    <p:anim by="(-#ppt_w*0.10)" calcmode="lin" valueType="num">
                                      <p:cBhvr>
                                        <p:cTn id="15" dur="250" autoRev="1" fill="hold">
                                          <p:stCondLst>
                                            <p:cond delay="0"/>
                                          </p:stCondLst>
                                        </p:cTn>
                                        <p:tgtEl>
                                          <p:spTgt spid="7"/>
                                        </p:tgtEl>
                                        <p:attrNameLst>
                                          <p:attrName>ppt_y</p:attrName>
                                        </p:attrNameLst>
                                      </p:cBhvr>
                                    </p:anim>
                                    <p:animRot by="-480000">
                                      <p:cBhvr>
                                        <p:cTn id="16" dur="2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lumMod val="60000"/>
                    <a:lumOff val="40000"/>
                  </a:schemeClr>
                </a:solidFill>
              </a:rPr>
              <a:t>^_^</a:t>
            </a:r>
            <a:endParaRPr lang="en-US" dirty="0">
              <a:solidFill>
                <a:schemeClr val="bg2">
                  <a:lumMod val="60000"/>
                  <a:lumOff val="40000"/>
                </a:schemeClr>
              </a:solidFill>
            </a:endParaRPr>
          </a:p>
        </p:txBody>
      </p:sp>
      <p:pic>
        <p:nvPicPr>
          <p:cNvPr id="5" name="Content Placeholder 4" descr="Guru_Rinpoche_-_Padmasambhava_statue.jpg"/>
          <p:cNvPicPr>
            <a:picLocks noGrp="1" noChangeAspect="1"/>
          </p:cNvPicPr>
          <p:nvPr>
            <p:ph sz="half" idx="1"/>
          </p:nvPr>
        </p:nvPicPr>
        <p:blipFill>
          <a:blip r:embed="rId2" cstate="print"/>
          <a:stretch>
            <a:fillRect/>
          </a:stretch>
        </p:blipFill>
        <p:spPr>
          <a:xfrm>
            <a:off x="533400" y="1905000"/>
            <a:ext cx="4038600" cy="47322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Content Placeholder 3"/>
          <p:cNvSpPr>
            <a:spLocks noGrp="1"/>
          </p:cNvSpPr>
          <p:nvPr>
            <p:ph sz="half" idx="2"/>
          </p:nvPr>
        </p:nvSpPr>
        <p:spPr/>
        <p:txBody>
          <a:bodyPr>
            <a:normAutofit fontScale="62500" lnSpcReduction="20000"/>
          </a:bodyPr>
          <a:lstStyle/>
          <a:p>
            <a:r>
              <a:rPr lang="en-US" dirty="0" smtClean="0"/>
              <a:t>The Lama realizes that he has gone astray. His search for </a:t>
            </a:r>
            <a:r>
              <a:rPr lang="en-US" dirty="0" smtClean="0">
                <a:solidFill>
                  <a:schemeClr val="bg2">
                    <a:lumMod val="60000"/>
                    <a:lumOff val="40000"/>
                  </a:schemeClr>
                </a:solidFill>
              </a:rPr>
              <a:t>the 'River of the Arrow'</a:t>
            </a:r>
            <a:r>
              <a:rPr lang="en-US" dirty="0" smtClean="0"/>
              <a:t> should be taking place in the plains, not in the mountains, and he orders the porters to take them back. Here Kim and the Lama are nursed back to health after their arduous journey. Kim delivers the Russian documents to </a:t>
            </a:r>
            <a:r>
              <a:rPr lang="en-US" dirty="0" err="1" smtClean="0">
                <a:solidFill>
                  <a:schemeClr val="bg2">
                    <a:lumMod val="60000"/>
                    <a:lumOff val="40000"/>
                  </a:schemeClr>
                </a:solidFill>
              </a:rPr>
              <a:t>Hurree</a:t>
            </a:r>
            <a:r>
              <a:rPr lang="en-US" dirty="0" smtClean="0"/>
              <a:t>, and a concerned </a:t>
            </a:r>
            <a:r>
              <a:rPr lang="en-US" dirty="0" smtClean="0">
                <a:solidFill>
                  <a:schemeClr val="bg2">
                    <a:lumMod val="60000"/>
                    <a:lumOff val="40000"/>
                  </a:schemeClr>
                </a:solidFill>
              </a:rPr>
              <a:t>Mahbub Ali </a:t>
            </a:r>
            <a:r>
              <a:rPr lang="en-US" dirty="0" smtClean="0"/>
              <a:t>comes to check on Kim. The Lama finds his river and achieves </a:t>
            </a:r>
            <a:r>
              <a:rPr lang="en-US" u="sng" dirty="0" smtClean="0">
                <a:hlinkClick r:id="rId3" tooltip="Bodhi"/>
              </a:rPr>
              <a:t>Enlightenment</a:t>
            </a:r>
            <a:r>
              <a:rPr lang="en-US" dirty="0" smtClean="0"/>
              <a:t>. The reader is left to decide whether Kim will henceforth follow the prideful road of the Great Game, the spiritual way of </a:t>
            </a:r>
            <a:r>
              <a:rPr lang="en-US" u="sng" dirty="0" smtClean="0">
                <a:hlinkClick r:id="rId4" tooltip="Tibetan Buddhism"/>
              </a:rPr>
              <a:t>Tibetan Buddhism</a:t>
            </a:r>
            <a:r>
              <a:rPr lang="en-US" dirty="0" smtClean="0"/>
              <a:t>, or a combination of the two. Kim himself has this to say: "I am not a Sahib. I am </a:t>
            </a:r>
            <a:r>
              <a:rPr lang="en-US" dirty="0" smtClean="0">
                <a:solidFill>
                  <a:schemeClr val="bg2">
                    <a:lumMod val="60000"/>
                    <a:lumOff val="40000"/>
                  </a:schemeClr>
                </a:solidFill>
              </a:rPr>
              <a:t>thy </a:t>
            </a:r>
            <a:r>
              <a:rPr lang="en-US" dirty="0" err="1" smtClean="0">
                <a:solidFill>
                  <a:schemeClr val="bg2">
                    <a:lumMod val="60000"/>
                    <a:lumOff val="40000"/>
                  </a:schemeClr>
                </a:solidFill>
              </a:rPr>
              <a:t>chela</a:t>
            </a:r>
            <a:r>
              <a:rPr lang="en-US" dirty="0" smtClean="0"/>
              <a: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Autofit/>
          </a:bodyPr>
          <a:lstStyle/>
          <a:p>
            <a:r>
              <a:rPr lang="en-US" sz="3200" dirty="0" smtClean="0"/>
              <a:t>Thank you for your Attention </a:t>
            </a:r>
          </a:p>
          <a:p>
            <a:r>
              <a:rPr lang="en-US" sz="3200" dirty="0" smtClean="0"/>
              <a:t>Done by: </a:t>
            </a:r>
            <a:r>
              <a:rPr lang="en-US" sz="3200" dirty="0" err="1" smtClean="0"/>
              <a:t>Amal</a:t>
            </a:r>
            <a:r>
              <a:rPr lang="en-US" sz="3200" dirty="0" smtClean="0"/>
              <a:t>  </a:t>
            </a:r>
            <a:r>
              <a:rPr lang="en-US" sz="3200" dirty="0" err="1" smtClean="0"/>
              <a:t>Aqil</a:t>
            </a:r>
            <a:r>
              <a:rPr lang="en-US" sz="3200" dirty="0" smtClean="0"/>
              <a:t> Al-</a:t>
            </a:r>
            <a:r>
              <a:rPr lang="en-US" sz="3200" dirty="0" err="1" smtClean="0"/>
              <a:t>Shriedah</a:t>
            </a:r>
            <a:r>
              <a:rPr lang="en-US" sz="3200" dirty="0" smtClean="0"/>
              <a:t> .</a:t>
            </a:r>
            <a:endParaRPr lang="en-US" sz="3200" dirty="0"/>
          </a:p>
        </p:txBody>
      </p:sp>
      <p:sp>
        <p:nvSpPr>
          <p:cNvPr id="3" name="Title 2"/>
          <p:cNvSpPr>
            <a:spLocks noGrp="1"/>
          </p:cNvSpPr>
          <p:nvPr>
            <p:ph type="title"/>
          </p:nvPr>
        </p:nvSpPr>
        <p:spPr/>
        <p:txBody>
          <a:bodyPr/>
          <a:lstStyle/>
          <a:p>
            <a:r>
              <a:rPr lang="en-US" dirty="0" smtClean="0">
                <a:solidFill>
                  <a:schemeClr val="bg2">
                    <a:lumMod val="60000"/>
                    <a:lumOff val="40000"/>
                  </a:schemeClr>
                </a:solidFill>
              </a:rPr>
              <a:t>The End </a:t>
            </a:r>
            <a:endParaRPr lang="en-US" dirty="0">
              <a:solidFill>
                <a:schemeClr val="bg2">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Clr clrSpc="rgb">
                                      <p:cBhvr override="childStyle">
                                        <p:cTn id="6" dur="100" fill="hold"/>
                                        <p:tgtEl>
                                          <p:spTgt spid="2">
                                            <p:txEl>
                                              <p:pRg st="0" end="0"/>
                                            </p:txEl>
                                          </p:spTgt>
                                        </p:tgtEl>
                                        <p:attrNameLst>
                                          <p:attrName>style.color</p:attrName>
                                        </p:attrNameLst>
                                      </p:cBhvr>
                                      <p:to>
                                        <a:schemeClr val="accent2"/>
                                      </p:to>
                                    </p:animClr>
                                    <p:animClr clrSpc="rgb">
                                      <p:cBhvr>
                                        <p:cTn id="7" dur="100" fill="hold"/>
                                        <p:tgtEl>
                                          <p:spTgt spid="2">
                                            <p:txEl>
                                              <p:pRg st="0" end="0"/>
                                            </p:txEl>
                                          </p:spTgt>
                                        </p:tgtEl>
                                        <p:attrNameLst>
                                          <p:attrName>fillcolor</p:attrName>
                                        </p:attrNameLst>
                                      </p:cBhvr>
                                      <p:to>
                                        <a:schemeClr val="accent2"/>
                                      </p:to>
                                    </p:animClr>
                                    <p:set>
                                      <p:cBhvr>
                                        <p:cTn id="8" dur="100" fill="hold"/>
                                        <p:tgtEl>
                                          <p:spTgt spid="2">
                                            <p:txEl>
                                              <p:pRg st="0" end="0"/>
                                            </p:txEl>
                                          </p:spTgt>
                                        </p:tgtEl>
                                        <p:attrNameLst>
                                          <p:attrName>fill.type</p:attrName>
                                        </p:attrNameLst>
                                      </p:cBhvr>
                                      <p:to>
                                        <p:strVal val="solid"/>
                                      </p:to>
                                    </p:set>
                                    <p:set>
                                      <p:cBhvr>
                                        <p:cTn id="9" dur="100" fill="hold"/>
                                        <p:tgtEl>
                                          <p:spTgt spid="2">
                                            <p:txEl>
                                              <p:pRg st="0" end="0"/>
                                            </p:txEl>
                                          </p:spTgt>
                                        </p:tgtEl>
                                        <p:attrNameLst>
                                          <p:attrName>fill.on</p:attrName>
                                        </p:attrNameLst>
                                      </p:cBhvr>
                                      <p:to>
                                        <p:strVal val="true"/>
                                      </p:to>
                                    </p:set>
                                    <p:animRot by="120000">
                                      <p:cBhvr>
                                        <p:cTn id="10" dur="100" fill="hold">
                                          <p:stCondLst>
                                            <p:cond delay="0"/>
                                          </p:stCondLst>
                                        </p:cTn>
                                        <p:tgtEl>
                                          <p:spTgt spid="2">
                                            <p:txEl>
                                              <p:pRg st="0" end="0"/>
                                            </p:txEl>
                                          </p:spTgt>
                                        </p:tgtEl>
                                        <p:attrNameLst>
                                          <p:attrName>r</p:attrName>
                                        </p:attrNameLst>
                                      </p:cBhvr>
                                    </p:animRot>
                                    <p:animRot by="-240000">
                                      <p:cBhvr>
                                        <p:cTn id="11" dur="200" fill="hold">
                                          <p:stCondLst>
                                            <p:cond delay="200"/>
                                          </p:stCondLst>
                                        </p:cTn>
                                        <p:tgtEl>
                                          <p:spTgt spid="2">
                                            <p:txEl>
                                              <p:pRg st="0" end="0"/>
                                            </p:txEl>
                                          </p:spTgt>
                                        </p:tgtEl>
                                        <p:attrNameLst>
                                          <p:attrName>r</p:attrName>
                                        </p:attrNameLst>
                                      </p:cBhvr>
                                    </p:animRot>
                                    <p:animRot by="240000">
                                      <p:cBhvr>
                                        <p:cTn id="12" dur="200" fill="hold">
                                          <p:stCondLst>
                                            <p:cond delay="400"/>
                                          </p:stCondLst>
                                        </p:cTn>
                                        <p:tgtEl>
                                          <p:spTgt spid="2">
                                            <p:txEl>
                                              <p:pRg st="0" end="0"/>
                                            </p:txEl>
                                          </p:spTgt>
                                        </p:tgtEl>
                                        <p:attrNameLst>
                                          <p:attrName>r</p:attrName>
                                        </p:attrNameLst>
                                      </p:cBhvr>
                                    </p:animRot>
                                    <p:animRot by="-240000">
                                      <p:cBhvr>
                                        <p:cTn id="13" dur="200" fill="hold">
                                          <p:stCondLst>
                                            <p:cond delay="600"/>
                                          </p:stCondLst>
                                        </p:cTn>
                                        <p:tgtEl>
                                          <p:spTgt spid="2">
                                            <p:txEl>
                                              <p:pRg st="0" end="0"/>
                                            </p:txEl>
                                          </p:spTgt>
                                        </p:tgtEl>
                                        <p:attrNameLst>
                                          <p:attrName>r</p:attrName>
                                        </p:attrNameLst>
                                      </p:cBhvr>
                                    </p:animRot>
                                    <p:animRot by="120000">
                                      <p:cBhvr>
                                        <p:cTn id="14" dur="200" fill="hold">
                                          <p:stCondLst>
                                            <p:cond delay="800"/>
                                          </p:stCondLst>
                                        </p:cTn>
                                        <p:tgtEl>
                                          <p:spTgt spid="2">
                                            <p:txEl>
                                              <p:pRg st="0" end="0"/>
                                            </p:txEl>
                                          </p:spTgt>
                                        </p:tgtEl>
                                        <p:attrNameLst>
                                          <p:attrName>r</p:attrName>
                                        </p:attrNameLst>
                                      </p:cBhvr>
                                    </p:animRot>
                                  </p:childTnLst>
                                </p:cTn>
                              </p:par>
                              <p:par>
                                <p:cTn id="15" presetID="32" presetClass="emph" presetSubtype="0" fill="hold" nodeType="withEffect">
                                  <p:stCondLst>
                                    <p:cond delay="0"/>
                                  </p:stCondLst>
                                  <p:childTnLst>
                                    <p:animClr clrSpc="rgb">
                                      <p:cBhvr override="childStyle">
                                        <p:cTn id="16" dur="100" fill="hold"/>
                                        <p:tgtEl>
                                          <p:spTgt spid="2">
                                            <p:txEl>
                                              <p:pRg st="1" end="1"/>
                                            </p:txEl>
                                          </p:spTgt>
                                        </p:tgtEl>
                                        <p:attrNameLst>
                                          <p:attrName>style.color</p:attrName>
                                        </p:attrNameLst>
                                      </p:cBhvr>
                                      <p:to>
                                        <a:schemeClr val="accent2"/>
                                      </p:to>
                                    </p:animClr>
                                    <p:animClr clrSpc="rgb">
                                      <p:cBhvr>
                                        <p:cTn id="17" dur="100" fill="hold"/>
                                        <p:tgtEl>
                                          <p:spTgt spid="2">
                                            <p:txEl>
                                              <p:pRg st="1" end="1"/>
                                            </p:txEl>
                                          </p:spTgt>
                                        </p:tgtEl>
                                        <p:attrNameLst>
                                          <p:attrName>fillcolor</p:attrName>
                                        </p:attrNameLst>
                                      </p:cBhvr>
                                      <p:to>
                                        <a:schemeClr val="accent2"/>
                                      </p:to>
                                    </p:animClr>
                                    <p:set>
                                      <p:cBhvr>
                                        <p:cTn id="18" dur="100" fill="hold"/>
                                        <p:tgtEl>
                                          <p:spTgt spid="2">
                                            <p:txEl>
                                              <p:pRg st="1" end="1"/>
                                            </p:txEl>
                                          </p:spTgt>
                                        </p:tgtEl>
                                        <p:attrNameLst>
                                          <p:attrName>fill.type</p:attrName>
                                        </p:attrNameLst>
                                      </p:cBhvr>
                                      <p:to>
                                        <p:strVal val="solid"/>
                                      </p:to>
                                    </p:set>
                                    <p:set>
                                      <p:cBhvr>
                                        <p:cTn id="19" dur="100" fill="hold"/>
                                        <p:tgtEl>
                                          <p:spTgt spid="2">
                                            <p:txEl>
                                              <p:pRg st="1" end="1"/>
                                            </p:txEl>
                                          </p:spTgt>
                                        </p:tgtEl>
                                        <p:attrNameLst>
                                          <p:attrName>fill.on</p:attrName>
                                        </p:attrNameLst>
                                      </p:cBhvr>
                                      <p:to>
                                        <p:strVal val="true"/>
                                      </p:to>
                                    </p:set>
                                    <p:animRot by="120000">
                                      <p:cBhvr>
                                        <p:cTn id="20" dur="100" fill="hold">
                                          <p:stCondLst>
                                            <p:cond delay="0"/>
                                          </p:stCondLst>
                                        </p:cTn>
                                        <p:tgtEl>
                                          <p:spTgt spid="2">
                                            <p:txEl>
                                              <p:pRg st="1" end="1"/>
                                            </p:txEl>
                                          </p:spTgt>
                                        </p:tgtEl>
                                        <p:attrNameLst>
                                          <p:attrName>r</p:attrName>
                                        </p:attrNameLst>
                                      </p:cBhvr>
                                    </p:animRot>
                                    <p:animRot by="-240000">
                                      <p:cBhvr>
                                        <p:cTn id="21" dur="200" fill="hold">
                                          <p:stCondLst>
                                            <p:cond delay="200"/>
                                          </p:stCondLst>
                                        </p:cTn>
                                        <p:tgtEl>
                                          <p:spTgt spid="2">
                                            <p:txEl>
                                              <p:pRg st="1" end="1"/>
                                            </p:txEl>
                                          </p:spTgt>
                                        </p:tgtEl>
                                        <p:attrNameLst>
                                          <p:attrName>r</p:attrName>
                                        </p:attrNameLst>
                                      </p:cBhvr>
                                    </p:animRot>
                                    <p:animRot by="240000">
                                      <p:cBhvr>
                                        <p:cTn id="22" dur="200" fill="hold">
                                          <p:stCondLst>
                                            <p:cond delay="400"/>
                                          </p:stCondLst>
                                        </p:cTn>
                                        <p:tgtEl>
                                          <p:spTgt spid="2">
                                            <p:txEl>
                                              <p:pRg st="1" end="1"/>
                                            </p:txEl>
                                          </p:spTgt>
                                        </p:tgtEl>
                                        <p:attrNameLst>
                                          <p:attrName>r</p:attrName>
                                        </p:attrNameLst>
                                      </p:cBhvr>
                                    </p:animRot>
                                    <p:animRot by="-240000">
                                      <p:cBhvr>
                                        <p:cTn id="23" dur="200" fill="hold">
                                          <p:stCondLst>
                                            <p:cond delay="600"/>
                                          </p:stCondLst>
                                        </p:cTn>
                                        <p:tgtEl>
                                          <p:spTgt spid="2">
                                            <p:txEl>
                                              <p:pRg st="1" end="1"/>
                                            </p:txEl>
                                          </p:spTgt>
                                        </p:tgtEl>
                                        <p:attrNameLst>
                                          <p:attrName>r</p:attrName>
                                        </p:attrNameLst>
                                      </p:cBhvr>
                                    </p:animRot>
                                    <p:animRot by="120000">
                                      <p:cBhvr>
                                        <p:cTn id="24" dur="200" fill="hold">
                                          <p:stCondLst>
                                            <p:cond delay="800"/>
                                          </p:stCondLst>
                                        </p:cTn>
                                        <p:tgtEl>
                                          <p:spTgt spid="2">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275</TotalTime>
  <Words>1800</Words>
  <Application>Microsoft Office PowerPoint</Application>
  <PresentationFormat>On-screen Show (4:3)</PresentationFormat>
  <Paragraphs>58</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Metro</vt:lpstr>
      <vt:lpstr>Kim (1901) by: joseph rudyard kipling </vt:lpstr>
      <vt:lpstr>Joseph Rudyard Kipling</vt:lpstr>
      <vt:lpstr>Childhood and early life </vt:lpstr>
      <vt:lpstr>Kipling's India: map of British India </vt:lpstr>
      <vt:lpstr>Slide 5</vt:lpstr>
      <vt:lpstr>Characters</vt:lpstr>
      <vt:lpstr>Characters </vt:lpstr>
      <vt:lpstr>Setting &amp; Theme </vt:lpstr>
      <vt:lpstr>Cont.</vt:lpstr>
      <vt:lpstr>Kim</vt:lpstr>
      <vt:lpstr>The Great Game</vt:lpstr>
      <vt:lpstr>Map</vt:lpstr>
      <vt:lpstr>Plot </vt:lpstr>
      <vt:lpstr>Slide 14</vt:lpstr>
      <vt:lpstr>Slide 15</vt:lpstr>
      <vt:lpstr>Slide 16</vt:lpstr>
      <vt:lpstr>Slide 17</vt:lpstr>
      <vt:lpstr>Slide 18</vt:lpstr>
      <vt:lpstr>^_^</vt:lpstr>
      <vt:lpstr>The End </vt:lpstr>
    </vt:vector>
  </TitlesOfParts>
  <Company>Majalis 22-2-10</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Majalis Computers</dc:creator>
  <cp:lastModifiedBy>Majalis Computers</cp:lastModifiedBy>
  <cp:revision>30</cp:revision>
  <dcterms:created xsi:type="dcterms:W3CDTF">2011-02-24T17:51:17Z</dcterms:created>
  <dcterms:modified xsi:type="dcterms:W3CDTF">2011-03-04T12:09:08Z</dcterms:modified>
</cp:coreProperties>
</file>