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5" r:id="rId2"/>
    <p:sldId id="256" r:id="rId3"/>
    <p:sldId id="257" r:id="rId4"/>
    <p:sldId id="258" r:id="rId5"/>
    <p:sldId id="259" r:id="rId6"/>
    <p:sldId id="260" r:id="rId7"/>
    <p:sldId id="261" r:id="rId8"/>
    <p:sldId id="263" r:id="rId9"/>
    <p:sldId id="264"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C4744"/>
    <a:srgbClr val="D48886"/>
    <a:srgbClr val="CCECFF"/>
    <a:srgbClr val="3333CC"/>
    <a:srgbClr val="0000FF"/>
    <a:srgbClr val="0000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71" d="100"/>
          <a:sy n="71" d="100"/>
        </p:scale>
        <p:origin x="-1356" y="-66"/>
      </p:cViewPr>
      <p:guideLst>
        <p:guide orient="horz" pos="2160"/>
        <p:guide pos="2880"/>
      </p:guideLst>
    </p:cSldViewPr>
  </p:slideViewPr>
  <p:outlineViewPr>
    <p:cViewPr>
      <p:scale>
        <a:sx n="33" d="100"/>
        <a:sy n="33" d="100"/>
      </p:scale>
      <p:origin x="0" y="2952"/>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7C9B81F-C347-4BEF-BFDF-29C42F48304A}" type="datetimeFigureOut">
              <a:rPr lang="en-US" smtClean="0"/>
              <a:pPr/>
              <a:t>11/8/2012</a:t>
            </a:fld>
            <a:endParaRPr lang="en-US"/>
          </a:p>
        </p:txBody>
      </p:sp>
      <p:sp>
        <p:nvSpPr>
          <p:cNvPr id="5" name="عنصر نائب للتذييل 4"/>
          <p:cNvSpPr>
            <a:spLocks noGrp="1"/>
          </p:cNvSpPr>
          <p:nvPr>
            <p:ph type="ftr" sz="quarter" idx="11"/>
          </p:nvPr>
        </p:nvSpPr>
        <p:spPr/>
        <p:txBody>
          <a:bodyPr/>
          <a:lstStyle/>
          <a:p>
            <a:endParaRPr kumimoji="0" lang="en-US"/>
          </a:p>
        </p:txBody>
      </p:sp>
      <p:sp>
        <p:nvSpPr>
          <p:cNvPr id="6" name="عنصر نائب لرقم الشريحة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7C9B81F-C347-4BEF-BFDF-29C42F48304A}" type="datetimeFigureOut">
              <a:rPr lang="en-US" smtClean="0"/>
              <a:pPr/>
              <a:t>11/8/2012</a:t>
            </a:fld>
            <a:endParaRPr lang="en-US"/>
          </a:p>
        </p:txBody>
      </p:sp>
      <p:sp>
        <p:nvSpPr>
          <p:cNvPr id="5" name="عنصر نائب للتذييل 4"/>
          <p:cNvSpPr>
            <a:spLocks noGrp="1"/>
          </p:cNvSpPr>
          <p:nvPr>
            <p:ph type="ftr" sz="quarter" idx="11"/>
          </p:nvPr>
        </p:nvSpPr>
        <p:spPr/>
        <p:txBody>
          <a:bodyPr/>
          <a:lstStyle/>
          <a:p>
            <a:endParaRPr kumimoji="0" lang="en-US"/>
          </a:p>
        </p:txBody>
      </p:sp>
      <p:sp>
        <p:nvSpPr>
          <p:cNvPr id="6" name="عنصر نائب لرقم الشريحة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7C9B81F-C347-4BEF-BFDF-29C42F48304A}" type="datetimeFigureOut">
              <a:rPr lang="en-US" smtClean="0"/>
              <a:pPr/>
              <a:t>11/8/2012</a:t>
            </a:fld>
            <a:endParaRPr lang="en-US"/>
          </a:p>
        </p:txBody>
      </p:sp>
      <p:sp>
        <p:nvSpPr>
          <p:cNvPr id="5" name="عنصر نائب للتذييل 4"/>
          <p:cNvSpPr>
            <a:spLocks noGrp="1"/>
          </p:cNvSpPr>
          <p:nvPr>
            <p:ph type="ftr" sz="quarter" idx="11"/>
          </p:nvPr>
        </p:nvSpPr>
        <p:spPr/>
        <p:txBody>
          <a:bodyPr/>
          <a:lstStyle/>
          <a:p>
            <a:endParaRPr kumimoji="0" lang="en-US"/>
          </a:p>
        </p:txBody>
      </p:sp>
      <p:sp>
        <p:nvSpPr>
          <p:cNvPr id="6" name="عنصر نائب لرقم الشريحة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7C9B81F-C347-4BEF-BFDF-29C42F48304A}" type="datetimeFigureOut">
              <a:rPr lang="en-US" smtClean="0"/>
              <a:pPr/>
              <a:t>11/8/2012</a:t>
            </a:fld>
            <a:endParaRPr lang="en-US"/>
          </a:p>
        </p:txBody>
      </p:sp>
      <p:sp>
        <p:nvSpPr>
          <p:cNvPr id="6" name="عنصر نائب للتذييل 5"/>
          <p:cNvSpPr>
            <a:spLocks noGrp="1"/>
          </p:cNvSpPr>
          <p:nvPr>
            <p:ph type="ftr" sz="quarter" idx="11"/>
          </p:nvPr>
        </p:nvSpPr>
        <p:spPr/>
        <p:txBody>
          <a:bodyPr/>
          <a:lstStyle/>
          <a:p>
            <a:endParaRPr kumimoji="0" lang="en-US"/>
          </a:p>
        </p:txBody>
      </p:sp>
      <p:sp>
        <p:nvSpPr>
          <p:cNvPr id="7" name="عنصر نائب لرقم الشريحة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7C9B81F-C347-4BEF-BFDF-29C42F48304A}" type="datetimeFigureOut">
              <a:rPr lang="en-US" smtClean="0"/>
              <a:pPr/>
              <a:t>11/8/2012</a:t>
            </a:fld>
            <a:endParaRPr lang="en-US"/>
          </a:p>
        </p:txBody>
      </p:sp>
      <p:sp>
        <p:nvSpPr>
          <p:cNvPr id="8" name="عنصر نائب للتذييل 7"/>
          <p:cNvSpPr>
            <a:spLocks noGrp="1"/>
          </p:cNvSpPr>
          <p:nvPr>
            <p:ph type="ftr" sz="quarter" idx="11"/>
          </p:nvPr>
        </p:nvSpPr>
        <p:spPr/>
        <p:txBody>
          <a:bodyPr/>
          <a:lstStyle/>
          <a:p>
            <a:endParaRPr kumimoji="0" lang="en-US" dirty="0"/>
          </a:p>
        </p:txBody>
      </p:sp>
      <p:sp>
        <p:nvSpPr>
          <p:cNvPr id="9" name="عنصر نائب لرقم الشريحة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7C9B81F-C347-4BEF-BFDF-29C42F48304A}" type="datetimeFigureOut">
              <a:rPr lang="en-US" smtClean="0"/>
              <a:pPr/>
              <a:t>11/8/2012</a:t>
            </a:fld>
            <a:endParaRPr lang="en-US"/>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7C9B81F-C347-4BEF-BFDF-29C42F48304A}" type="datetimeFigureOut">
              <a:rPr lang="en-US" smtClean="0"/>
              <a:pPr/>
              <a:t>11/8/2012</a:t>
            </a:fld>
            <a:endParaRPr lang="en-US"/>
          </a:p>
        </p:txBody>
      </p:sp>
      <p:sp>
        <p:nvSpPr>
          <p:cNvPr id="3" name="عنصر نائب للتذييل 2"/>
          <p:cNvSpPr>
            <a:spLocks noGrp="1"/>
          </p:cNvSpPr>
          <p:nvPr>
            <p:ph type="ftr" sz="quarter" idx="11"/>
          </p:nvPr>
        </p:nvSpPr>
        <p:spPr/>
        <p:txBody>
          <a:bodyPr/>
          <a:lstStyle/>
          <a:p>
            <a:endParaRPr kumimoji="0" lang="en-US"/>
          </a:p>
        </p:txBody>
      </p:sp>
      <p:sp>
        <p:nvSpPr>
          <p:cNvPr id="4" name="عنصر نائب لرقم الشريحة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7C9B81F-C347-4BEF-BFDF-29C42F48304A}" type="datetimeFigureOut">
              <a:rPr lang="en-US" smtClean="0"/>
              <a:pPr/>
              <a:t>11/8/2012</a:t>
            </a:fld>
            <a:endParaRPr lang="en-US"/>
          </a:p>
        </p:txBody>
      </p:sp>
      <p:sp>
        <p:nvSpPr>
          <p:cNvPr id="6" name="عنصر نائب للتذييل 5"/>
          <p:cNvSpPr>
            <a:spLocks noGrp="1"/>
          </p:cNvSpPr>
          <p:nvPr>
            <p:ph type="ftr" sz="quarter" idx="11"/>
          </p:nvPr>
        </p:nvSpPr>
        <p:spPr/>
        <p:txBody>
          <a:bodyPr/>
          <a:lstStyle/>
          <a:p>
            <a:endParaRPr kumimoji="0" lang="en-US"/>
          </a:p>
        </p:txBody>
      </p:sp>
      <p:sp>
        <p:nvSpPr>
          <p:cNvPr id="7" name="عنصر نائب لرقم الشريحة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7C9B81F-C347-4BEF-BFDF-29C42F48304A}" type="datetimeFigureOut">
              <a:rPr lang="en-US" smtClean="0"/>
              <a:pPr/>
              <a:t>11/8/2012</a:t>
            </a:fld>
            <a:endParaRPr lang="en-US"/>
          </a:p>
        </p:txBody>
      </p:sp>
      <p:sp>
        <p:nvSpPr>
          <p:cNvPr id="6" name="عنصر نائب للتذييل 5"/>
          <p:cNvSpPr>
            <a:spLocks noGrp="1"/>
          </p:cNvSpPr>
          <p:nvPr>
            <p:ph type="ftr" sz="quarter" idx="11"/>
          </p:nvPr>
        </p:nvSpPr>
        <p:spPr/>
        <p:txBody>
          <a:bodyPr/>
          <a:lstStyle/>
          <a:p>
            <a:endParaRPr kumimoji="0" lang="en-US"/>
          </a:p>
        </p:txBody>
      </p:sp>
      <p:sp>
        <p:nvSpPr>
          <p:cNvPr id="7" name="عنصر نائب لرقم الشريحة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7C9B81F-C347-4BEF-BFDF-29C42F48304A}" type="datetimeFigureOut">
              <a:rPr lang="en-US" smtClean="0"/>
              <a:pPr/>
              <a:t>11/8/2012</a:t>
            </a:fld>
            <a:endParaRPr lang="en-US"/>
          </a:p>
        </p:txBody>
      </p:sp>
      <p:sp>
        <p:nvSpPr>
          <p:cNvPr id="5" name="عنصر نائب للتذييل 4"/>
          <p:cNvSpPr>
            <a:spLocks noGrp="1"/>
          </p:cNvSpPr>
          <p:nvPr>
            <p:ph type="ftr" sz="quarter" idx="11"/>
          </p:nvPr>
        </p:nvSpPr>
        <p:spPr/>
        <p:txBody>
          <a:bodyPr/>
          <a:lstStyle/>
          <a:p>
            <a:endParaRPr kumimoji="0" lang="en-US"/>
          </a:p>
        </p:txBody>
      </p:sp>
      <p:sp>
        <p:nvSpPr>
          <p:cNvPr id="6" name="عنصر نائب لرقم الشريحة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7C9B81F-C347-4BEF-BFDF-29C42F48304A}" type="datetimeFigureOut">
              <a:rPr lang="en-US" smtClean="0"/>
              <a:pPr/>
              <a:t>11/8/2012</a:t>
            </a:fld>
            <a:endParaRPr lang="en-US"/>
          </a:p>
        </p:txBody>
      </p:sp>
      <p:sp>
        <p:nvSpPr>
          <p:cNvPr id="5" name="عنصر نائب للتذييل 4"/>
          <p:cNvSpPr>
            <a:spLocks noGrp="1"/>
          </p:cNvSpPr>
          <p:nvPr>
            <p:ph type="ftr" sz="quarter" idx="11"/>
          </p:nvPr>
        </p:nvSpPr>
        <p:spPr/>
        <p:txBody>
          <a:bodyPr/>
          <a:lstStyle/>
          <a:p>
            <a:endParaRPr kumimoji="0" lang="en-US"/>
          </a:p>
        </p:txBody>
      </p:sp>
      <p:sp>
        <p:nvSpPr>
          <p:cNvPr id="6" name="عنصر نائب لرقم الشريحة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7C9B81F-C347-4BEF-BFDF-29C42F48304A}" type="datetimeFigureOut">
              <a:rPr lang="en-US" smtClean="0"/>
              <a:pPr/>
              <a:t>11/8/2012</a:t>
            </a:fld>
            <a:endParaRPr lang="en-US" dirty="0">
              <a:solidFill>
                <a:schemeClr val="tx2">
                  <a:shade val="90000"/>
                </a:scheme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eaLnBrk="1" latinLnBrk="0" hangingPunct="1"/>
            <a:endParaRPr kumimoji="0" lang="en-US" dirty="0">
              <a:solidFill>
                <a:schemeClr val="tx2">
                  <a:shade val="90000"/>
                </a:scheme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ar.wikipedia.org/wiki/%D8%A3%D8%B1%D9%83%D8%A7%D9%86_%D8%A7%D9%84%D8%A5%D9%8A%D9%85%D8%A7%D9%86"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rot="20394357">
            <a:off x="593531" y="1264155"/>
            <a:ext cx="8229600" cy="4913228"/>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ar-SA" sz="44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glow rad="63500">
                    <a:schemeClr val="accent2">
                      <a:satMod val="175000"/>
                      <a:alpha val="40000"/>
                    </a:schemeClr>
                  </a:glow>
                  <a:outerShdw blurRad="76200" dist="50800" dir="5400000" algn="tl" rotWithShape="0">
                    <a:srgbClr val="000000">
                      <a:alpha val="65000"/>
                    </a:srgbClr>
                  </a:outerShdw>
                </a:effectLst>
                <a:cs typeface="DecoType Naskh" pitchFamily="2" charset="-78"/>
              </a:rPr>
              <a:t>عرض لمادة عقيدة وأخلاق</a:t>
            </a:r>
          </a:p>
          <a:p>
            <a:pPr algn="ctr">
              <a:buNone/>
            </a:pPr>
            <a:r>
              <a:rPr lang="ar-SA" sz="3600" b="1" spc="50" dirty="0" smtClean="0">
                <a:ln w="11430"/>
                <a:solidFill>
                  <a:schemeClr val="tx1">
                    <a:lumMod val="95000"/>
                    <a:lumOff val="5000"/>
                  </a:schemeClr>
                </a:solidFill>
                <a:effectLst>
                  <a:outerShdw blurRad="76200" dist="50800" dir="5400000" algn="tl" rotWithShape="0">
                    <a:srgbClr val="000000">
                      <a:alpha val="65000"/>
                    </a:srgbClr>
                  </a:outerShdw>
                </a:effectLst>
              </a:rPr>
              <a:t>إعداد </a:t>
            </a:r>
            <a:r>
              <a:rPr lang="ar-SA" sz="3600" b="1" spc="50" dirty="0" err="1" smtClean="0">
                <a:ln w="11430"/>
                <a:solidFill>
                  <a:schemeClr val="tx1">
                    <a:lumMod val="95000"/>
                    <a:lumOff val="5000"/>
                  </a:schemeClr>
                </a:solidFill>
                <a:effectLst>
                  <a:outerShdw blurRad="76200" dist="50800" dir="5400000" algn="tl" rotWithShape="0">
                    <a:srgbClr val="000000">
                      <a:alpha val="65000"/>
                    </a:srgbClr>
                  </a:outerShdw>
                </a:effectLst>
              </a:rPr>
              <a:t>الطالبات :</a:t>
            </a:r>
            <a:endParaRPr lang="ar-SA" sz="3600" b="1" spc="50" dirty="0" smtClean="0">
              <a:ln w="11430"/>
              <a:solidFill>
                <a:schemeClr val="tx1">
                  <a:lumMod val="95000"/>
                  <a:lumOff val="5000"/>
                </a:schemeClr>
              </a:solidFill>
              <a:effectLst>
                <a:outerShdw blurRad="76200" dist="50800" dir="5400000" algn="tl" rotWithShape="0">
                  <a:srgbClr val="000000">
                    <a:alpha val="65000"/>
                  </a:srgbClr>
                </a:outerShdw>
              </a:effectLst>
            </a:endParaRPr>
          </a:p>
          <a:p>
            <a:pPr algn="ctr">
              <a:buNone/>
            </a:pPr>
            <a:r>
              <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عائشة يحيى </a:t>
            </a:r>
            <a:r>
              <a:rPr lang="ar-SA" sz="3600" b="1" spc="50" dirty="0" err="1"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الغزواني</a:t>
            </a:r>
            <a:r>
              <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 </a:t>
            </a:r>
          </a:p>
          <a:p>
            <a:pPr algn="ctr">
              <a:buNone/>
            </a:pPr>
            <a:r>
              <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أميرة فهد </a:t>
            </a:r>
            <a:r>
              <a:rPr lang="ar-SA" sz="3600" b="1" spc="50" dirty="0" err="1"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العنزي</a:t>
            </a:r>
            <a:endPar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endParaRPr>
          </a:p>
          <a:p>
            <a:pPr algn="ctr">
              <a:buNone/>
            </a:pPr>
            <a:r>
              <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عائشة مفرح </a:t>
            </a:r>
            <a:r>
              <a:rPr lang="ar-SA" sz="3600" b="1" spc="50" dirty="0" err="1"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rPr>
              <a:t>القحطاني</a:t>
            </a:r>
            <a:endPar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DecoType Naskh" pitchFamily="2" charset="-78"/>
            </a:endParaRPr>
          </a:p>
          <a:p>
            <a:pPr algn="ctr">
              <a:buNone/>
            </a:pPr>
            <a:r>
              <a:rPr lang="ar-SA" sz="4400" b="1" spc="50" dirty="0" smtClean="0">
                <a:ln w="11430"/>
                <a:solidFill>
                  <a:schemeClr val="tx1">
                    <a:lumMod val="95000"/>
                    <a:lumOff val="5000"/>
                  </a:schemeClr>
                </a:solidFill>
                <a:effectLst>
                  <a:outerShdw blurRad="76200" dist="50800" dir="5400000" algn="tl" rotWithShape="0">
                    <a:srgbClr val="000000">
                      <a:alpha val="65000"/>
                    </a:srgbClr>
                  </a:outerShdw>
                </a:effectLst>
              </a:rPr>
              <a:t>تعديل وتصحيح:</a:t>
            </a:r>
            <a:r>
              <a:rPr lang="ar-SA"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buNone/>
            </a:pPr>
            <a:r>
              <a:rPr lang="ar-SA" sz="3600" b="1" spc="50" dirty="0" smtClean="0">
                <a:ln w="11430">
                  <a:solidFill>
                    <a:schemeClr val="tx1"/>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الأستاذة/ فتحية القحـــطاني</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 b="-4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171400"/>
            <a:ext cx="7772400" cy="4536504"/>
          </a:xfrm>
        </p:spPr>
        <p:txBody>
          <a:bodyPr>
            <a:normAutofit fontScale="90000"/>
          </a:bodyPr>
          <a:lstStyle/>
          <a:p>
            <a: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t/>
            </a:r>
            <a:b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br>
            <a:r>
              <a:rPr lang="ar-SA" sz="4000" b="1" dirty="0" smtClean="0">
                <a:ln w="19050" cmpd="dbl">
                  <a:solidFill>
                    <a:schemeClr val="tx1">
                      <a:lumMod val="95000"/>
                      <a:lumOff val="5000"/>
                    </a:schemeClr>
                  </a:solidFill>
                  <a:prstDash val="solid"/>
                  <a:miter lim="800000"/>
                </a:ln>
                <a:effectLst>
                  <a:outerShdw blurRad="38100" dist="38100" dir="7020000" algn="tl">
                    <a:srgbClr val="000000">
                      <a:alpha val="35000"/>
                    </a:srgbClr>
                  </a:outerShdw>
                </a:effectLst>
                <a:cs typeface="DecoType Thuluth" pitchFamily="2" charset="-78"/>
              </a:rPr>
              <a:t>بسم الله الرحمن الرحيم</a:t>
            </a:r>
            <a:br>
              <a:rPr lang="ar-SA" sz="4000" b="1" dirty="0" smtClean="0">
                <a:ln w="19050" cmpd="dbl">
                  <a:solidFill>
                    <a:schemeClr val="tx1">
                      <a:lumMod val="95000"/>
                      <a:lumOff val="5000"/>
                    </a:schemeClr>
                  </a:solidFill>
                  <a:prstDash val="solid"/>
                  <a:miter lim="800000"/>
                </a:ln>
                <a:effectLst>
                  <a:outerShdw blurRad="38100" dist="38100" dir="7020000" algn="tl">
                    <a:srgbClr val="000000">
                      <a:alpha val="35000"/>
                    </a:srgbClr>
                  </a:outerShdw>
                </a:effectLst>
                <a:cs typeface="DecoType Thuluth" pitchFamily="2" charset="-78"/>
              </a:rPr>
            </a:br>
            <a:r>
              <a:rPr lang="ar-SA" sz="4000" b="1" dirty="0" smtClean="0">
                <a:ln w="19050" cmpd="dbl">
                  <a:solidFill>
                    <a:schemeClr val="tx1">
                      <a:lumMod val="95000"/>
                      <a:lumOff val="5000"/>
                    </a:schemeClr>
                  </a:solidFill>
                  <a:prstDash val="solid"/>
                  <a:miter lim="800000"/>
                </a:ln>
                <a:effectLst>
                  <a:outerShdw blurRad="38100" dist="38100" dir="7020000" algn="tl">
                    <a:srgbClr val="000000">
                      <a:alpha val="35000"/>
                    </a:srgbClr>
                  </a:outerShdw>
                </a:effectLst>
                <a:cs typeface="DecoType Thuluth" pitchFamily="2" charset="-78"/>
              </a:rPr>
              <a:t/>
            </a:r>
            <a:br>
              <a:rPr lang="ar-SA" sz="4000" b="1" dirty="0" smtClean="0">
                <a:ln w="19050" cmpd="dbl">
                  <a:solidFill>
                    <a:schemeClr val="tx1">
                      <a:lumMod val="95000"/>
                      <a:lumOff val="5000"/>
                    </a:schemeClr>
                  </a:solidFill>
                  <a:prstDash val="solid"/>
                  <a:miter lim="800000"/>
                </a:ln>
                <a:effectLst>
                  <a:outerShdw blurRad="38100" dist="38100" dir="7020000" algn="tl">
                    <a:srgbClr val="000000">
                      <a:alpha val="35000"/>
                    </a:srgbClr>
                  </a:outerShdw>
                </a:effectLst>
                <a:cs typeface="DecoType Thuluth" pitchFamily="2" charset="-78"/>
              </a:rPr>
            </a:br>
            <a: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t/>
            </a:r>
            <a:b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br>
            <a: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t>الإيمان بقضاء الله وقدره</a:t>
            </a:r>
            <a:b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br>
            <a: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t>تعريفه ، ومعنى الإيمان به، ومراتبه</a:t>
            </a:r>
            <a:br>
              <a:rPr lang="ar-SA" sz="6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br>
            <a:r>
              <a:rPr lang="ar-SA" sz="4000" b="1" dirty="0" smtClean="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rPr>
              <a:t>____________</a:t>
            </a:r>
            <a:endParaRPr lang="ar-SA" sz="6000" b="1" dirty="0">
              <a:ln w="19050" cmpd="dbl">
                <a:solidFill>
                  <a:schemeClr val="tx1">
                    <a:lumMod val="95000"/>
                    <a:lumOff val="5000"/>
                  </a:schemeClr>
                </a:solidFill>
                <a:prstDash val="solid"/>
                <a:miter lim="800000"/>
              </a:ln>
              <a:solidFill>
                <a:srgbClr val="D48886"/>
              </a:solidFill>
              <a:effectLst>
                <a:outerShdw blurRad="38100" dist="38100" dir="7020000" algn="tl">
                  <a:srgbClr val="000000">
                    <a:alpha val="35000"/>
                  </a:srgbClr>
                </a:outerShdw>
              </a:effectLst>
              <a:cs typeface="DecoType Naskh Variants"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8000" t="-3000" r="-6000" b="-4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556792"/>
            <a:ext cx="8568952" cy="4525963"/>
          </a:xfrm>
        </p:spPr>
        <p:txBody>
          <a:bodyPr>
            <a:normAutofit fontScale="62500" lnSpcReduction="20000"/>
          </a:bodyPr>
          <a:lstStyle/>
          <a:p>
            <a:pPr algn="ctr">
              <a:buNone/>
            </a:pPr>
            <a:r>
              <a:rPr lang="ar-SA" sz="6300" dirty="0" smtClean="0">
                <a:cs typeface="DecoType Naskh" pitchFamily="2" charset="-78"/>
              </a:rPr>
              <a:t>الإيمان بالقدر أحد أركان العقيدة الإسلامية , وهو الركن</a:t>
            </a:r>
          </a:p>
          <a:p>
            <a:pPr algn="ctr">
              <a:buNone/>
            </a:pPr>
            <a:r>
              <a:rPr lang="ar-SA" sz="6300" dirty="0" smtClean="0">
                <a:cs typeface="DecoType Naskh" pitchFamily="2" charset="-78"/>
              </a:rPr>
              <a:t>السادس للأيمان فمن كفر بالقدر خرج من دين الله عز وجل.</a:t>
            </a:r>
          </a:p>
          <a:p>
            <a:pPr algn="ctr">
              <a:buNone/>
            </a:pPr>
            <a:endParaRPr lang="ar-SA" sz="6300" dirty="0" smtClean="0">
              <a:cs typeface="DecoType Naskh" pitchFamily="2" charset="-78"/>
            </a:endParaRPr>
          </a:p>
          <a:p>
            <a:pPr algn="ctr">
              <a:buNone/>
            </a:pPr>
            <a:r>
              <a:rPr lang="ar-SA" sz="6300" dirty="0" smtClean="0">
                <a:cs typeface="DecoType Naskh" pitchFamily="2" charset="-78"/>
              </a:rPr>
              <a:t>حديث عمر رضي الله عنه </a:t>
            </a:r>
            <a:r>
              <a:rPr lang="ar-SA" sz="6900" dirty="0" smtClean="0">
                <a:cs typeface="DecoType Naskh" pitchFamily="2" charset="-78"/>
              </a:rPr>
              <a:t>لما </a:t>
            </a:r>
            <a:r>
              <a:rPr lang="ar-SA" sz="6900" dirty="0">
                <a:cs typeface="DecoType Naskh" pitchFamily="2" charset="-78"/>
              </a:rPr>
              <a:t>سئل النبي عن معنى الإيمان </a:t>
            </a:r>
            <a:r>
              <a:rPr lang="ar-SA" sz="6900" dirty="0" err="1" smtClean="0">
                <a:cs typeface="DecoType Naskh" pitchFamily="2" charset="-78"/>
              </a:rPr>
              <a:t>قال:</a:t>
            </a:r>
            <a:r>
              <a:rPr lang="ar-SA" sz="6900" dirty="0" smtClean="0">
                <a:cs typeface="DecoType Naskh" pitchFamily="2" charset="-78"/>
              </a:rPr>
              <a:t>(</a:t>
            </a:r>
            <a:r>
              <a:rPr lang="ar-SA" sz="6900" dirty="0" smtClean="0">
                <a:solidFill>
                  <a:srgbClr val="FF0000"/>
                </a:solidFill>
                <a:cs typeface="DecoType Naskh" pitchFamily="2" charset="-78"/>
              </a:rPr>
              <a:t>أن </a:t>
            </a:r>
            <a:r>
              <a:rPr lang="ar-SA" sz="6900" dirty="0">
                <a:solidFill>
                  <a:srgbClr val="FF0000"/>
                </a:solidFill>
                <a:cs typeface="DecoType Naskh" pitchFamily="2" charset="-78"/>
              </a:rPr>
              <a:t>تؤمن بالله </a:t>
            </a:r>
            <a:r>
              <a:rPr lang="ar-SA" sz="6900" dirty="0" smtClean="0">
                <a:solidFill>
                  <a:srgbClr val="FF0000"/>
                </a:solidFill>
                <a:cs typeface="DecoType Naskh" pitchFamily="2" charset="-78"/>
              </a:rPr>
              <a:t>وملائكته وكتبه </a:t>
            </a:r>
            <a:r>
              <a:rPr lang="ar-SA" sz="6900" dirty="0">
                <a:solidFill>
                  <a:srgbClr val="FF0000"/>
                </a:solidFill>
                <a:cs typeface="DecoType Naskh" pitchFamily="2" charset="-78"/>
              </a:rPr>
              <a:t>ورسله واليوم الآخر, وتؤمن بالقدر خيره </a:t>
            </a:r>
            <a:r>
              <a:rPr lang="ar-SA" sz="6900" dirty="0" err="1" smtClean="0">
                <a:solidFill>
                  <a:srgbClr val="FF0000"/>
                </a:solidFill>
                <a:cs typeface="DecoType Naskh" pitchFamily="2" charset="-78"/>
              </a:rPr>
              <a:t>وشره </a:t>
            </a:r>
            <a:r>
              <a:rPr lang="ar-SA" sz="5700" b="1" dirty="0" err="1" smtClean="0">
                <a:cs typeface="DecoType Naskh" pitchFamily="2" charset="-78"/>
              </a:rPr>
              <a:t>)</a:t>
            </a:r>
            <a:r>
              <a:rPr lang="ar-SA" sz="5700" b="1" dirty="0" err="1" smtClean="0">
                <a:solidFill>
                  <a:srgbClr val="92D050"/>
                </a:solidFill>
                <a:cs typeface="DecoType Naskh" pitchFamily="2" charset="-78"/>
              </a:rPr>
              <a:t> </a:t>
            </a:r>
            <a:r>
              <a:rPr lang="ar-SA" sz="4600" b="1" dirty="0" smtClean="0">
                <a:cs typeface="DecoType Naskh" pitchFamily="2" charset="-78"/>
              </a:rPr>
              <a:t>(</a:t>
            </a:r>
            <a:r>
              <a:rPr lang="ar-SA" sz="4000" b="1" dirty="0" smtClean="0">
                <a:cs typeface="DecoType Naskh" pitchFamily="2" charset="-78"/>
              </a:rPr>
              <a:t>رواه </a:t>
            </a:r>
            <a:r>
              <a:rPr lang="ar-SA" sz="4000" b="1" dirty="0">
                <a:cs typeface="DecoType Naskh" pitchFamily="2" charset="-78"/>
              </a:rPr>
              <a:t>مسلم </a:t>
            </a:r>
            <a:r>
              <a:rPr lang="ar-SA" sz="4000" b="1" dirty="0" err="1">
                <a:cs typeface="DecoType Naskh" pitchFamily="2" charset="-78"/>
              </a:rPr>
              <a:t>والبخاري </a:t>
            </a:r>
            <a:r>
              <a:rPr lang="ar-SA" sz="4000" b="1" baseline="30000" dirty="0">
                <a:cs typeface="DecoType Naskh" pitchFamily="2" charset="-78"/>
                <a:hlinkClick r:id="rId3"/>
              </a:rPr>
              <a:t>[1</a:t>
            </a:r>
            <a:r>
              <a:rPr lang="ar-SA" sz="4000" b="1" baseline="30000" dirty="0" err="1">
                <a:cs typeface="DecoType Naskh" pitchFamily="2" charset="-78"/>
                <a:hlinkClick r:id="rId3"/>
              </a:rPr>
              <a:t>]</a:t>
            </a:r>
            <a:r>
              <a:rPr lang="ar-SA" sz="4000" b="1" dirty="0" err="1">
                <a:cs typeface="DecoType Naskh" pitchFamily="2" charset="-78"/>
              </a:rPr>
              <a:t>).</a:t>
            </a:r>
            <a:endParaRPr lang="ar-SA" sz="6900" b="1" dirty="0">
              <a:cs typeface="DecoType Naskh" pitchFamily="2" charset="-78"/>
            </a:endParaRPr>
          </a:p>
          <a:p>
            <a:pPr>
              <a:buNone/>
            </a:pPr>
            <a:r>
              <a:rPr lang="ar-SA" sz="6900" dirty="0" smtClean="0">
                <a:cs typeface="DecoType Naskh" pitchFamily="2" charset="-78"/>
              </a:rPr>
              <a:t/>
            </a:r>
            <a:br>
              <a:rPr lang="ar-SA" sz="6900" dirty="0" smtClean="0">
                <a:cs typeface="DecoType Naskh" pitchFamily="2" charset="-78"/>
              </a:rPr>
            </a:br>
            <a:endParaRPr lang="ar-SA" dirty="0">
              <a:cs typeface="DecoType Naskh"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ECFF">
            <a:alpha val="32000"/>
          </a:srgb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buNone/>
            </a:pPr>
            <a:r>
              <a:rPr lang="ar-SA" b="1" dirty="0" smtClean="0">
                <a:ln w="1905"/>
                <a:solidFill>
                  <a:schemeClr val="accent1">
                    <a:lumMod val="75000"/>
                  </a:schemeClr>
                </a:solidFill>
                <a:effectLst>
                  <a:innerShdw blurRad="69850" dist="43180" dir="5400000">
                    <a:srgbClr val="000000">
                      <a:alpha val="65000"/>
                    </a:srgbClr>
                  </a:innerShdw>
                </a:effectLst>
              </a:rPr>
              <a:t>                       تعريف القضاء و </a:t>
            </a:r>
            <a:r>
              <a:rPr lang="ar-SA" b="1" dirty="0" err="1" smtClean="0">
                <a:ln w="1905"/>
                <a:solidFill>
                  <a:schemeClr val="accent1">
                    <a:lumMod val="75000"/>
                  </a:schemeClr>
                </a:solidFill>
                <a:effectLst>
                  <a:innerShdw blurRad="69850" dist="43180" dir="5400000">
                    <a:srgbClr val="000000">
                      <a:alpha val="65000"/>
                    </a:srgbClr>
                  </a:innerShdw>
                </a:effectLst>
              </a:rPr>
              <a:t>القدر :</a:t>
            </a:r>
            <a:r>
              <a:rPr lang="ar-SA" b="1" dirty="0" smtClean="0">
                <a:ln w="1905"/>
                <a:solidFill>
                  <a:schemeClr val="accent1">
                    <a:lumMod val="75000"/>
                  </a:schemeClr>
                </a:solidFill>
                <a:effectLst>
                  <a:innerShdw blurRad="69850" dist="43180" dir="5400000">
                    <a:srgbClr val="000000">
                      <a:alpha val="65000"/>
                    </a:srgbClr>
                  </a:innerShdw>
                </a:effectLst>
              </a:rPr>
              <a:t> </a:t>
            </a:r>
          </a:p>
          <a:p>
            <a:pPr algn="ctr">
              <a:buNone/>
            </a:pPr>
            <a:r>
              <a:rPr lang="ar-SA" sz="2800" b="1" dirty="0" smtClean="0">
                <a:ln w="1905"/>
                <a:solidFill>
                  <a:schemeClr val="accent1">
                    <a:lumMod val="75000"/>
                  </a:schemeClr>
                </a:solidFill>
                <a:effectLst>
                  <a:innerShdw blurRad="69850" dist="43180" dir="5400000">
                    <a:srgbClr val="000000">
                      <a:alpha val="65000"/>
                    </a:srgbClr>
                  </a:innerShdw>
                </a:effectLst>
                <a:cs typeface="DecoType Naskh" pitchFamily="2" charset="-78"/>
              </a:rPr>
              <a:t>اختلفت عبارات العلماء في تعريف القضاء والقدر فمنهم من جعله شيئاً واحداً </a:t>
            </a:r>
            <a:r>
              <a:rPr lang="ar-SA" sz="2800" b="1" dirty="0" err="1" smtClean="0">
                <a:ln w="1905"/>
                <a:solidFill>
                  <a:schemeClr val="accent1">
                    <a:lumMod val="75000"/>
                  </a:schemeClr>
                </a:solidFill>
                <a:effectLst>
                  <a:innerShdw blurRad="69850" dist="43180" dir="5400000">
                    <a:srgbClr val="000000">
                      <a:alpha val="65000"/>
                    </a:srgbClr>
                  </a:innerShdw>
                </a:effectLst>
                <a:cs typeface="DecoType Naskh" pitchFamily="2" charset="-78"/>
              </a:rPr>
              <a:t>فقال:</a:t>
            </a:r>
            <a:r>
              <a:rPr lang="ar-SA" sz="2800" b="1" dirty="0" smtClean="0">
                <a:ln w="1905"/>
                <a:solidFill>
                  <a:schemeClr val="accent1">
                    <a:lumMod val="75000"/>
                  </a:schemeClr>
                </a:solidFill>
                <a:effectLst>
                  <a:innerShdw blurRad="69850" dist="43180" dir="5400000">
                    <a:srgbClr val="000000">
                      <a:alpha val="65000"/>
                    </a:srgbClr>
                  </a:innerShdw>
                </a:effectLst>
                <a:cs typeface="DecoType Naskh" pitchFamily="2" charset="-78"/>
              </a:rPr>
              <a:t> </a:t>
            </a:r>
          </a:p>
          <a:p>
            <a:pPr algn="ctr">
              <a:buNone/>
            </a:pPr>
            <a:r>
              <a:rPr lang="ar-SA" sz="2400" b="1" dirty="0" smtClean="0">
                <a:ln w="1905"/>
                <a:solidFill>
                  <a:schemeClr val="accent1">
                    <a:lumMod val="75000"/>
                  </a:schemeClr>
                </a:solidFill>
                <a:effectLst>
                  <a:innerShdw blurRad="69850" dist="43180" dir="5400000">
                    <a:srgbClr val="000000">
                      <a:alpha val="65000"/>
                    </a:srgbClr>
                  </a:innerShdw>
                </a:effectLst>
              </a:rPr>
              <a:t> </a:t>
            </a:r>
          </a:p>
          <a:p>
            <a:pPr algn="ctr">
              <a:buNone/>
            </a:pPr>
            <a:r>
              <a:rPr lang="ar-SA" sz="2400" dirty="0" smtClean="0"/>
              <a:t>                         </a:t>
            </a:r>
          </a:p>
          <a:p>
            <a:pPr algn="ctr">
              <a:buNone/>
            </a:pPr>
            <a:endParaRPr lang="ar-SA" sz="2400" dirty="0"/>
          </a:p>
          <a:p>
            <a:pPr algn="ctr">
              <a:buNone/>
            </a:pPr>
            <a:endParaRPr lang="ar-SA" sz="2400" dirty="0" smtClean="0"/>
          </a:p>
          <a:p>
            <a:pPr algn="ctr">
              <a:buNone/>
            </a:pPr>
            <a:endParaRPr lang="ar-SA" sz="2400" dirty="0" smtClean="0"/>
          </a:p>
          <a:p>
            <a:pPr algn="ctr">
              <a:buNone/>
            </a:pPr>
            <a:endParaRPr lang="ar-SA" sz="2800" dirty="0" smtClean="0">
              <a:cs typeface="DecoType Naskh" pitchFamily="2" charset="-78"/>
            </a:endParaRPr>
          </a:p>
          <a:p>
            <a:pPr algn="ctr">
              <a:buNone/>
            </a:pPr>
            <a:r>
              <a:rPr lang="ar-SA" sz="2800" dirty="0" smtClean="0">
                <a:solidFill>
                  <a:schemeClr val="tx2">
                    <a:lumMod val="75000"/>
                  </a:schemeClr>
                </a:solidFill>
                <a:cs typeface="DecoType Naskh" pitchFamily="2" charset="-78"/>
              </a:rPr>
              <a:t>ومنهم من عكس بين تعريف القدر والقضاء ومنهم من عرفه تعريفاً واحداً </a:t>
            </a:r>
            <a:r>
              <a:rPr lang="ar-SA" sz="2800" dirty="0" err="1" smtClean="0">
                <a:solidFill>
                  <a:schemeClr val="tx2">
                    <a:lumMod val="75000"/>
                  </a:schemeClr>
                </a:solidFill>
                <a:cs typeface="DecoType Naskh" pitchFamily="2" charset="-78"/>
              </a:rPr>
              <a:t>قال:</a:t>
            </a:r>
            <a:endParaRPr lang="ar-SA" sz="2800" dirty="0" smtClean="0">
              <a:solidFill>
                <a:schemeClr val="tx2">
                  <a:lumMod val="75000"/>
                </a:schemeClr>
              </a:solidFill>
              <a:cs typeface="DecoType Naskh" pitchFamily="2" charset="-78"/>
            </a:endParaRPr>
          </a:p>
          <a:p>
            <a:pPr algn="ctr">
              <a:buNone/>
            </a:pPr>
            <a:endParaRPr lang="ar-SA" sz="2400" dirty="0" smtClean="0">
              <a:solidFill>
                <a:schemeClr val="accent1">
                  <a:lumMod val="75000"/>
                </a:schemeClr>
              </a:solidFill>
            </a:endParaRPr>
          </a:p>
          <a:p>
            <a:pPr algn="ctr">
              <a:buNone/>
            </a:pPr>
            <a:endParaRPr lang="ar-SA" sz="2400" dirty="0" smtClean="0"/>
          </a:p>
          <a:p>
            <a:pPr algn="ctr">
              <a:buNone/>
            </a:pPr>
            <a:r>
              <a:rPr lang="ar-SA" sz="2400" dirty="0" smtClean="0"/>
              <a:t>                           </a:t>
            </a:r>
          </a:p>
          <a:p>
            <a:pPr algn="ctr">
              <a:buNone/>
            </a:pPr>
            <a:endParaRPr lang="ar-SA" sz="2800" dirty="0" smtClean="0"/>
          </a:p>
          <a:p>
            <a:pPr algn="ctr">
              <a:buNone/>
            </a:pPr>
            <a:r>
              <a:rPr lang="ar-SA" sz="2400" dirty="0" smtClean="0">
                <a:solidFill>
                  <a:schemeClr val="tx2">
                    <a:lumMod val="75000"/>
                  </a:schemeClr>
                </a:solidFill>
                <a:cs typeface="DecoType Naskh" pitchFamily="2" charset="-78"/>
              </a:rPr>
              <a:t>هذا المعنى هو ما وردت </a:t>
            </a:r>
            <a:r>
              <a:rPr lang="ar-SA" sz="2400" dirty="0" err="1" smtClean="0">
                <a:solidFill>
                  <a:schemeClr val="tx2">
                    <a:lumMod val="75000"/>
                  </a:schemeClr>
                </a:solidFill>
                <a:cs typeface="DecoType Naskh" pitchFamily="2" charset="-78"/>
              </a:rPr>
              <a:t>به</a:t>
            </a:r>
            <a:r>
              <a:rPr lang="ar-SA" sz="2400" dirty="0" smtClean="0">
                <a:solidFill>
                  <a:schemeClr val="tx2">
                    <a:lumMod val="75000"/>
                  </a:schemeClr>
                </a:solidFill>
                <a:cs typeface="DecoType Naskh" pitchFamily="2" charset="-78"/>
              </a:rPr>
              <a:t> آيات القرآن التي ذكرت القدر مثل قوله تعالى:"</a:t>
            </a:r>
            <a:r>
              <a:rPr lang="ar-SA" sz="2000" dirty="0" smtClean="0">
                <a:solidFill>
                  <a:schemeClr val="tx2">
                    <a:lumMod val="75000"/>
                  </a:schemeClr>
                </a:solidFill>
              </a:rPr>
              <a:t> </a:t>
            </a:r>
            <a:r>
              <a:rPr lang="ar-SA" sz="2400" b="1" dirty="0">
                <a:solidFill>
                  <a:srgbClr val="006600"/>
                </a:solidFill>
                <a:latin typeface="Arabic Typesetting" pitchFamily="66" charset="-78"/>
                <a:cs typeface="DecoType Naskh" pitchFamily="2" charset="-78"/>
              </a:rPr>
              <a:t>إِنَّا كُلَّ شَيْءٍ خَلَقْنَاهُ </a:t>
            </a:r>
            <a:r>
              <a:rPr lang="ar-SA" sz="2400" b="1" dirty="0" err="1">
                <a:solidFill>
                  <a:srgbClr val="006600"/>
                </a:solidFill>
                <a:latin typeface="Arabic Typesetting" pitchFamily="66" charset="-78"/>
                <a:cs typeface="DecoType Naskh" pitchFamily="2" charset="-78"/>
              </a:rPr>
              <a:t>بِقَدَرٍ </a:t>
            </a:r>
            <a:r>
              <a:rPr lang="ar-SA" sz="2000" dirty="0" err="1"/>
              <a:t>"</a:t>
            </a:r>
            <a:endParaRPr lang="ar-SA" sz="2000" dirty="0" smtClean="0"/>
          </a:p>
          <a:p>
            <a:pPr algn="ctr"/>
            <a:endParaRPr lang="ar-SA" sz="2000" dirty="0" smtClean="0"/>
          </a:p>
          <a:p>
            <a:endParaRPr lang="ar-SA" dirty="0"/>
          </a:p>
        </p:txBody>
      </p:sp>
      <p:sp>
        <p:nvSpPr>
          <p:cNvPr id="7" name="شكل بيضاوي 6"/>
          <p:cNvSpPr/>
          <p:nvPr/>
        </p:nvSpPr>
        <p:spPr>
          <a:xfrm>
            <a:off x="7812360" y="1412776"/>
            <a:ext cx="914400" cy="770384"/>
          </a:xfrm>
          <a:prstGeom prst="ellipse">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400" dirty="0" smtClean="0"/>
              <a:t>القدر</a:t>
            </a:r>
            <a:endParaRPr lang="ar-SA" sz="2400" dirty="0"/>
          </a:p>
        </p:txBody>
      </p:sp>
      <p:sp>
        <p:nvSpPr>
          <p:cNvPr id="8" name="وسيلة شرح مع سهم إلى اليمين 7"/>
          <p:cNvSpPr/>
          <p:nvPr/>
        </p:nvSpPr>
        <p:spPr>
          <a:xfrm>
            <a:off x="3419872" y="1412776"/>
            <a:ext cx="4392488" cy="864096"/>
          </a:xfrm>
          <a:prstGeom prst="rightArrowCallout">
            <a:avLst>
              <a:gd name="adj1" fmla="val 25000"/>
              <a:gd name="adj2" fmla="val 12906"/>
              <a:gd name="adj3" fmla="val 25000"/>
              <a:gd name="adj4" fmla="val 82446"/>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2800" dirty="0" smtClean="0"/>
              <a:t>علم الله تعالى بما تكون عليه المخلوقات في المستقبل</a:t>
            </a:r>
            <a:endParaRPr lang="ar-SA" sz="2800" dirty="0"/>
          </a:p>
        </p:txBody>
      </p:sp>
      <p:sp>
        <p:nvSpPr>
          <p:cNvPr id="9" name="شكل بيضاوي 8"/>
          <p:cNvSpPr/>
          <p:nvPr/>
        </p:nvSpPr>
        <p:spPr>
          <a:xfrm>
            <a:off x="7812360" y="2492896"/>
            <a:ext cx="936104" cy="792088"/>
          </a:xfrm>
          <a:prstGeom prst="ellipse">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1600" b="1" dirty="0" smtClean="0"/>
              <a:t>القضاء</a:t>
            </a:r>
            <a:endParaRPr lang="ar-SA" sz="2800" b="1" dirty="0"/>
          </a:p>
        </p:txBody>
      </p:sp>
      <p:sp>
        <p:nvSpPr>
          <p:cNvPr id="10" name="وسيلة شرح مع سهم إلى اليمين 9"/>
          <p:cNvSpPr/>
          <p:nvPr/>
        </p:nvSpPr>
        <p:spPr>
          <a:xfrm>
            <a:off x="3419872" y="2492896"/>
            <a:ext cx="4392488" cy="864096"/>
          </a:xfrm>
          <a:prstGeom prst="rightArrowCallout">
            <a:avLst>
              <a:gd name="adj1" fmla="val 25000"/>
              <a:gd name="adj2" fmla="val 12906"/>
              <a:gd name="adj3" fmla="val 25000"/>
              <a:gd name="adj4" fmla="val 82446"/>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2800" dirty="0" smtClean="0"/>
              <a:t>إيجاد الله تعالى الأشياء حسب علمه وإرادته</a:t>
            </a:r>
            <a:endParaRPr lang="ar-SA" sz="2800" dirty="0"/>
          </a:p>
        </p:txBody>
      </p:sp>
      <p:sp>
        <p:nvSpPr>
          <p:cNvPr id="14" name="وسيلة شرح مع سهم إلى الأعلى 13"/>
          <p:cNvSpPr/>
          <p:nvPr/>
        </p:nvSpPr>
        <p:spPr>
          <a:xfrm>
            <a:off x="1115616" y="4221088"/>
            <a:ext cx="7200800" cy="1440160"/>
          </a:xfrm>
          <a:prstGeom prst="upArrowCallout">
            <a:avLst>
              <a:gd name="adj1" fmla="val 12906"/>
              <a:gd name="adj2" fmla="val 15930"/>
              <a:gd name="adj3" fmla="val 25000"/>
              <a:gd name="adj4" fmla="val 64977"/>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2400" dirty="0" smtClean="0"/>
              <a:t>هو النظام المحكم الذي وضعه الله لهذا الوجود والقوانين </a:t>
            </a:r>
            <a:r>
              <a:rPr lang="ar-SA" sz="2400" dirty="0" err="1" smtClean="0"/>
              <a:t>العامه </a:t>
            </a:r>
            <a:r>
              <a:rPr lang="ar-SA" sz="2400" dirty="0" smtClean="0"/>
              <a:t>، والسنن التي ربط </a:t>
            </a:r>
            <a:r>
              <a:rPr lang="ar-SA" sz="2400" dirty="0" err="1" smtClean="0"/>
              <a:t>بها</a:t>
            </a:r>
            <a:r>
              <a:rPr lang="ar-SA" sz="2400" dirty="0" smtClean="0"/>
              <a:t> الأسباب </a:t>
            </a:r>
            <a:r>
              <a:rPr lang="ar-SA" sz="2400" dirty="0" err="1" smtClean="0"/>
              <a:t>بمسبباتها .</a:t>
            </a:r>
            <a:endParaRPr lang="ar-SA" sz="2400" dirty="0"/>
          </a:p>
        </p:txBody>
      </p:sp>
      <p:cxnSp>
        <p:nvCxnSpPr>
          <p:cNvPr id="18" name="رابط كسهم مستقيم 17"/>
          <p:cNvCxnSpPr>
            <a:stCxn id="14" idx="2"/>
          </p:cNvCxnSpPr>
          <p:nvPr/>
        </p:nvCxnSpPr>
        <p:spPr>
          <a:xfrm>
            <a:off x="4716016" y="5661248"/>
            <a:ext cx="0" cy="43204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836712"/>
            <a:ext cx="8229600" cy="6264696"/>
          </a:xfrm>
        </p:spPr>
        <p:txBody>
          <a:bodyPr>
            <a:normAutofit/>
          </a:bodyPr>
          <a:lstStyle/>
          <a:p>
            <a:pPr algn="ctr">
              <a:buNone/>
            </a:pPr>
            <a:r>
              <a:rPr lang="ar-SA" sz="4000" b="1" dirty="0" smtClean="0">
                <a:ln w="1905"/>
                <a:effectLst>
                  <a:innerShdw blurRad="69850" dist="43180" dir="5400000">
                    <a:srgbClr val="000000">
                      <a:alpha val="65000"/>
                    </a:srgbClr>
                  </a:innerShdw>
                </a:effectLst>
                <a:latin typeface="Arabic Typesetting" pitchFamily="66" charset="-78"/>
                <a:cs typeface="Arabic Typesetting" pitchFamily="66" charset="-78"/>
              </a:rPr>
              <a:t>وقد عرّف الإمام أحمد </a:t>
            </a:r>
            <a:r>
              <a:rPr lang="ar-SA" sz="2800" b="1" dirty="0" smtClean="0">
                <a:ln w="1905"/>
                <a:effectLst>
                  <a:innerShdw blurRad="69850" dist="43180" dir="5400000">
                    <a:srgbClr val="000000">
                      <a:alpha val="65000"/>
                    </a:srgbClr>
                  </a:innerShdw>
                </a:effectLst>
                <a:latin typeface="Arabic Typesetting" pitchFamily="66" charset="-78"/>
                <a:cs typeface="Arabic Typesetting" pitchFamily="66" charset="-78"/>
              </a:rPr>
              <a:t>رحمه الله  القدر بقوله: </a:t>
            </a:r>
            <a:r>
              <a:rPr lang="ar-SA" sz="4000" b="1" dirty="0" smtClean="0">
                <a:ln w="1905"/>
                <a:effectLst>
                  <a:innerShdw blurRad="69850" dist="43180" dir="5400000">
                    <a:srgbClr val="000000">
                      <a:alpha val="65000"/>
                    </a:srgbClr>
                  </a:innerShdw>
                </a:effectLst>
                <a:latin typeface="Arabic Typesetting" pitchFamily="66" charset="-78"/>
                <a:cs typeface="Arabic Typesetting" pitchFamily="66" charset="-78"/>
              </a:rPr>
              <a:t>(القدر هو قدرة الرحمن)  يعني </a:t>
            </a:r>
            <a:r>
              <a:rPr lang="ar-SA" sz="4000" b="1" dirty="0" err="1" smtClean="0">
                <a:ln w="1905"/>
                <a:effectLst>
                  <a:innerShdw blurRad="69850" dist="43180" dir="5400000">
                    <a:srgbClr val="000000">
                      <a:alpha val="65000"/>
                    </a:srgbClr>
                  </a:innerShdw>
                </a:effectLst>
                <a:latin typeface="Arabic Typesetting" pitchFamily="66" charset="-78"/>
                <a:cs typeface="Arabic Typesetting" pitchFamily="66" charset="-78"/>
              </a:rPr>
              <a:t>ماقرره</a:t>
            </a:r>
            <a:r>
              <a:rPr lang="ar-SA" sz="4000" b="1" dirty="0" smtClean="0">
                <a:ln w="1905"/>
                <a:effectLst>
                  <a:innerShdw blurRad="69850" dist="43180" dir="5400000">
                    <a:srgbClr val="000000">
                      <a:alpha val="65000"/>
                    </a:srgbClr>
                  </a:innerShdw>
                </a:effectLst>
                <a:latin typeface="Arabic Typesetting" pitchFamily="66" charset="-78"/>
                <a:cs typeface="Arabic Typesetting" pitchFamily="66" charset="-78"/>
              </a:rPr>
              <a:t> الله سبحانه </a:t>
            </a:r>
            <a:r>
              <a:rPr lang="ar-SA" sz="4000" b="1" dirty="0" smtClean="0">
                <a:ln w="1905"/>
                <a:solidFill>
                  <a:schemeClr val="tx1">
                    <a:lumMod val="95000"/>
                    <a:lumOff val="5000"/>
                  </a:schemeClr>
                </a:solidFill>
                <a:effectLst>
                  <a:innerShdw blurRad="69850" dist="43180" dir="5400000">
                    <a:srgbClr val="000000">
                      <a:alpha val="65000"/>
                    </a:srgbClr>
                  </a:innerShdw>
                </a:effectLst>
                <a:latin typeface="Arabic Typesetting" pitchFamily="66" charset="-78"/>
                <a:cs typeface="Arabic Typesetting" pitchFamily="66" charset="-78"/>
              </a:rPr>
              <a:t>وتعالى في قولة </a:t>
            </a:r>
            <a:r>
              <a:rPr lang="ar-SA" sz="4000" b="1" dirty="0" smtClean="0">
                <a:solidFill>
                  <a:schemeClr val="tx1">
                    <a:lumMod val="95000"/>
                    <a:lumOff val="5000"/>
                  </a:schemeClr>
                </a:solidFill>
                <a:latin typeface="Arabic Typesetting" pitchFamily="66" charset="-78"/>
                <a:cs typeface="Arabic Typesetting" pitchFamily="66" charset="-78"/>
              </a:rPr>
              <a:t>: </a:t>
            </a:r>
            <a:r>
              <a:rPr lang="ar-SA" sz="4000" b="1" dirty="0" smtClean="0">
                <a:solidFill>
                  <a:srgbClr val="006600"/>
                </a:solidFill>
                <a:latin typeface="Arabic Typesetting" pitchFamily="66" charset="-78"/>
                <a:cs typeface="Arabic Typesetting" pitchFamily="66" charset="-78"/>
              </a:rPr>
              <a:t>(</a:t>
            </a:r>
            <a:r>
              <a:rPr lang="ar-SA" dirty="0" smtClean="0">
                <a:solidFill>
                  <a:srgbClr val="006600"/>
                </a:solidFill>
                <a:latin typeface="Arabic Typesetting" pitchFamily="66" charset="-78"/>
                <a:cs typeface="Arabic Typesetting" pitchFamily="66" charset="-78"/>
              </a:rPr>
              <a:t>وَإِلَيْهِ يُرْجَعُ الْأَمْرُ كُلُّهُ)</a:t>
            </a:r>
          </a:p>
          <a:p>
            <a:pPr algn="ctr">
              <a:buNone/>
            </a:pPr>
            <a:r>
              <a:rPr lang="ar-SA" b="1" dirty="0" smtClean="0">
                <a:ln w="1905"/>
                <a:solidFill>
                  <a:schemeClr val="tx1">
                    <a:lumMod val="95000"/>
                    <a:lumOff val="5000"/>
                  </a:schemeClr>
                </a:solidFill>
                <a:effectLst>
                  <a:innerShdw blurRad="69850" dist="43180" dir="5400000">
                    <a:srgbClr val="000000">
                      <a:alpha val="65000"/>
                    </a:srgbClr>
                  </a:innerShdw>
                </a:effectLst>
                <a:latin typeface="Arabic Typesetting" pitchFamily="66" charset="-78"/>
                <a:cs typeface="Arabic Typesetting" pitchFamily="66" charset="-78"/>
              </a:rPr>
              <a:t>وفي </a:t>
            </a:r>
            <a:r>
              <a:rPr lang="ar-SA" b="1" dirty="0" err="1" smtClean="0">
                <a:ln w="1905"/>
                <a:solidFill>
                  <a:schemeClr val="tx1">
                    <a:lumMod val="95000"/>
                    <a:lumOff val="5000"/>
                  </a:schemeClr>
                </a:solidFill>
                <a:effectLst>
                  <a:innerShdw blurRad="69850" dist="43180" dir="5400000">
                    <a:srgbClr val="000000">
                      <a:alpha val="65000"/>
                    </a:srgbClr>
                  </a:innerShdw>
                </a:effectLst>
                <a:latin typeface="Arabic Typesetting" pitchFamily="66" charset="-78"/>
                <a:cs typeface="Arabic Typesetting" pitchFamily="66" charset="-78"/>
              </a:rPr>
              <a:t>قولة : </a:t>
            </a:r>
            <a:r>
              <a:rPr lang="ar-SA" dirty="0" smtClean="0">
                <a:solidFill>
                  <a:srgbClr val="006600"/>
                </a:solidFill>
                <a:latin typeface="Arabic Typesetting" pitchFamily="66" charset="-78"/>
                <a:cs typeface="Arabic Typesetting" pitchFamily="66" charset="-78"/>
              </a:rPr>
              <a:t>(</a:t>
            </a:r>
            <a:r>
              <a:rPr lang="ar-SA" dirty="0" smtClean="0">
                <a:latin typeface="Arabic Typesetting" pitchFamily="66" charset="-78"/>
                <a:cs typeface="Arabic Typesetting" pitchFamily="66" charset="-78"/>
              </a:rPr>
              <a:t> </a:t>
            </a:r>
            <a:r>
              <a:rPr lang="ar-SA" dirty="0" smtClean="0">
                <a:solidFill>
                  <a:srgbClr val="006600"/>
                </a:solidFill>
                <a:latin typeface="Arabic Typesetting" pitchFamily="66" charset="-78"/>
                <a:cs typeface="Arabic Typesetting" pitchFamily="66" charset="-78"/>
              </a:rPr>
              <a:t>بِيَدِهِۦ مَلَكُوتُ كُلِّ شيء</a:t>
            </a:r>
            <a:r>
              <a:rPr lang="ar-SA" dirty="0" err="1" smtClean="0">
                <a:solidFill>
                  <a:srgbClr val="006600"/>
                </a:solidFill>
                <a:latin typeface="Arabic Typesetting" pitchFamily="66" charset="-78"/>
                <a:cs typeface="Arabic Typesetting" pitchFamily="66" charset="-78"/>
              </a:rPr>
              <a:t>).</a:t>
            </a:r>
            <a:endParaRPr lang="ar-SA" dirty="0" smtClean="0">
              <a:solidFill>
                <a:srgbClr val="006600"/>
              </a:solidFill>
              <a:cs typeface="DecoType Naskh" pitchFamily="2" charset="-78"/>
            </a:endParaRPr>
          </a:p>
          <a:p>
            <a:pPr algn="ctr">
              <a:buNone/>
            </a:pPr>
            <a:r>
              <a:rPr lang="ar-SA" b="1" dirty="0" smtClean="0">
                <a:ln w="1905"/>
                <a:effectLst>
                  <a:innerShdw blurRad="69850" dist="43180" dir="5400000">
                    <a:srgbClr val="000000">
                      <a:alpha val="65000"/>
                    </a:srgbClr>
                  </a:innerShdw>
                </a:effectLst>
                <a:cs typeface="DecoType Naskh" pitchFamily="2" charset="-78"/>
              </a:rPr>
              <a:t>عقيدة القدر مبنية في حقيقتها على الايمان بصفات الله تعالى وأسمائه الحسنى </a:t>
            </a:r>
            <a:r>
              <a:rPr lang="ar-SA" b="1" dirty="0" err="1" smtClean="0">
                <a:ln w="1905"/>
                <a:effectLst>
                  <a:innerShdw blurRad="69850" dist="43180" dir="5400000">
                    <a:srgbClr val="000000">
                      <a:alpha val="65000"/>
                    </a:srgbClr>
                  </a:innerShdw>
                </a:effectLst>
                <a:cs typeface="DecoType Naskh" pitchFamily="2" charset="-78"/>
              </a:rPr>
              <a:t>ومنها :</a:t>
            </a:r>
            <a:endParaRPr lang="ar-SA" b="1" dirty="0" smtClean="0">
              <a:ln w="1905"/>
              <a:effectLst>
                <a:innerShdw blurRad="69850" dist="43180" dir="5400000">
                  <a:srgbClr val="000000">
                    <a:alpha val="65000"/>
                  </a:srgbClr>
                </a:innerShdw>
              </a:effectLst>
              <a:cs typeface="DecoType Naskh" pitchFamily="2" charset="-78"/>
            </a:endParaRPr>
          </a:p>
          <a:p>
            <a:pPr algn="ctr">
              <a:buNone/>
            </a:pPr>
            <a:endParaRPr lang="ar-SA" sz="1200" b="1" dirty="0" smtClean="0">
              <a:ln w="1905"/>
              <a:effectLst>
                <a:innerShdw blurRad="69850" dist="43180" dir="5400000">
                  <a:srgbClr val="000000">
                    <a:alpha val="65000"/>
                  </a:srgbClr>
                </a:innerShdw>
              </a:effectLst>
              <a:cs typeface="DecoType Naskh" pitchFamily="2" charset="-78"/>
            </a:endParaRPr>
          </a:p>
          <a:p>
            <a:pPr algn="ctr">
              <a:buNone/>
            </a:pPr>
            <a:r>
              <a:rPr lang="ar-SA" b="1" dirty="0" smtClean="0">
                <a:ln w="1905"/>
                <a:solidFill>
                  <a:srgbClr val="C00000"/>
                </a:solidFill>
                <a:effectLst>
                  <a:innerShdw blurRad="69850" dist="43180" dir="5400000">
                    <a:srgbClr val="000000">
                      <a:alpha val="65000"/>
                    </a:srgbClr>
                  </a:innerShdw>
                </a:effectLst>
                <a:cs typeface="DecoType Naskh" pitchFamily="2" charset="-78"/>
              </a:rPr>
              <a:t>      </a:t>
            </a:r>
            <a:r>
              <a:rPr lang="ar-SA" b="1" dirty="0" err="1" smtClean="0">
                <a:ln w="1905"/>
                <a:solidFill>
                  <a:srgbClr val="C00000"/>
                </a:solidFill>
                <a:effectLst>
                  <a:innerShdw blurRad="69850" dist="43180" dir="5400000">
                    <a:srgbClr val="000000">
                      <a:alpha val="65000"/>
                    </a:srgbClr>
                  </a:innerShdw>
                </a:effectLst>
                <a:cs typeface="DecoType Naskh" pitchFamily="2" charset="-78"/>
              </a:rPr>
              <a:t>العلم  </a:t>
            </a:r>
            <a:r>
              <a:rPr lang="ar-SA" dirty="0" err="1" smtClean="0">
                <a:cs typeface="DecoType Naskh" pitchFamily="2" charset="-78"/>
              </a:rPr>
              <a:t>                 </a:t>
            </a:r>
            <a:r>
              <a:rPr lang="ar-SA" b="1" dirty="0" smtClean="0">
                <a:cs typeface="DecoType Naskh" pitchFamily="2" charset="-78"/>
              </a:rPr>
              <a:t>(</a:t>
            </a:r>
            <a:r>
              <a:rPr lang="ar-SA" sz="2800" b="1" dirty="0">
                <a:solidFill>
                  <a:srgbClr val="006600"/>
                </a:solidFill>
                <a:cs typeface="DecoType Naskh" pitchFamily="2" charset="-78"/>
              </a:rPr>
              <a:t>وَهُوَ بِكُلِّ شَيْءٍ </a:t>
            </a:r>
            <a:r>
              <a:rPr lang="ar-SA" sz="2800" b="1" dirty="0" err="1" smtClean="0">
                <a:solidFill>
                  <a:srgbClr val="FF0000"/>
                </a:solidFill>
                <a:cs typeface="DecoType Naskh" pitchFamily="2" charset="-78"/>
              </a:rPr>
              <a:t>عَلِيمٌ</a:t>
            </a:r>
            <a:r>
              <a:rPr lang="ar-SA" sz="2800" b="1" dirty="0" err="1" smtClean="0">
                <a:solidFill>
                  <a:srgbClr val="006600"/>
                </a:solidFill>
                <a:cs typeface="DecoType Naskh" pitchFamily="2" charset="-78"/>
              </a:rPr>
              <a:t> </a:t>
            </a:r>
            <a:r>
              <a:rPr lang="ar-SA" sz="2800" b="1" dirty="0" err="1" smtClean="0">
                <a:cs typeface="DecoType Naskh" pitchFamily="2" charset="-78"/>
              </a:rPr>
              <a:t>)</a:t>
            </a:r>
            <a:endParaRPr lang="ar-SA" dirty="0" smtClean="0">
              <a:cs typeface="DecoType Naskh" pitchFamily="2" charset="-78"/>
            </a:endParaRPr>
          </a:p>
          <a:p>
            <a:pPr algn="ctr">
              <a:buNone/>
            </a:pPr>
            <a:r>
              <a:rPr lang="ar-SA" b="1" dirty="0" smtClean="0">
                <a:ln w="1905"/>
                <a:solidFill>
                  <a:srgbClr val="C00000"/>
                </a:solidFill>
                <a:effectLst>
                  <a:innerShdw blurRad="69850" dist="43180" dir="5400000">
                    <a:srgbClr val="000000">
                      <a:alpha val="65000"/>
                    </a:srgbClr>
                  </a:innerShdw>
                </a:effectLst>
                <a:cs typeface="DecoType Naskh" pitchFamily="2" charset="-78"/>
              </a:rPr>
              <a:t>    القدرة</a:t>
            </a:r>
            <a:r>
              <a:rPr lang="ar-SA" dirty="0" smtClean="0">
                <a:cs typeface="DecoType Naskh" pitchFamily="2" charset="-78"/>
              </a:rPr>
              <a:t>                  </a:t>
            </a:r>
            <a:r>
              <a:rPr lang="ar-SA" b="1" dirty="0" smtClean="0">
                <a:cs typeface="DecoType Naskh" pitchFamily="2" charset="-78"/>
              </a:rPr>
              <a:t>(</a:t>
            </a:r>
            <a:r>
              <a:rPr lang="ar-SA" sz="2800" b="1" dirty="0" smtClean="0">
                <a:solidFill>
                  <a:srgbClr val="006600"/>
                </a:solidFill>
                <a:cs typeface="DecoType Naskh" pitchFamily="2" charset="-78"/>
              </a:rPr>
              <a:t>وَهُوَ على كُلِّ </a:t>
            </a:r>
            <a:r>
              <a:rPr lang="ar-SA" sz="2800" b="1" dirty="0">
                <a:solidFill>
                  <a:srgbClr val="006600"/>
                </a:solidFill>
                <a:cs typeface="DecoType Naskh" pitchFamily="2" charset="-78"/>
              </a:rPr>
              <a:t>شَيْءٍ </a:t>
            </a:r>
            <a:r>
              <a:rPr lang="ar-SA" sz="2800" b="1" dirty="0" smtClean="0">
                <a:solidFill>
                  <a:srgbClr val="FF0000"/>
                </a:solidFill>
                <a:cs typeface="DecoType Naskh" pitchFamily="2" charset="-78"/>
              </a:rPr>
              <a:t>قَدِيرٌ</a:t>
            </a:r>
            <a:r>
              <a:rPr lang="ar-SA" sz="2800" b="1" dirty="0" smtClean="0">
                <a:solidFill>
                  <a:srgbClr val="006600"/>
                </a:solidFill>
                <a:cs typeface="DecoType Naskh" pitchFamily="2" charset="-78"/>
              </a:rPr>
              <a:t> </a:t>
            </a:r>
            <a:r>
              <a:rPr lang="ar-SA" sz="2800" b="1" dirty="0" smtClean="0">
                <a:cs typeface="DecoType Naskh" pitchFamily="2" charset="-78"/>
              </a:rPr>
              <a:t>)</a:t>
            </a:r>
            <a:endParaRPr lang="ar-SA" b="1" dirty="0" smtClean="0">
              <a:cs typeface="DecoType Naskh" pitchFamily="2" charset="-78"/>
            </a:endParaRPr>
          </a:p>
          <a:p>
            <a:pPr algn="ctr">
              <a:buNone/>
            </a:pPr>
            <a:r>
              <a:rPr lang="ar-SA" b="1" dirty="0" err="1" smtClean="0">
                <a:ln w="1905"/>
                <a:solidFill>
                  <a:srgbClr val="C00000"/>
                </a:solidFill>
                <a:effectLst>
                  <a:innerShdw blurRad="69850" dist="43180" dir="5400000">
                    <a:srgbClr val="000000">
                      <a:alpha val="65000"/>
                    </a:srgbClr>
                  </a:innerShdw>
                </a:effectLst>
                <a:cs typeface="DecoType Naskh" pitchFamily="2" charset="-78"/>
              </a:rPr>
              <a:t>الإرادة</a:t>
            </a:r>
            <a:r>
              <a:rPr lang="ar-SA" dirty="0" err="1" smtClean="0">
                <a:cs typeface="DecoType Naskh" pitchFamily="2" charset="-78"/>
              </a:rPr>
              <a:t>                     </a:t>
            </a:r>
            <a:r>
              <a:rPr lang="ar-SA" b="1" dirty="0" smtClean="0">
                <a:cs typeface="DecoType Naskh" pitchFamily="2" charset="-78"/>
              </a:rPr>
              <a:t>(</a:t>
            </a:r>
            <a:r>
              <a:rPr lang="ar-SA" sz="2800" b="1" dirty="0">
                <a:solidFill>
                  <a:srgbClr val="006600"/>
                </a:solidFill>
                <a:cs typeface="DecoType Naskh" pitchFamily="2" charset="-78"/>
              </a:rPr>
              <a:t>فعَّالٌ لِمَا </a:t>
            </a:r>
            <a:r>
              <a:rPr lang="ar-SA" sz="2800" b="1" dirty="0" err="1" smtClean="0">
                <a:solidFill>
                  <a:srgbClr val="FF0000"/>
                </a:solidFill>
                <a:cs typeface="DecoType Naskh" pitchFamily="2" charset="-78"/>
              </a:rPr>
              <a:t>يُرِيدُ</a:t>
            </a:r>
            <a:r>
              <a:rPr lang="ar-SA" sz="2800" b="1" dirty="0" err="1" smtClean="0">
                <a:solidFill>
                  <a:srgbClr val="006600"/>
                </a:solidFill>
                <a:cs typeface="DecoType Naskh" pitchFamily="2" charset="-78"/>
              </a:rPr>
              <a:t> </a:t>
            </a:r>
            <a:r>
              <a:rPr lang="ar-SA" sz="2800" b="1" dirty="0" err="1" smtClean="0">
                <a:cs typeface="DecoType Naskh" pitchFamily="2" charset="-78"/>
              </a:rPr>
              <a:t>)</a:t>
            </a:r>
            <a:endParaRPr lang="ar-SA" b="1" dirty="0" smtClean="0">
              <a:cs typeface="DecoType Naskh" pitchFamily="2" charset="-78"/>
            </a:endParaRPr>
          </a:p>
          <a:p>
            <a:pPr algn="ctr">
              <a:buNone/>
            </a:pPr>
            <a:endParaRPr lang="ar-SA" dirty="0">
              <a:solidFill>
                <a:srgbClr val="006600"/>
              </a:solidFill>
              <a:cs typeface="DecoType Naskh" pitchFamily="2" charset="-78"/>
            </a:endParaRPr>
          </a:p>
        </p:txBody>
      </p:sp>
      <p:cxnSp>
        <p:nvCxnSpPr>
          <p:cNvPr id="5" name="رابط كسهم مستقيم 4"/>
          <p:cNvCxnSpPr/>
          <p:nvPr/>
        </p:nvCxnSpPr>
        <p:spPr>
          <a:xfrm flipH="1">
            <a:off x="4427984" y="4365104"/>
            <a:ext cx="136815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رابط كسهم مستقيم 7"/>
          <p:cNvCxnSpPr/>
          <p:nvPr/>
        </p:nvCxnSpPr>
        <p:spPr>
          <a:xfrm flipH="1">
            <a:off x="4427984" y="5013176"/>
            <a:ext cx="136815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رابط كسهم مستقيم 9"/>
          <p:cNvCxnSpPr/>
          <p:nvPr/>
        </p:nvCxnSpPr>
        <p:spPr>
          <a:xfrm flipH="1">
            <a:off x="4427984" y="5589240"/>
            <a:ext cx="136815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55776" y="620688"/>
            <a:ext cx="4871848" cy="923330"/>
          </a:xfrm>
          <a:prstGeom prst="rect">
            <a:avLst/>
          </a:prstGeom>
          <a:ln w="38100">
            <a:solidFill>
              <a:srgbClr val="006600"/>
            </a:solidFill>
            <a:prstDash val="lgDashDotDot"/>
          </a:ln>
        </p:spPr>
        <p:style>
          <a:lnRef idx="1">
            <a:schemeClr val="accent3"/>
          </a:lnRef>
          <a:fillRef idx="2">
            <a:schemeClr val="accent3"/>
          </a:fillRef>
          <a:effectRef idx="1">
            <a:schemeClr val="accent3"/>
          </a:effectRef>
          <a:fontRef idx="minor">
            <a:schemeClr val="dk1"/>
          </a:fontRef>
        </p:style>
        <p:txBody>
          <a:bodyPr wrap="none" lIns="91440" tIns="45720" rIns="91440" bIns="45720">
            <a:spAutoFit/>
          </a:bodyPr>
          <a:lstStyle/>
          <a:p>
            <a:pPr algn="ctr"/>
            <a:r>
              <a:rPr lang="ar-SA" sz="5400" b="1" dirty="0" smtClean="0">
                <a:ln w="19050">
                  <a:solidFill>
                    <a:schemeClr val="bg1"/>
                  </a:solidFill>
                  <a:prstDash val="solid"/>
                </a:ln>
                <a:solidFill>
                  <a:schemeClr val="accent3">
                    <a:lumMod val="50000"/>
                  </a:schemeClr>
                </a:solidFill>
                <a:effectLst>
                  <a:outerShdw blurRad="50000" dist="50800" dir="7500000" algn="tl">
                    <a:srgbClr val="000000">
                      <a:shade val="5000"/>
                      <a:alpha val="35000"/>
                    </a:srgbClr>
                  </a:outerShdw>
                </a:effectLst>
              </a:rPr>
              <a:t>معنى الإيمان </a:t>
            </a:r>
            <a:r>
              <a:rPr lang="ar-SA" sz="5400" b="1" dirty="0" err="1" smtClean="0">
                <a:ln w="19050">
                  <a:solidFill>
                    <a:schemeClr val="bg1"/>
                  </a:solidFill>
                  <a:prstDash val="solid"/>
                </a:ln>
                <a:solidFill>
                  <a:schemeClr val="accent3">
                    <a:lumMod val="50000"/>
                  </a:schemeClr>
                </a:solidFill>
                <a:effectLst>
                  <a:outerShdw blurRad="50000" dist="50800" dir="7500000" algn="tl">
                    <a:srgbClr val="000000">
                      <a:shade val="5000"/>
                      <a:alpha val="35000"/>
                    </a:srgbClr>
                  </a:outerShdw>
                </a:effectLst>
              </a:rPr>
              <a:t>بالقدر :</a:t>
            </a:r>
            <a:endParaRPr lang="ar-SA" sz="5400" b="1" dirty="0">
              <a:ln w="19050">
                <a:solidFill>
                  <a:schemeClr val="bg1"/>
                </a:solidFill>
                <a:prstDash val="solid"/>
              </a:ln>
              <a:solidFill>
                <a:schemeClr val="accent3">
                  <a:lumMod val="50000"/>
                </a:schemeClr>
              </a:solidFill>
              <a:effectLst>
                <a:outerShdw blurRad="50000" dist="50800" dir="7500000" algn="tl">
                  <a:srgbClr val="000000">
                    <a:shade val="5000"/>
                    <a:alpha val="35000"/>
                  </a:srgbClr>
                </a:outerShdw>
              </a:effectLst>
            </a:endParaRPr>
          </a:p>
        </p:txBody>
      </p:sp>
      <p:sp>
        <p:nvSpPr>
          <p:cNvPr id="8" name="مستطيل 7"/>
          <p:cNvSpPr/>
          <p:nvPr/>
        </p:nvSpPr>
        <p:spPr>
          <a:xfrm>
            <a:off x="2123728" y="1484784"/>
            <a:ext cx="6732240" cy="3970318"/>
          </a:xfrm>
          <a:prstGeom prst="rect">
            <a:avLst/>
          </a:prstGeom>
        </p:spPr>
        <p:txBody>
          <a:bodyPr wrap="square">
            <a:spAutoFit/>
          </a:bodyPr>
          <a:lstStyle/>
          <a:p>
            <a:pPr algn="ctr">
              <a:buNone/>
            </a:pPr>
            <a:endParaRPr lang="ar-SA" sz="3600" b="1" dirty="0" smtClean="0">
              <a:latin typeface="Arabic Typesetting" pitchFamily="66" charset="-78"/>
              <a:cs typeface="Arabic Typesetting" pitchFamily="66" charset="-78"/>
            </a:endParaRPr>
          </a:p>
          <a:p>
            <a:pPr algn="ctr">
              <a:buNone/>
            </a:pPr>
            <a:r>
              <a:rPr lang="ar-SA" sz="4400" b="1" dirty="0" smtClean="0">
                <a:latin typeface="Arabic Typesetting" pitchFamily="66" charset="-78"/>
                <a:cs typeface="Arabic Typesetting" pitchFamily="66" charset="-78"/>
              </a:rPr>
              <a:t>هو الإيمان بعلم الله السابق وكتابته لكل شيء والإيمان بمشيئة الله النافذة وخلقه لكل شيء</a:t>
            </a:r>
            <a:endParaRPr lang="ar-SA" sz="4400" b="1" dirty="0" smtClean="0"/>
          </a:p>
          <a:p>
            <a:pPr algn="ctr">
              <a:buNone/>
            </a:pPr>
            <a:endParaRPr lang="ar-SA" sz="4000" b="1" dirty="0" smtClean="0">
              <a:solidFill>
                <a:srgbClr val="FF0000"/>
              </a:solidFill>
              <a:latin typeface="Arabic Typesetting" pitchFamily="66" charset="-78"/>
              <a:cs typeface="Arabic Typesetting" pitchFamily="66" charset="-78"/>
            </a:endParaRPr>
          </a:p>
          <a:p>
            <a:pPr algn="ctr">
              <a:buNone/>
            </a:pPr>
            <a:r>
              <a:rPr lang="ar-SA" sz="4400" b="1" dirty="0" smtClean="0">
                <a:solidFill>
                  <a:srgbClr val="FF0000"/>
                </a:solidFill>
                <a:latin typeface="Arabic Typesetting" pitchFamily="66" charset="-78"/>
                <a:cs typeface="Arabic Typesetting" pitchFamily="66" charset="-78"/>
              </a:rPr>
              <a:t>ويجب</a:t>
            </a:r>
            <a:r>
              <a:rPr lang="ar-SA" sz="4400" b="1" dirty="0" smtClean="0">
                <a:latin typeface="Arabic Typesetting" pitchFamily="66" charset="-78"/>
                <a:cs typeface="Arabic Typesetting" pitchFamily="66" charset="-78"/>
              </a:rPr>
              <a:t> على كل مسلم أن يؤمن بالقدر، خيره وشره ، حلوه ومره .</a:t>
            </a:r>
            <a:r>
              <a:rPr lang="ar-SA" sz="2000" b="1" dirty="0" smtClean="0">
                <a:latin typeface="Arabic Typesetting" pitchFamily="66" charset="-78"/>
                <a:cs typeface="Arabic Typesetting" pitchFamily="66" charset="-78"/>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cxnSp>
        <p:nvCxnSpPr>
          <p:cNvPr id="11" name="رابط مستقيم 10"/>
          <p:cNvCxnSpPr/>
          <p:nvPr/>
        </p:nvCxnSpPr>
        <p:spPr>
          <a:xfrm>
            <a:off x="1835696" y="1402434"/>
            <a:ext cx="504056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15" name="رابط كسهم مستقيم 14"/>
          <p:cNvCxnSpPr>
            <a:stCxn id="29" idx="2"/>
          </p:cNvCxnSpPr>
          <p:nvPr/>
        </p:nvCxnSpPr>
        <p:spPr>
          <a:xfrm flipH="1">
            <a:off x="4463988" y="874167"/>
            <a:ext cx="0" cy="4680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7" name="رابط كسهم مستقيم 16"/>
          <p:cNvCxnSpPr/>
          <p:nvPr/>
        </p:nvCxnSpPr>
        <p:spPr>
          <a:xfrm>
            <a:off x="6894512" y="1342167"/>
            <a:ext cx="0" cy="43204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9" name="رابط كسهم مستقيم 18"/>
          <p:cNvCxnSpPr/>
          <p:nvPr/>
        </p:nvCxnSpPr>
        <p:spPr>
          <a:xfrm>
            <a:off x="1856039" y="1384557"/>
            <a:ext cx="0" cy="50405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0" name="مخطط انسيابي: معالجة 19"/>
          <p:cNvSpPr/>
          <p:nvPr/>
        </p:nvSpPr>
        <p:spPr>
          <a:xfrm>
            <a:off x="6138428" y="1847818"/>
            <a:ext cx="1512168" cy="504056"/>
          </a:xfrm>
          <a:prstGeom prst="flowChartProcess">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000" dirty="0" smtClean="0"/>
              <a:t>الدرجة الأولى</a:t>
            </a:r>
            <a:endParaRPr lang="ar-SA" sz="2000" dirty="0"/>
          </a:p>
        </p:txBody>
      </p:sp>
      <p:sp>
        <p:nvSpPr>
          <p:cNvPr id="21" name="مخطط انسيابي: معالجة 20"/>
          <p:cNvSpPr/>
          <p:nvPr/>
        </p:nvSpPr>
        <p:spPr>
          <a:xfrm>
            <a:off x="1099955" y="1952836"/>
            <a:ext cx="1512168" cy="504056"/>
          </a:xfrm>
          <a:prstGeom prst="flowChartProcess">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dirty="0" smtClean="0"/>
              <a:t>الدرجة الثانية</a:t>
            </a:r>
            <a:endParaRPr lang="ar-SA" sz="2400" dirty="0"/>
          </a:p>
        </p:txBody>
      </p:sp>
      <p:sp>
        <p:nvSpPr>
          <p:cNvPr id="23" name="مستطيل 22"/>
          <p:cNvSpPr/>
          <p:nvPr/>
        </p:nvSpPr>
        <p:spPr>
          <a:xfrm>
            <a:off x="4650196" y="2456892"/>
            <a:ext cx="4336141" cy="4005064"/>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buNone/>
            </a:pPr>
            <a:r>
              <a:rPr lang="ar-SA" sz="3200" b="1" dirty="0" smtClean="0">
                <a:latin typeface="Arabic Typesetting" pitchFamily="66" charset="-78"/>
                <a:cs typeface="Arabic Typesetting" pitchFamily="66" charset="-78"/>
              </a:rPr>
              <a:t>الإيمان بأن الله </a:t>
            </a:r>
            <a:r>
              <a:rPr lang="ar-SA" sz="3200" b="1" u="sng" dirty="0" smtClean="0">
                <a:latin typeface="Arabic Typesetting" pitchFamily="66" charset="-78"/>
                <a:cs typeface="Arabic Typesetting" pitchFamily="66" charset="-78"/>
              </a:rPr>
              <a:t>علم ما الخلق عاملون </a:t>
            </a:r>
            <a:r>
              <a:rPr lang="ar-SA" sz="3200" b="1" dirty="0" smtClean="0">
                <a:latin typeface="Arabic Typesetting" pitchFamily="66" charset="-78"/>
                <a:cs typeface="Arabic Typesetting" pitchFamily="66" charset="-78"/>
              </a:rPr>
              <a:t>، بعلمه القديم الذي هو موصوف به أزلاً ، وعلم جميع أحوالهم من الطاعات والمعاصي والأرزاق والآجال ، </a:t>
            </a:r>
            <a:r>
              <a:rPr lang="ar-SA" sz="3200" b="1" u="sng" dirty="0" smtClean="0">
                <a:latin typeface="Arabic Typesetting" pitchFamily="66" charset="-78"/>
                <a:cs typeface="Arabic Typesetting" pitchFamily="66" charset="-78"/>
              </a:rPr>
              <a:t>ثم كتب الله في اللوح المحفوظ مقادير الخلق </a:t>
            </a:r>
            <a:r>
              <a:rPr lang="ar-SA" sz="3200" b="1" dirty="0" smtClean="0">
                <a:latin typeface="Arabic Typesetting" pitchFamily="66" charset="-78"/>
                <a:cs typeface="Arabic Typesetting" pitchFamily="66" charset="-78"/>
              </a:rPr>
              <a:t>، (أول ما خلق الله القلم قال له اكتب قال ما أكتب قال اكتب ما هو كائن إلى يوم القيامة) .</a:t>
            </a:r>
          </a:p>
          <a:p>
            <a:pPr algn="ctr">
              <a:buNone/>
            </a:pPr>
            <a:r>
              <a:rPr lang="ar-SA" sz="2800" b="1" dirty="0" smtClean="0">
                <a:latin typeface="Arabic Typesetting" pitchFamily="66" charset="-78"/>
                <a:cs typeface="Arabic Typesetting" pitchFamily="66" charset="-78"/>
              </a:rPr>
              <a:t>(</a:t>
            </a:r>
            <a:r>
              <a:rPr lang="ar-SA" sz="2400" b="1" dirty="0" smtClean="0">
                <a:solidFill>
                  <a:srgbClr val="006600"/>
                </a:solidFill>
                <a:latin typeface="Arabic Typesetting" pitchFamily="66" charset="-78"/>
                <a:cs typeface="Arabic Typesetting" pitchFamily="66" charset="-78"/>
              </a:rPr>
              <a:t>أَلَمْ تَعْلَمْ أَنَّ اللَّهَ يَعْلَمُ مَا فِي السَّمَاءِ وَالْأَرْضِ إِنَّ ذَلِكَ فِي كِتَابٍ إِنَّ ذَلِكَ عَلَى اللَّهِ يَسِيرٌ</a:t>
            </a:r>
            <a:r>
              <a:rPr lang="ar-SA" sz="2400" b="1" dirty="0" err="1" smtClean="0">
                <a:latin typeface="Arabic Typesetting" pitchFamily="66" charset="-78"/>
                <a:cs typeface="Arabic Typesetting" pitchFamily="66" charset="-78"/>
              </a:rPr>
              <a:t>)</a:t>
            </a:r>
            <a:endParaRPr lang="ar-SA" sz="2400" b="1" dirty="0" smtClean="0">
              <a:latin typeface="Arabic Typesetting" pitchFamily="66" charset="-78"/>
              <a:cs typeface="Arabic Typesetting" pitchFamily="66" charset="-78"/>
            </a:endParaRPr>
          </a:p>
        </p:txBody>
      </p:sp>
      <p:sp>
        <p:nvSpPr>
          <p:cNvPr id="27" name="مستطيل 26"/>
          <p:cNvSpPr/>
          <p:nvPr/>
        </p:nvSpPr>
        <p:spPr>
          <a:xfrm>
            <a:off x="287524" y="2659224"/>
            <a:ext cx="4176464" cy="36004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buNone/>
            </a:pPr>
            <a:r>
              <a:rPr lang="ar-SA" sz="2800" b="1" dirty="0" smtClean="0">
                <a:latin typeface="Arabic Typesetting" pitchFamily="66" charset="-78"/>
                <a:cs typeface="Arabic Typesetting" pitchFamily="66" charset="-78"/>
              </a:rPr>
              <a:t>وفيها </a:t>
            </a:r>
            <a:r>
              <a:rPr lang="ar-SA" sz="2800" b="1" u="sng" dirty="0" smtClean="0">
                <a:latin typeface="Arabic Typesetting" pitchFamily="66" charset="-78"/>
                <a:cs typeface="Arabic Typesetting" pitchFamily="66" charset="-78"/>
              </a:rPr>
              <a:t>الإيمان بمشيئة الله النافذة </a:t>
            </a:r>
            <a:r>
              <a:rPr lang="ar-SA" sz="2800" b="1" dirty="0" smtClean="0">
                <a:latin typeface="Arabic Typesetting" pitchFamily="66" charset="-78"/>
                <a:cs typeface="Arabic Typesetting" pitchFamily="66" charset="-78"/>
              </a:rPr>
              <a:t>، وقدرته الشاملة ، وهو الايمان بأن ما شاء الله كان وما لم يشأ لم يكن . وانه </a:t>
            </a:r>
            <a:r>
              <a:rPr lang="ar-SA" sz="2800" b="1" dirty="0" err="1" smtClean="0">
                <a:latin typeface="Arabic Typesetting" pitchFamily="66" charset="-78"/>
                <a:cs typeface="Arabic Typesetting" pitchFamily="66" charset="-78"/>
              </a:rPr>
              <a:t>مافي</a:t>
            </a:r>
            <a:r>
              <a:rPr lang="ar-SA" sz="2800" b="1" dirty="0" smtClean="0">
                <a:latin typeface="Arabic Typesetting" pitchFamily="66" charset="-78"/>
                <a:cs typeface="Arabic Typesetting" pitchFamily="66" charset="-78"/>
              </a:rPr>
              <a:t> السموات وما في الأرض من حركة ولا سكون إلا بمشيئة الله سبحانه </a:t>
            </a:r>
            <a:r>
              <a:rPr lang="ar-SA" sz="2800" b="1" u="sng" dirty="0" smtClean="0">
                <a:latin typeface="Arabic Typesetting" pitchFamily="66" charset="-78"/>
                <a:cs typeface="Arabic Typesetting" pitchFamily="66" charset="-78"/>
              </a:rPr>
              <a:t>وأنه خالق كل شيء لا خالق غيره </a:t>
            </a:r>
            <a:r>
              <a:rPr lang="ar-SA" sz="2800" b="1" dirty="0" smtClean="0">
                <a:latin typeface="Arabic Typesetting" pitchFamily="66" charset="-78"/>
                <a:cs typeface="Arabic Typesetting" pitchFamily="66" charset="-78"/>
              </a:rPr>
              <a:t>، والعباد فاعلون حقيقة والله خالق أفعالهم . وانه تعالى يحب المحسنين والمتقين ولا يحب الكافرين ولا يرضى عن الفاسقين .</a:t>
            </a:r>
          </a:p>
          <a:p>
            <a:pPr algn="ctr">
              <a:buNone/>
            </a:pPr>
            <a:endParaRPr lang="ar-SA" sz="2800" b="1" dirty="0">
              <a:latin typeface="Arabic Typesetting" pitchFamily="66" charset="-78"/>
              <a:cs typeface="Arabic Typesetting" pitchFamily="66" charset="-78"/>
            </a:endParaRPr>
          </a:p>
        </p:txBody>
      </p:sp>
      <p:sp>
        <p:nvSpPr>
          <p:cNvPr id="29" name="مخطط انسيابي: معالجة 28"/>
          <p:cNvSpPr/>
          <p:nvPr/>
        </p:nvSpPr>
        <p:spPr>
          <a:xfrm>
            <a:off x="539552" y="45495"/>
            <a:ext cx="7992888" cy="828672"/>
          </a:xfrm>
          <a:prstGeom prst="flowChartProcess">
            <a:avLst/>
          </a:prstGeom>
        </p:spPr>
        <p:style>
          <a:lnRef idx="1">
            <a:schemeClr val="accent6"/>
          </a:lnRef>
          <a:fillRef idx="2">
            <a:schemeClr val="accent6"/>
          </a:fillRef>
          <a:effectRef idx="1">
            <a:schemeClr val="accent6"/>
          </a:effectRef>
          <a:fontRef idx="minor">
            <a:schemeClr val="dk1"/>
          </a:fontRef>
        </p:style>
        <p:txBody>
          <a:bodyPr rtlCol="1" anchor="ctr"/>
          <a:lstStyle/>
          <a:p>
            <a:pPr algn="ctr">
              <a:buNone/>
            </a:pPr>
            <a:r>
              <a:rPr lang="ar-SA" sz="3600" dirty="0" smtClean="0">
                <a:cs typeface="DecoType Naskh" pitchFamily="2" charset="-78"/>
              </a:rPr>
              <a:t>الإيمان بالقدر على درجتين كل درجة تتضمن </a:t>
            </a:r>
            <a:r>
              <a:rPr lang="ar-SA" sz="3600" dirty="0" err="1" smtClean="0">
                <a:cs typeface="DecoType Naskh" pitchFamily="2" charset="-78"/>
              </a:rPr>
              <a:t>شيئين :</a:t>
            </a:r>
            <a:r>
              <a:rPr lang="ar-SA" sz="3200" dirty="0" smtClean="0">
                <a:cs typeface="DecoType Naskh" pitchFamily="2" charset="-78"/>
              </a:rPr>
              <a:t> </a:t>
            </a:r>
            <a:endParaRPr lang="ar-SA" sz="2400" dirty="0" smtClean="0">
              <a:cs typeface="DecoType Naskh"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89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lstStyle/>
          <a:p>
            <a:pPr algn="ctr">
              <a:buNone/>
            </a:pPr>
            <a:endParaRPr lang="ar-SA" dirty="0"/>
          </a:p>
        </p:txBody>
      </p:sp>
      <p:sp>
        <p:nvSpPr>
          <p:cNvPr id="7" name="مستطيل 6"/>
          <p:cNvSpPr/>
          <p:nvPr/>
        </p:nvSpPr>
        <p:spPr>
          <a:xfrm>
            <a:off x="1187624" y="692696"/>
            <a:ext cx="6984776" cy="936104"/>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buNone/>
            </a:pPr>
            <a:endParaRPr lang="ar-SA" sz="2400" dirty="0" smtClean="0"/>
          </a:p>
          <a:p>
            <a:pPr algn="ctr">
              <a:buNone/>
            </a:pPr>
            <a:r>
              <a:rPr lang="ar-SA" sz="2400" dirty="0" smtClean="0"/>
              <a:t>فيتحصل من معنى القدر  أن الايمان به  يشتمل على أربع مراتب هي :</a:t>
            </a:r>
          </a:p>
          <a:p>
            <a:pPr algn="ctr">
              <a:buNone/>
            </a:pPr>
            <a:endParaRPr lang="ar-SA" sz="2400" dirty="0"/>
          </a:p>
        </p:txBody>
      </p:sp>
      <p:cxnSp>
        <p:nvCxnSpPr>
          <p:cNvPr id="9" name="رابط كسهم مستقيم 8"/>
          <p:cNvCxnSpPr/>
          <p:nvPr/>
        </p:nvCxnSpPr>
        <p:spPr>
          <a:xfrm>
            <a:off x="7884368" y="1628800"/>
            <a:ext cx="0" cy="57606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0" name="مستطيل 9"/>
          <p:cNvSpPr/>
          <p:nvPr/>
        </p:nvSpPr>
        <p:spPr>
          <a:xfrm>
            <a:off x="6948264" y="2276872"/>
            <a:ext cx="1872208" cy="2304256"/>
          </a:xfrm>
          <a:prstGeom prst="rect">
            <a:avLst/>
          </a:prstGeom>
        </p:spPr>
        <p:style>
          <a:lnRef idx="2">
            <a:schemeClr val="accent4"/>
          </a:lnRef>
          <a:fillRef idx="1">
            <a:schemeClr val="lt1"/>
          </a:fillRef>
          <a:effectRef idx="0">
            <a:schemeClr val="accent4"/>
          </a:effectRef>
          <a:fontRef idx="minor">
            <a:schemeClr val="dk1"/>
          </a:fontRef>
        </p:style>
        <p:txBody>
          <a:bodyPr rtlCol="1" anchor="ctr"/>
          <a:lstStyle/>
          <a:p>
            <a:pPr algn="ctr">
              <a:buNone/>
            </a:pPr>
            <a:r>
              <a:rPr lang="ar-SA" sz="3200" b="1" dirty="0" smtClean="0">
                <a:latin typeface="Arabic Typesetting" pitchFamily="66" charset="-78"/>
                <a:cs typeface="Arabic Typesetting" pitchFamily="66" charset="-78"/>
              </a:rPr>
              <a:t>الإيمان بعلم الله السابق وأنه علم أعمال العباد قبل ان يعملوها.</a:t>
            </a:r>
          </a:p>
        </p:txBody>
      </p:sp>
      <p:cxnSp>
        <p:nvCxnSpPr>
          <p:cNvPr id="12" name="رابط كسهم مستقيم 11"/>
          <p:cNvCxnSpPr/>
          <p:nvPr/>
        </p:nvCxnSpPr>
        <p:spPr>
          <a:xfrm>
            <a:off x="5724128" y="1628800"/>
            <a:ext cx="0" cy="57606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4" name="رابط كسهم مستقيم 13"/>
          <p:cNvCxnSpPr/>
          <p:nvPr/>
        </p:nvCxnSpPr>
        <p:spPr>
          <a:xfrm>
            <a:off x="3491880" y="1628800"/>
            <a:ext cx="0" cy="57606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9" name="رابط كسهم مستقيم 18"/>
          <p:cNvCxnSpPr/>
          <p:nvPr/>
        </p:nvCxnSpPr>
        <p:spPr>
          <a:xfrm>
            <a:off x="1403648" y="1628800"/>
            <a:ext cx="0" cy="504056"/>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20" name="مستطيل 19"/>
          <p:cNvSpPr/>
          <p:nvPr/>
        </p:nvSpPr>
        <p:spPr>
          <a:xfrm>
            <a:off x="4788024" y="2276872"/>
            <a:ext cx="1800200" cy="2376264"/>
          </a:xfrm>
          <a:prstGeom prst="rect">
            <a:avLst/>
          </a:prstGeom>
        </p:spPr>
        <p:style>
          <a:lnRef idx="2">
            <a:schemeClr val="accent4"/>
          </a:lnRef>
          <a:fillRef idx="1">
            <a:schemeClr val="lt1"/>
          </a:fillRef>
          <a:effectRef idx="0">
            <a:schemeClr val="accent4"/>
          </a:effectRef>
          <a:fontRef idx="minor">
            <a:schemeClr val="dk1"/>
          </a:fontRef>
        </p:style>
        <p:txBody>
          <a:bodyPr rtlCol="1" anchor="ctr"/>
          <a:lstStyle/>
          <a:p>
            <a:pPr algn="ctr">
              <a:buNone/>
            </a:pPr>
            <a:r>
              <a:rPr lang="ar-SA" sz="3600" b="1" dirty="0" smtClean="0">
                <a:latin typeface="Arabic Typesetting" pitchFamily="66" charset="-78"/>
                <a:cs typeface="Arabic Typesetting" pitchFamily="66" charset="-78"/>
              </a:rPr>
              <a:t>كتابة ذلك في اللوح المحفوظ</a:t>
            </a:r>
            <a:r>
              <a:rPr lang="ar-SA" sz="3200" dirty="0" smtClean="0">
                <a:latin typeface="Arabic Typesetting" pitchFamily="66" charset="-78"/>
                <a:cs typeface="Arabic Typesetting" pitchFamily="66" charset="-78"/>
              </a:rPr>
              <a:t>.</a:t>
            </a:r>
            <a:endParaRPr lang="ar-SA" dirty="0" smtClean="0">
              <a:latin typeface="Arabic Typesetting" pitchFamily="66" charset="-78"/>
              <a:cs typeface="Arabic Typesetting" pitchFamily="66" charset="-78"/>
            </a:endParaRPr>
          </a:p>
        </p:txBody>
      </p:sp>
      <p:sp>
        <p:nvSpPr>
          <p:cNvPr id="21" name="مستطيل 20"/>
          <p:cNvSpPr/>
          <p:nvPr/>
        </p:nvSpPr>
        <p:spPr>
          <a:xfrm>
            <a:off x="2555776" y="2276872"/>
            <a:ext cx="1800200" cy="2376264"/>
          </a:xfrm>
          <a:prstGeom prst="rect">
            <a:avLst/>
          </a:prstGeom>
        </p:spPr>
        <p:style>
          <a:lnRef idx="2">
            <a:schemeClr val="accent4"/>
          </a:lnRef>
          <a:fillRef idx="1">
            <a:schemeClr val="lt1"/>
          </a:fillRef>
          <a:effectRef idx="0">
            <a:schemeClr val="accent4"/>
          </a:effectRef>
          <a:fontRef idx="minor">
            <a:schemeClr val="dk1"/>
          </a:fontRef>
        </p:style>
        <p:txBody>
          <a:bodyPr rtlCol="1" anchor="ctr"/>
          <a:lstStyle/>
          <a:p>
            <a:pPr algn="ctr">
              <a:buNone/>
            </a:pPr>
            <a:r>
              <a:rPr lang="ar-SA" sz="3200" b="1" dirty="0" smtClean="0">
                <a:latin typeface="Arabic Typesetting" pitchFamily="66" charset="-78"/>
                <a:cs typeface="Arabic Typesetting" pitchFamily="66" charset="-78"/>
              </a:rPr>
              <a:t>مشيئة الله النافذة وقدرته الشاملة.</a:t>
            </a:r>
          </a:p>
        </p:txBody>
      </p:sp>
      <p:sp>
        <p:nvSpPr>
          <p:cNvPr id="22" name="مستطيل 21"/>
          <p:cNvSpPr/>
          <p:nvPr/>
        </p:nvSpPr>
        <p:spPr>
          <a:xfrm>
            <a:off x="395536" y="2276872"/>
            <a:ext cx="1872208" cy="2376264"/>
          </a:xfrm>
          <a:prstGeom prst="rect">
            <a:avLst/>
          </a:prstGeom>
        </p:spPr>
        <p:style>
          <a:lnRef idx="2">
            <a:schemeClr val="accent4"/>
          </a:lnRef>
          <a:fillRef idx="1">
            <a:schemeClr val="lt1"/>
          </a:fillRef>
          <a:effectRef idx="0">
            <a:schemeClr val="accent4"/>
          </a:effectRef>
          <a:fontRef idx="minor">
            <a:schemeClr val="dk1"/>
          </a:fontRef>
        </p:style>
        <p:txBody>
          <a:bodyPr rtlCol="1" anchor="ctr"/>
          <a:lstStyle/>
          <a:p>
            <a:pPr algn="ctr">
              <a:buNone/>
            </a:pPr>
            <a:r>
              <a:rPr lang="ar-SA" sz="3200" b="1" dirty="0" smtClean="0">
                <a:latin typeface="Arabic Typesetting" pitchFamily="66" charset="-78"/>
                <a:cs typeface="Arabic Typesetting" pitchFamily="66" charset="-78"/>
              </a:rPr>
              <a:t>إيجاد الله لكل المخلوقات، وأنه الخالق وكل ما سواه مخلوق.</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260648"/>
            <a:ext cx="8784976" cy="6336704"/>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buNone/>
            </a:pPr>
            <a:endParaRPr lang="ar-SA" dirty="0" smtClean="0">
              <a:cs typeface="DecoType Naskh" pitchFamily="2" charset="-78"/>
            </a:endParaRPr>
          </a:p>
          <a:p>
            <a:pPr>
              <a:buNone/>
            </a:pPr>
            <a:r>
              <a:rPr lang="ar-SA" dirty="0" smtClean="0">
                <a:solidFill>
                  <a:srgbClr val="FF0000"/>
                </a:solidFill>
                <a:cs typeface="DecoType Naskh" pitchFamily="2" charset="-78"/>
              </a:rPr>
              <a:t>هل الله يخلق الشر ؟وهل يصح نسبة الشر إليه؟</a:t>
            </a:r>
          </a:p>
          <a:p>
            <a:pPr>
              <a:buNone/>
            </a:pPr>
            <a:r>
              <a:rPr lang="ar-SA" dirty="0" smtClean="0">
                <a:solidFill>
                  <a:schemeClr val="tx1"/>
                </a:solidFill>
                <a:cs typeface="DecoType Naskh" pitchFamily="2" charset="-78"/>
              </a:rPr>
              <a:t>الله عز وجل خلق كل شيء الخير والشر، لكن لا يصح نسبة الشر إلى أفعاله وصفاته بل نسبة الشر إلى بعض مخلوقاته والله عز وجل لا يخلق شرا محضا بل لحكمة  </a:t>
            </a:r>
            <a:endParaRPr lang="ar-SA" dirty="0" smtClean="0">
              <a:cs typeface="DecoType Naskh" pitchFamily="2" charset="-78"/>
            </a:endParaRPr>
          </a:p>
          <a:p>
            <a:pPr>
              <a:buNone/>
            </a:pPr>
            <a:r>
              <a:rPr lang="ar-SA" dirty="0" smtClean="0">
                <a:cs typeface="DecoType Naskh" pitchFamily="2" charset="-78"/>
              </a:rPr>
              <a:t>فالشر لا يدخل في شيء من صفات الله تعالى ولا يلحق ذاته تبارك وتعالى نقص ولا شر ولذلك </a:t>
            </a:r>
            <a:r>
              <a:rPr lang="ar-SA" u="sng" dirty="0" smtClean="0">
                <a:solidFill>
                  <a:srgbClr val="FF0000"/>
                </a:solidFill>
                <a:cs typeface="DecoType Naskh" pitchFamily="2" charset="-78"/>
              </a:rPr>
              <a:t>لا يجوز </a:t>
            </a:r>
            <a:r>
              <a:rPr lang="ar-SA" dirty="0" smtClean="0">
                <a:cs typeface="DecoType Naskh" pitchFamily="2" charset="-78"/>
              </a:rPr>
              <a:t>إضافة الشر إلى الله مفرداً , وإنما</a:t>
            </a:r>
          </a:p>
          <a:p>
            <a:pPr>
              <a:buNone/>
            </a:pPr>
            <a:r>
              <a:rPr lang="ar-SA" sz="3600" u="sng" dirty="0" smtClean="0">
                <a:cs typeface="DecoType Naskh" pitchFamily="2" charset="-78"/>
              </a:rPr>
              <a:t> </a:t>
            </a:r>
            <a:r>
              <a:rPr lang="ar-SA" sz="3600" u="sng" dirty="0" smtClean="0">
                <a:solidFill>
                  <a:srgbClr val="FF0000"/>
                </a:solidFill>
                <a:cs typeface="DecoType Naskh" pitchFamily="2" charset="-78"/>
              </a:rPr>
              <a:t>يجوز</a:t>
            </a:r>
            <a:r>
              <a:rPr lang="ar-SA" sz="3600" u="sng" dirty="0" smtClean="0">
                <a:cs typeface="DecoType Naskh" pitchFamily="2" charset="-78"/>
              </a:rPr>
              <a:t> </a:t>
            </a:r>
            <a:r>
              <a:rPr lang="ar-SA" sz="3600" dirty="0" smtClean="0">
                <a:cs typeface="DecoType Naskh" pitchFamily="2" charset="-78"/>
              </a:rPr>
              <a:t>أن يدخل الشر في العموم كقولة </a:t>
            </a:r>
            <a:r>
              <a:rPr lang="ar-SA" sz="3600" dirty="0" err="1" smtClean="0">
                <a:cs typeface="DecoType Naskh" pitchFamily="2" charset="-78"/>
              </a:rPr>
              <a:t>تعالى:</a:t>
            </a:r>
            <a:r>
              <a:rPr lang="ar-SA" sz="3600" dirty="0" smtClean="0">
                <a:cs typeface="DecoType Naskh" pitchFamily="2" charset="-78"/>
              </a:rPr>
              <a:t>(</a:t>
            </a:r>
            <a:r>
              <a:rPr lang="ar-SA" sz="3600" dirty="0">
                <a:cs typeface="DecoType Naskh" pitchFamily="2" charset="-78"/>
              </a:rPr>
              <a:t> </a:t>
            </a:r>
            <a:r>
              <a:rPr lang="ar-SA" dirty="0">
                <a:solidFill>
                  <a:srgbClr val="006600"/>
                </a:solidFill>
                <a:cs typeface="DecoType Naskh" pitchFamily="2" charset="-78"/>
              </a:rPr>
              <a:t>اللَّهُ خَالِقُ كُلِّ </a:t>
            </a:r>
            <a:r>
              <a:rPr lang="ar-SA" dirty="0" smtClean="0">
                <a:solidFill>
                  <a:srgbClr val="006600"/>
                </a:solidFill>
                <a:cs typeface="DecoType Naskh" pitchFamily="2" charset="-78"/>
              </a:rPr>
              <a:t>شَيْءٍ</a:t>
            </a:r>
            <a:r>
              <a:rPr lang="ar-SA" dirty="0" err="1" smtClean="0">
                <a:cs typeface="DecoType Naskh" pitchFamily="2" charset="-78"/>
              </a:rPr>
              <a:t>)</a:t>
            </a:r>
            <a:endParaRPr lang="ar-SA" dirty="0" smtClean="0">
              <a:cs typeface="DecoType Naskh" pitchFamily="2" charset="-78"/>
            </a:endParaRPr>
          </a:p>
          <a:p>
            <a:pPr>
              <a:buNone/>
            </a:pPr>
            <a:r>
              <a:rPr lang="ar-SA" sz="3600" b="1" u="sng" dirty="0" smtClean="0">
                <a:cs typeface="DecoType Naskh" pitchFamily="2" charset="-78"/>
              </a:rPr>
              <a:t> </a:t>
            </a:r>
            <a:r>
              <a:rPr lang="ar-SA" u="sng" dirty="0" smtClean="0">
                <a:solidFill>
                  <a:srgbClr val="FF0000"/>
                </a:solidFill>
                <a:cs typeface="DecoType Naskh" pitchFamily="2" charset="-78"/>
              </a:rPr>
              <a:t>ويجوز</a:t>
            </a:r>
            <a:r>
              <a:rPr lang="ar-SA" b="1" u="sng" dirty="0" smtClean="0">
                <a:cs typeface="DecoType Naskh" pitchFamily="2" charset="-78"/>
              </a:rPr>
              <a:t> </a:t>
            </a:r>
            <a:r>
              <a:rPr lang="ar-SA" dirty="0" smtClean="0">
                <a:cs typeface="DecoType Naskh" pitchFamily="2" charset="-78"/>
              </a:rPr>
              <a:t>أن يضاف إلى السبب كقوله </a:t>
            </a:r>
            <a:r>
              <a:rPr lang="ar-SA" dirty="0" err="1" smtClean="0">
                <a:cs typeface="DecoType Naskh" pitchFamily="2" charset="-78"/>
              </a:rPr>
              <a:t>تعالى </a:t>
            </a:r>
            <a:r>
              <a:rPr lang="ar-SA" sz="2800" dirty="0" err="1" smtClean="0">
                <a:cs typeface="DecoType Naskh" pitchFamily="2" charset="-78"/>
              </a:rPr>
              <a:t>:</a:t>
            </a:r>
            <a:r>
              <a:rPr lang="ar-SA" sz="2800" dirty="0" smtClean="0">
                <a:cs typeface="DecoType Naskh" pitchFamily="2" charset="-78"/>
              </a:rPr>
              <a:t>(</a:t>
            </a:r>
            <a:r>
              <a:rPr lang="ar-SA" sz="2800" dirty="0">
                <a:solidFill>
                  <a:srgbClr val="006600"/>
                </a:solidFill>
                <a:cs typeface="DecoType Naskh" pitchFamily="2" charset="-78"/>
              </a:rPr>
              <a:t>قُلْ أَعُوذُ بِرَبِّ </a:t>
            </a:r>
            <a:r>
              <a:rPr lang="ar-SA" sz="2800" dirty="0" err="1">
                <a:solidFill>
                  <a:srgbClr val="006600"/>
                </a:solidFill>
                <a:cs typeface="DecoType Naskh" pitchFamily="2" charset="-78"/>
              </a:rPr>
              <a:t>الْفَلَقِ</a:t>
            </a:r>
            <a:r>
              <a:rPr lang="ar-SA" sz="2800" dirty="0" err="1">
                <a:cs typeface="DecoType Naskh" pitchFamily="2" charset="-78"/>
              </a:rPr>
              <a:t> </a:t>
            </a:r>
            <a:r>
              <a:rPr lang="ar-SA" sz="2000" b="1" dirty="0" smtClean="0">
                <a:cs typeface="DecoType Naskh" pitchFamily="2" charset="-78"/>
              </a:rPr>
              <a:t>①</a:t>
            </a:r>
            <a:r>
              <a:rPr lang="ar-SA" sz="2800" dirty="0" smtClean="0">
                <a:cs typeface="DecoType Naskh" pitchFamily="2" charset="-78"/>
              </a:rPr>
              <a:t> </a:t>
            </a:r>
            <a:r>
              <a:rPr lang="ar-SA" dirty="0">
                <a:solidFill>
                  <a:srgbClr val="006600"/>
                </a:solidFill>
                <a:cs typeface="DecoType Naskh" pitchFamily="2" charset="-78"/>
              </a:rPr>
              <a:t>مِنْ شَرِّ مَا </a:t>
            </a:r>
            <a:r>
              <a:rPr lang="ar-SA" dirty="0" smtClean="0">
                <a:solidFill>
                  <a:srgbClr val="006600"/>
                </a:solidFill>
                <a:cs typeface="DecoType Naskh" pitchFamily="2" charset="-78"/>
              </a:rPr>
              <a:t>خَلَقَ</a:t>
            </a:r>
            <a:r>
              <a:rPr lang="ar-SA" dirty="0" err="1" smtClean="0">
                <a:cs typeface="DecoType Naskh" pitchFamily="2" charset="-78"/>
              </a:rPr>
              <a:t>)</a:t>
            </a:r>
            <a:r>
              <a:rPr lang="ar-SA" dirty="0" smtClean="0">
                <a:cs typeface="DecoType Naskh" pitchFamily="2" charset="-78"/>
              </a:rPr>
              <a:t> </a:t>
            </a:r>
          </a:p>
          <a:p>
            <a:pPr>
              <a:buNone/>
            </a:pPr>
            <a:r>
              <a:rPr lang="ar-SA" u="sng" dirty="0" smtClean="0">
                <a:solidFill>
                  <a:srgbClr val="FF0000"/>
                </a:solidFill>
                <a:cs typeface="DecoType Naskh" pitchFamily="2" charset="-78"/>
              </a:rPr>
              <a:t>ويجوز</a:t>
            </a:r>
            <a:r>
              <a:rPr lang="ar-SA" dirty="0" smtClean="0">
                <a:cs typeface="DecoType Naskh" pitchFamily="2" charset="-78"/>
              </a:rPr>
              <a:t> ان يذكر بحذف فاعله كقوله تعالى : (</a:t>
            </a:r>
            <a:r>
              <a:rPr lang="ar-SA" dirty="0" smtClean="0">
                <a:solidFill>
                  <a:srgbClr val="006600"/>
                </a:solidFill>
                <a:cs typeface="DecoType Naskh" pitchFamily="2" charset="-78"/>
              </a:rPr>
              <a:t>وإنا </a:t>
            </a:r>
            <a:r>
              <a:rPr lang="ar-SA" dirty="0" err="1">
                <a:solidFill>
                  <a:srgbClr val="006600"/>
                </a:solidFill>
                <a:cs typeface="DecoType Naskh" pitchFamily="2" charset="-78"/>
              </a:rPr>
              <a:t>لاندري</a:t>
            </a:r>
            <a:r>
              <a:rPr lang="ar-SA" dirty="0">
                <a:solidFill>
                  <a:srgbClr val="006600"/>
                </a:solidFill>
                <a:cs typeface="DecoType Naskh" pitchFamily="2" charset="-78"/>
              </a:rPr>
              <a:t> أشرٌ أريد بمن في الأرض </a:t>
            </a:r>
            <a:r>
              <a:rPr lang="ar-SA" dirty="0" smtClean="0">
                <a:solidFill>
                  <a:srgbClr val="006600"/>
                </a:solidFill>
                <a:cs typeface="DecoType Naskh" pitchFamily="2" charset="-78"/>
              </a:rPr>
              <a:t>أم    أراد بهم ربٌّهم رشداً</a:t>
            </a:r>
            <a:r>
              <a:rPr lang="ar-SA" dirty="0" smtClean="0">
                <a:cs typeface="DecoType Naskh" pitchFamily="2" charset="-78"/>
              </a:rPr>
              <a:t> ).</a:t>
            </a:r>
          </a:p>
          <a:p>
            <a:pPr>
              <a:buNone/>
            </a:pPr>
            <a:r>
              <a:rPr lang="ar-SA" dirty="0" smtClean="0">
                <a:cs typeface="DecoType Naskh" pitchFamily="2" charset="-78"/>
              </a:rPr>
              <a:t>فالمرض مثلاً شر ومصيبة بالنسبة للإنسان عاجلاً ، ولكنه خير في الآجل </a:t>
            </a:r>
            <a:r>
              <a:rPr lang="ar-SA" dirty="0" err="1" smtClean="0">
                <a:cs typeface="DecoType Naskh" pitchFamily="2" charset="-78"/>
              </a:rPr>
              <a:t>وخيرابالنسبة</a:t>
            </a:r>
            <a:r>
              <a:rPr lang="ar-SA" dirty="0" smtClean="0">
                <a:cs typeface="DecoType Naskh" pitchFamily="2" charset="-78"/>
              </a:rPr>
              <a:t> لله عز وجل؛ لما </a:t>
            </a:r>
            <a:r>
              <a:rPr lang="ar-SA" dirty="0" err="1" smtClean="0">
                <a:cs typeface="DecoType Naskh" pitchFamily="2" charset="-78"/>
              </a:rPr>
              <a:t>يعقبة</a:t>
            </a:r>
            <a:r>
              <a:rPr lang="ar-SA" dirty="0" smtClean="0">
                <a:cs typeface="DecoType Naskh" pitchFamily="2" charset="-78"/>
              </a:rPr>
              <a:t> من مغفرة الذنوب ، وتطهير النفوس.</a:t>
            </a:r>
          </a:p>
          <a:p>
            <a:pPr>
              <a:buNone/>
            </a:pPr>
            <a:r>
              <a:rPr lang="ar-SA" dirty="0" smtClean="0">
                <a:cs typeface="DecoType Naskh" pitchFamily="2" charset="-78"/>
              </a:rPr>
              <a:t>وكذلك إبليس خلقه الله وهو شر بل أصل الشرور لكن في خلق الله له حكم كثيرة منها استخراج عبودية المؤمنين بجهاده والصبر على إغرائه والالتجاء إلى الله من شره...</a:t>
            </a:r>
            <a:endParaRPr lang="ar-SA" dirty="0">
              <a:cs typeface="DecoType Naskh"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2000" r="-12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80728"/>
            <a:ext cx="8964488" cy="5102027"/>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ar-SA" sz="6000" b="1" spc="50" dirty="0" smtClean="0">
                <a:ln w="11430">
                  <a:solidFill>
                    <a:schemeClr val="bg1"/>
                  </a:solidFill>
                </a:ln>
                <a:solidFill>
                  <a:schemeClr val="tx1">
                    <a:lumMod val="95000"/>
                    <a:lumOff val="5000"/>
                  </a:schemeClr>
                </a:solidFill>
                <a:effectLst>
                  <a:glow rad="139700">
                    <a:schemeClr val="accent2">
                      <a:satMod val="175000"/>
                      <a:alpha val="40000"/>
                    </a:schemeClr>
                  </a:glow>
                  <a:outerShdw blurRad="76200" dist="50800" dir="5400000" algn="tl" rotWithShape="0">
                    <a:srgbClr val="000000">
                      <a:alpha val="65000"/>
                    </a:srgbClr>
                  </a:outerShdw>
                </a:effectLst>
                <a:cs typeface="DecoType Thuluth" pitchFamily="2" charset="-78"/>
              </a:rPr>
              <a:t>تــــــــــــم بحـــمد الله </a:t>
            </a:r>
            <a:r>
              <a:rPr lang="ar-SA" sz="6000" dirty="0" smtClean="0">
                <a:ln>
                  <a:solidFill>
                    <a:schemeClr val="bg1"/>
                  </a:solidFill>
                </a:ln>
              </a:rPr>
              <a:t> </a:t>
            </a:r>
          </a:p>
          <a:p>
            <a:pPr algn="ctr">
              <a:buNone/>
            </a:pPr>
            <a:r>
              <a:rPr lang="ar-SA" dirty="0" smtClean="0"/>
              <a:t>اللهم صلي وسلم وبارك على سيدنا ونبينا محمد عليـــــــه أفضــــل الصـــــلاة والســــــــــــــــلام </a:t>
            </a:r>
            <a:endParaRPr lang="ar-SA" b="1" spc="50" dirty="0" smtClean="0">
              <a:ln w="11430"/>
              <a:solidFill>
                <a:schemeClr val="tx1">
                  <a:lumMod val="95000"/>
                  <a:lumOff val="5000"/>
                </a:schemeClr>
              </a:solidFill>
              <a:effectLst>
                <a:glow rad="139700">
                  <a:schemeClr val="accent2">
                    <a:satMod val="175000"/>
                    <a:alpha val="40000"/>
                  </a:schemeClr>
                </a:glow>
                <a:outerShdw blurRad="76200" dist="50800" dir="5400000" algn="tl" rotWithShape="0">
                  <a:srgbClr val="000000">
                    <a:alpha val="65000"/>
                  </a:srgbClr>
                </a:outerShdw>
              </a:effectLst>
              <a:cs typeface="DecoType Thuluth" pitchFamily="2" charset="-78"/>
            </a:endParaRPr>
          </a:p>
          <a:p>
            <a:pPr algn="ctr">
              <a:buNone/>
            </a:pPr>
            <a:endParaRPr lang="ar-SA" sz="6000" b="1" spc="50" dirty="0">
              <a:ln w="11430"/>
              <a:solidFill>
                <a:schemeClr val="tx1">
                  <a:lumMod val="95000"/>
                  <a:lumOff val="5000"/>
                </a:schemeClr>
              </a:solidFill>
              <a:effectLst>
                <a:glow rad="139700">
                  <a:schemeClr val="accent2">
                    <a:satMod val="175000"/>
                    <a:alpha val="40000"/>
                  </a:schemeClr>
                </a:glow>
                <a:outerShdw blurRad="76200" dist="50800" dir="5400000" algn="tl" rotWithShape="0">
                  <a:srgbClr val="000000">
                    <a:alpha val="65000"/>
                  </a:srgbClr>
                </a:outerShdw>
              </a:effectLst>
              <a:cs typeface="DecoType Thuluth" pitchFamily="2"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652</TotalTime>
  <Words>506</Words>
  <Application>Microsoft Office PowerPoint</Application>
  <PresentationFormat>عرض على الشاشة (3:4)‏</PresentationFormat>
  <Paragraphs>67</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سمة Office</vt:lpstr>
      <vt:lpstr>عرض تقديمي في PowerPoint</vt:lpstr>
      <vt:lpstr> بسم الله الرحمن الرحيم   الإيمان بقضاء الله وقدره تعريفه ، ومعنى الإيمان به، ومراتبه ____________</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acer</dc:creator>
  <cp:lastModifiedBy>إلى الأمام</cp:lastModifiedBy>
  <cp:revision>68</cp:revision>
  <dcterms:created xsi:type="dcterms:W3CDTF">2012-10-09T13:12:28Z</dcterms:created>
  <dcterms:modified xsi:type="dcterms:W3CDTF">2012-11-08T14:23:58Z</dcterms:modified>
</cp:coreProperties>
</file>