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960" r:id="rId1"/>
  </p:sldMasterIdLst>
  <p:sldIdLst>
    <p:sldId id="285" r:id="rId2"/>
    <p:sldId id="278" r:id="rId3"/>
    <p:sldId id="269" r:id="rId4"/>
    <p:sldId id="279" r:id="rId5"/>
    <p:sldId id="284" r:id="rId6"/>
    <p:sldId id="270" r:id="rId7"/>
    <p:sldId id="283" r:id="rId8"/>
    <p:sldId id="277" r:id="rId9"/>
    <p:sldId id="286" r:id="rId1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843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50" d="100"/>
          <a:sy n="50" d="100"/>
        </p:scale>
        <p:origin x="-1956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9A4E3F-6293-4B82-8F1D-AD70B3E4678C}" type="datetimeFigureOut">
              <a:rPr lang="ar-SA" smtClean="0"/>
              <a:pPr/>
              <a:t>07/01/34</a:t>
            </a:fld>
            <a:endParaRPr lang="ar-SA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DAC75E-75FC-485C-9B42-43AD145FCBB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9A4E3F-6293-4B82-8F1D-AD70B3E4678C}" type="datetimeFigureOut">
              <a:rPr lang="ar-SA" smtClean="0"/>
              <a:pPr/>
              <a:t>07/01/34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DAC75E-75FC-485C-9B42-43AD145FCBB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9A4E3F-6293-4B82-8F1D-AD70B3E4678C}" type="datetimeFigureOut">
              <a:rPr lang="ar-SA" smtClean="0"/>
              <a:pPr/>
              <a:t>07/01/34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DAC75E-75FC-485C-9B42-43AD145FCBB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9A4E3F-6293-4B82-8F1D-AD70B3E4678C}" type="datetimeFigureOut">
              <a:rPr lang="ar-SA" smtClean="0"/>
              <a:pPr/>
              <a:t>07/01/34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DAC75E-75FC-485C-9B42-43AD145FCBB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9A4E3F-6293-4B82-8F1D-AD70B3E4678C}" type="datetimeFigureOut">
              <a:rPr lang="ar-SA" smtClean="0"/>
              <a:pPr/>
              <a:t>07/01/34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DAC75E-75FC-485C-9B42-43AD145FCBB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9A4E3F-6293-4B82-8F1D-AD70B3E4678C}" type="datetimeFigureOut">
              <a:rPr lang="ar-SA" smtClean="0"/>
              <a:pPr/>
              <a:t>07/01/34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DAC75E-75FC-485C-9B42-43AD145FCBB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9A4E3F-6293-4B82-8F1D-AD70B3E4678C}" type="datetimeFigureOut">
              <a:rPr lang="ar-SA" smtClean="0"/>
              <a:pPr/>
              <a:t>07/01/34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DAC75E-75FC-485C-9B42-43AD145FCBB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9A4E3F-6293-4B82-8F1D-AD70B3E4678C}" type="datetimeFigureOut">
              <a:rPr lang="ar-SA" smtClean="0"/>
              <a:pPr/>
              <a:t>07/01/34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DAC75E-75FC-485C-9B42-43AD145FCBB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9A4E3F-6293-4B82-8F1D-AD70B3E4678C}" type="datetimeFigureOut">
              <a:rPr lang="ar-SA" smtClean="0"/>
              <a:pPr/>
              <a:t>07/01/34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DAC75E-75FC-485C-9B42-43AD145FCBB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9A4E3F-6293-4B82-8F1D-AD70B3E4678C}" type="datetimeFigureOut">
              <a:rPr lang="ar-SA" smtClean="0"/>
              <a:pPr/>
              <a:t>07/01/34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DAC75E-75FC-485C-9B42-43AD145FCBB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9A4E3F-6293-4B82-8F1D-AD70B3E4678C}" type="datetimeFigureOut">
              <a:rPr lang="ar-SA" smtClean="0"/>
              <a:pPr/>
              <a:t>07/01/34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DAC75E-75FC-485C-9B42-43AD145FCBB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F9A4E3F-6293-4B82-8F1D-AD70B3E4678C}" type="datetimeFigureOut">
              <a:rPr lang="ar-SA" smtClean="0"/>
              <a:pPr/>
              <a:t>07/01/34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1DAC75E-75FC-485C-9B42-43AD145FCBB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ar-SA" dirty="0" smtClean="0"/>
              <a:t>عناصر محاضرة اليوم</a:t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432560" y="1412776"/>
            <a:ext cx="7406640" cy="3456384"/>
          </a:xfrm>
        </p:spPr>
        <p:txBody>
          <a:bodyPr>
            <a:normAutofit/>
          </a:bodyPr>
          <a:lstStyle/>
          <a:p>
            <a:pPr algn="r"/>
            <a:r>
              <a:rPr lang="ar-SA" dirty="0" smtClean="0"/>
              <a:t>1- تعريف الأخلاق والفرق بينها وبين الغرائز</a:t>
            </a:r>
          </a:p>
          <a:p>
            <a:pPr algn="r"/>
            <a:r>
              <a:rPr lang="ar-SA" dirty="0" smtClean="0"/>
              <a:t>2- مدارك الأخلاق وأسسها وبيان علاقة الأخلاق بالعقيدة والإيمان</a:t>
            </a:r>
          </a:p>
          <a:p>
            <a:pPr algn="r"/>
            <a:r>
              <a:rPr lang="ar-SA" dirty="0" smtClean="0"/>
              <a:t>3- بيان ارتباط الأخلاق بمعظم أحكام الشريعة الإسلامية</a:t>
            </a:r>
          </a:p>
          <a:p>
            <a:pPr algn="r"/>
            <a:r>
              <a:rPr lang="ar-SA" dirty="0" smtClean="0"/>
              <a:t>4-موقف أعداء الإسلام من الأخلاق</a:t>
            </a:r>
          </a:p>
          <a:p>
            <a:pPr algn="r"/>
            <a:r>
              <a:rPr lang="ar-SA" dirty="0" smtClean="0"/>
              <a:t>5-عناية الإسلام بتقويم الأخلاق </a:t>
            </a:r>
          </a:p>
          <a:p>
            <a:pPr algn="r"/>
            <a:r>
              <a:rPr lang="ar-SA" dirty="0" smtClean="0"/>
              <a:t>6-شمول الأخلاق لكل القطاعات الإنسانية</a:t>
            </a:r>
          </a:p>
          <a:p>
            <a:pPr algn="r"/>
            <a:r>
              <a:rPr lang="ar-SA" dirty="0" smtClean="0"/>
              <a:t>7- تناول الأخلاق لجانبي السلوك الفردي والسلوك الاجتماعي 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62280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331640" y="116632"/>
            <a:ext cx="7406640" cy="548822"/>
          </a:xfrm>
        </p:spPr>
        <p:txBody>
          <a:bodyPr>
            <a:normAutofit fontScale="90000"/>
          </a:bodyPr>
          <a:lstStyle/>
          <a:p>
            <a:pPr algn="ctr"/>
            <a:r>
              <a:rPr lang="ar-SA" dirty="0" smtClean="0"/>
              <a:t>تعريف الأخلاق 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899592" y="2564904"/>
            <a:ext cx="7776864" cy="4171224"/>
          </a:xfrm>
        </p:spPr>
        <p:txBody>
          <a:bodyPr>
            <a:normAutofit/>
          </a:bodyPr>
          <a:lstStyle/>
          <a:p>
            <a:pPr algn="just"/>
            <a:endParaRPr lang="ar-SA" dirty="0"/>
          </a:p>
          <a:p>
            <a:pPr algn="ctr"/>
            <a:r>
              <a:rPr lang="ar-SA" sz="2000" b="1" dirty="0" smtClean="0">
                <a:solidFill>
                  <a:srgbClr val="C00000"/>
                </a:solidFill>
              </a:rPr>
              <a:t>هل كل الصفات المستقرة في النفس من قبيل الأخلاق؟</a:t>
            </a:r>
          </a:p>
          <a:p>
            <a:pPr algn="ctr"/>
            <a:r>
              <a:rPr lang="ar-SA" sz="2000" b="1" dirty="0" smtClean="0"/>
              <a:t>الجواب: لا . لأن هناك دوافع وغرائز لا صلة لها بالخلق </a:t>
            </a:r>
          </a:p>
          <a:p>
            <a:pPr algn="ctr"/>
            <a:r>
              <a:rPr lang="ar-SA" sz="2000" b="1" dirty="0" smtClean="0">
                <a:solidFill>
                  <a:srgbClr val="C00000"/>
                </a:solidFill>
              </a:rPr>
              <a:t>كيف نميز الأخلاق عن الغرائز؟</a:t>
            </a:r>
          </a:p>
          <a:p>
            <a:pPr algn="just"/>
            <a:endParaRPr lang="ar-SA" dirty="0"/>
          </a:p>
        </p:txBody>
      </p:sp>
      <p:sp>
        <p:nvSpPr>
          <p:cNvPr id="4" name="مربع نص 3"/>
          <p:cNvSpPr txBox="1"/>
          <p:nvPr/>
        </p:nvSpPr>
        <p:spPr>
          <a:xfrm>
            <a:off x="899592" y="645896"/>
            <a:ext cx="7992888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sz="2000" b="1" dirty="0"/>
              <a:t>    الخلق : صفة مستقرة في النفس –فطرية أو مكتسبة- ذات آثار في السلوك محمودة أو مذمومة </a:t>
            </a:r>
            <a:r>
              <a:rPr lang="ar-SA" sz="2000" b="1" dirty="0" smtClean="0"/>
              <a:t>.                                                                                                 </a:t>
            </a:r>
            <a:endParaRPr lang="ar-SA" sz="2000" b="1" dirty="0"/>
          </a:p>
        </p:txBody>
      </p:sp>
      <p:sp>
        <p:nvSpPr>
          <p:cNvPr id="5" name="خماسي 4"/>
          <p:cNvSpPr/>
          <p:nvPr/>
        </p:nvSpPr>
        <p:spPr>
          <a:xfrm>
            <a:off x="1619672" y="1542661"/>
            <a:ext cx="7272808" cy="1152128"/>
          </a:xfrm>
          <a:prstGeom prst="homePlate">
            <a:avLst/>
          </a:prstGeom>
          <a:solidFill>
            <a:srgbClr val="EEECE1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كيف نقيس مستوى الخلق النفسي</a:t>
            </a:r>
            <a:r>
              <a:rPr kumimoji="0" lang="ar-SA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؟ الجواب  عن طريق قياس اثاره في سلوك الانسان </a:t>
            </a:r>
            <a:r>
              <a:rPr kumimoji="0" lang="ar-SA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فالصفه</a:t>
            </a:r>
            <a:r>
              <a:rPr kumimoji="0" lang="ar-SA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ar-SA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الخلقيةالمستقره</a:t>
            </a:r>
            <a:r>
              <a:rPr kumimoji="0" lang="ar-SA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في النفس </a:t>
            </a:r>
            <a:r>
              <a:rPr kumimoji="0" lang="ar-SA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إذاكانت</a:t>
            </a:r>
            <a:r>
              <a:rPr kumimoji="0" lang="ar-SA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حميدة كانت آثارها حميدة وإذا كانت ذميمة كانت آثارها </a:t>
            </a:r>
            <a:r>
              <a:rPr kumimoji="0" lang="ar-SA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ذميمه</a:t>
            </a:r>
            <a:r>
              <a:rPr kumimoji="0" lang="ar-SA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...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6" name="عنصر نائب للمحتوى 10"/>
          <p:cNvSpPr txBox="1">
            <a:spLocks/>
          </p:cNvSpPr>
          <p:nvPr/>
        </p:nvSpPr>
        <p:spPr>
          <a:xfrm>
            <a:off x="5508104" y="4221088"/>
            <a:ext cx="3183723" cy="2376264"/>
          </a:xfrm>
          <a:prstGeom prst="vertic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>
            <a:normAutofit fontScale="85000" lnSpcReduction="10000"/>
          </a:bodyPr>
          <a:lstStyle>
            <a:lvl1pPr marL="27432" indent="0" algn="l" rtl="1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1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ar-SA" sz="2000" b="1" dirty="0" smtClean="0">
                <a:solidFill>
                  <a:srgbClr val="FF0000"/>
                </a:solidFill>
              </a:rPr>
              <a:t>الغريزة لها أثر في السلوك إلا أن هذا الأثر ليس مما يحمد أو يذم عليه</a:t>
            </a:r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</a:rPr>
              <a:t> مثل سلوك الأكل للإحساس بالجوع ليس مما يحمد ويذم</a:t>
            </a:r>
          </a:p>
          <a:p>
            <a:pPr algn="ctr"/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</a:rPr>
              <a:t>وكذلك الحذر أثر من آثار غريزة حب البقاء وليس محلا للمدح والذم </a:t>
            </a:r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عنصر نائب للمحتوى 10"/>
          <p:cNvSpPr txBox="1">
            <a:spLocks/>
          </p:cNvSpPr>
          <p:nvPr/>
        </p:nvSpPr>
        <p:spPr>
          <a:xfrm>
            <a:off x="899592" y="4221088"/>
            <a:ext cx="3744416" cy="2376264"/>
          </a:xfrm>
          <a:prstGeom prst="vertic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lvl1pPr marL="365760" indent="-283464" algn="r" rtl="1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indent="-237744" algn="r" rtl="1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86968" indent="-22860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97280" indent="-173736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98448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08760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719072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920240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130552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ar-SA" sz="1800" b="1" dirty="0">
                <a:solidFill>
                  <a:srgbClr val="FF0000"/>
                </a:solidFill>
              </a:rPr>
              <a:t>أما الخلق فله أثر يحمد ويذم عليه </a:t>
            </a:r>
            <a:endParaRPr lang="ar-SA" sz="18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1800" b="1" dirty="0" smtClean="0">
                <a:solidFill>
                  <a:schemeClr val="accent6">
                    <a:lumMod val="50000"/>
                  </a:schemeClr>
                </a:solidFill>
              </a:rPr>
              <a:t>مثل الأكل بشره زائد </a:t>
            </a:r>
            <a:r>
              <a:rPr lang="ar-SA" sz="1800" b="1" dirty="0">
                <a:solidFill>
                  <a:schemeClr val="accent6">
                    <a:lumMod val="50000"/>
                  </a:schemeClr>
                </a:solidFill>
              </a:rPr>
              <a:t>عن الحاجة الغريزية أمر مذموم لأنه أثر لخلق في النفس مذموم وهو الطمع</a:t>
            </a:r>
          </a:p>
          <a:p>
            <a:pPr algn="ctr"/>
            <a:r>
              <a:rPr lang="ar-SA" sz="1800" b="1" dirty="0" smtClean="0">
                <a:solidFill>
                  <a:schemeClr val="accent6">
                    <a:lumMod val="50000"/>
                  </a:schemeClr>
                </a:solidFill>
              </a:rPr>
              <a:t>الخوف </a:t>
            </a:r>
            <a:r>
              <a:rPr lang="ar-SA" sz="1800" b="1" dirty="0">
                <a:solidFill>
                  <a:schemeClr val="accent6">
                    <a:lumMod val="50000"/>
                  </a:schemeClr>
                </a:solidFill>
              </a:rPr>
              <a:t>الزائد أثر لخلق مذموم وهو </a:t>
            </a:r>
            <a:r>
              <a:rPr lang="ar-SA" sz="1800" b="1" dirty="0" smtClean="0">
                <a:solidFill>
                  <a:schemeClr val="accent6">
                    <a:lumMod val="50000"/>
                  </a:schemeClr>
                </a:solidFill>
              </a:rPr>
              <a:t>الجبن</a:t>
            </a:r>
            <a:endParaRPr lang="ar-SA" sz="18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52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60648"/>
            <a:ext cx="8964488" cy="6264696"/>
          </a:xfrm>
        </p:spPr>
        <p:txBody>
          <a:bodyPr/>
          <a:lstStyle/>
          <a:p>
            <a:pPr algn="ctr"/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مدارك الأخلاق وأسسها</a:t>
            </a:r>
          </a:p>
          <a:p>
            <a:endParaRPr lang="ar-SA" dirty="0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8316416" y="908720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1115616" y="929517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 flipH="1">
            <a:off x="6854913" y="1505581"/>
            <a:ext cx="20344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/>
              <a:t>فكرية علمية</a:t>
            </a:r>
          </a:p>
          <a:p>
            <a:r>
              <a:rPr lang="ar-SA" sz="2000" b="1" dirty="0" smtClean="0"/>
              <a:t>لأن العقل يؤيد مكارم الأخلاق ويستحسنها ويحث عليها ويوجب ما يوجب منها والعقل يستقبح رذائل الأخلاق ويحث على البعد منها </a:t>
            </a:r>
          </a:p>
        </p:txBody>
      </p:sp>
      <p:sp>
        <p:nvSpPr>
          <p:cNvPr id="38" name="Rectangle 37"/>
          <p:cNvSpPr/>
          <p:nvPr/>
        </p:nvSpPr>
        <p:spPr>
          <a:xfrm flipH="1">
            <a:off x="3046403" y="1505581"/>
            <a:ext cx="3384376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000" b="1" dirty="0" smtClean="0"/>
              <a:t> فطريه وجدانيه:</a:t>
            </a:r>
          </a:p>
          <a:p>
            <a:r>
              <a:rPr lang="ar-SA" sz="2000" b="1" dirty="0" smtClean="0"/>
              <a:t>لأن في فطر الإنسان الوجدانية ميلا إلى مكارم الأخلاق,و رغبه داخليه بالتزامها, وممارسه كل سلوك تدفع إليه و لان في فطر الناس الوجدانية نفورا واشمئزازا من رذائل الأخلاق ورغبه داخليه باجتنابها واجتناب كل سلوك هو من أثارها. </a:t>
            </a:r>
          </a:p>
          <a:p>
            <a:r>
              <a:rPr lang="ar-SA" dirty="0" smtClean="0"/>
              <a:t>.</a:t>
            </a:r>
            <a:endParaRPr lang="ar-SA" dirty="0"/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4716016" y="908720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 flipH="1">
            <a:off x="179512" y="1509120"/>
            <a:ext cx="238623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400" dirty="0" smtClean="0"/>
              <a:t> </a:t>
            </a:r>
            <a:r>
              <a:rPr lang="ar-SA" sz="2400" b="1" dirty="0" smtClean="0"/>
              <a:t>إيمانيه :</a:t>
            </a:r>
          </a:p>
          <a:p>
            <a:r>
              <a:rPr lang="ar-SA" sz="2000" b="1" dirty="0"/>
              <a:t>ل</a:t>
            </a:r>
            <a:r>
              <a:rPr lang="ar-SA" sz="2000" b="1" dirty="0" smtClean="0"/>
              <a:t>أن القاعدة الإيمانية في الإسلام تلزم بطاعة الله في أوامره </a:t>
            </a:r>
            <a:r>
              <a:rPr lang="ar-SA" sz="2000" b="1" dirty="0" err="1" smtClean="0"/>
              <a:t>ونواهيه,.وأوامر</a:t>
            </a:r>
            <a:r>
              <a:rPr lang="ar-SA" sz="2000" b="1" dirty="0" smtClean="0"/>
              <a:t> الله ونواهيه اشتملت على التوجيه للعمل بمكارم الأخلاق واجتناب الرذائل </a:t>
            </a:r>
            <a:endParaRPr lang="ar-SA" sz="2000" b="1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4716016" y="908720"/>
            <a:ext cx="3600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1115616" y="908720"/>
            <a:ext cx="3600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مربع نص 1"/>
          <p:cNvSpPr txBox="1"/>
          <p:nvPr/>
        </p:nvSpPr>
        <p:spPr>
          <a:xfrm>
            <a:off x="179513" y="3933056"/>
            <a:ext cx="8870618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sz="2400" dirty="0" smtClean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r>
              <a:rPr lang="ar-SA" sz="24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وهناك تشابك جذري بين  أسس الأخلاق وأسس الإيمان  كيف ذلك؟</a:t>
            </a:r>
          </a:p>
          <a:p>
            <a:r>
              <a:rPr lang="ar-SA" sz="2400" b="1" dirty="0" smtClean="0">
                <a:latin typeface="Traditional Arabic" pitchFamily="18" charset="-78"/>
                <a:cs typeface="Traditional Arabic" pitchFamily="18" charset="-78"/>
              </a:rPr>
              <a:t>لأن الخلق الفاضل يوجب الإيمان بالحق والإذعان له وعدم </a:t>
            </a:r>
            <a:r>
              <a:rPr lang="ar-SA" sz="2400" b="1" dirty="0">
                <a:latin typeface="Traditional Arabic" pitchFamily="18" charset="-78"/>
                <a:cs typeface="Traditional Arabic" pitchFamily="18" charset="-78"/>
              </a:rPr>
              <a:t>الاستكبار. </a:t>
            </a:r>
            <a:r>
              <a:rPr lang="ar-SA" sz="2400" b="1" dirty="0" smtClean="0">
                <a:latin typeface="Traditional Arabic" pitchFamily="18" charset="-78"/>
                <a:cs typeface="Traditional Arabic" pitchFamily="18" charset="-78"/>
              </a:rPr>
              <a:t>والإيمان  بجميع أركانه وعناصره أعظم </a:t>
            </a:r>
            <a:r>
              <a:rPr lang="ar-SA" sz="2400" b="1" dirty="0">
                <a:latin typeface="Traditional Arabic" pitchFamily="18" charset="-78"/>
                <a:cs typeface="Traditional Arabic" pitchFamily="18" charset="-78"/>
              </a:rPr>
              <a:t>حقيقة كبرى </a:t>
            </a:r>
            <a:r>
              <a:rPr lang="ar-SA" sz="2400" b="1" dirty="0" smtClean="0">
                <a:latin typeface="Traditional Arabic" pitchFamily="18" charset="-78"/>
                <a:cs typeface="Traditional Arabic" pitchFamily="18" charset="-78"/>
              </a:rPr>
              <a:t>فالخلق الفاضل يدعو إلى الإيمان وينفر من الجحود</a:t>
            </a:r>
          </a:p>
          <a:p>
            <a:r>
              <a:rPr lang="ar-SA" sz="2400" b="1" dirty="0" smtClean="0">
                <a:latin typeface="Traditional Arabic" pitchFamily="18" charset="-78"/>
                <a:cs typeface="Traditional Arabic" pitchFamily="18" charset="-78"/>
              </a:rPr>
              <a:t>وكذلك القاعدة الإيمانية تدفع المؤمنين إلى أن يتحلوا بفضائل الأخلاق « الإيمان بضع وسبعون شعبة أفضلها قول لا إله إلا الله وأدناها إماطة الأذى عن الطريق والحياء شعبة من الإيمان» « أكمل المؤمنين إيمانا أحسنهم خلقا» وشاهد ذلك في التطبيق قصة عمر بن الخطاب مع </a:t>
            </a:r>
            <a:r>
              <a:rPr lang="ar-SA" sz="2400" b="1" dirty="0" err="1" smtClean="0">
                <a:latin typeface="Traditional Arabic" pitchFamily="18" charset="-78"/>
                <a:cs typeface="Traditional Arabic" pitchFamily="18" charset="-78"/>
              </a:rPr>
              <a:t>عيينة</a:t>
            </a:r>
            <a:r>
              <a:rPr lang="ar-SA" sz="2400" b="1" dirty="0" smtClean="0">
                <a:latin typeface="Traditional Arabic" pitchFamily="18" charset="-78"/>
                <a:cs typeface="Traditional Arabic" pitchFamily="18" charset="-78"/>
              </a:rPr>
              <a:t> بن الحصن </a:t>
            </a:r>
            <a:r>
              <a:rPr lang="ar-SA" sz="1400" b="1" dirty="0" smtClean="0">
                <a:latin typeface="Traditional Arabic" pitchFamily="18" charset="-78"/>
                <a:cs typeface="Traditional Arabic" pitchFamily="18" charset="-78"/>
              </a:rPr>
              <a:t>(الكتاب ص24)</a:t>
            </a:r>
          </a:p>
          <a:p>
            <a:endParaRPr lang="ar-SA" sz="24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ar-SA" sz="3200" dirty="0"/>
              <a:t>ارتباط معظم أحكام الشريعة  الإسلامية بالأخلاق</a:t>
            </a:r>
          </a:p>
        </p:txBody>
      </p:sp>
      <p:cxnSp>
        <p:nvCxnSpPr>
          <p:cNvPr id="6" name="رابط مستقيم 5"/>
          <p:cNvCxnSpPr/>
          <p:nvPr/>
        </p:nvCxnSpPr>
        <p:spPr>
          <a:xfrm>
            <a:off x="395813" y="1196752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5490" y="1258277"/>
            <a:ext cx="158510" cy="65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769" y="1227094"/>
            <a:ext cx="158750" cy="65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816" y="1196752"/>
            <a:ext cx="158750" cy="65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272005"/>
            <a:ext cx="158750" cy="65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96752"/>
            <a:ext cx="158750" cy="65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2" y="1227094"/>
            <a:ext cx="158750" cy="65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مربع نص 12"/>
          <p:cNvSpPr txBox="1"/>
          <p:nvPr/>
        </p:nvSpPr>
        <p:spPr>
          <a:xfrm>
            <a:off x="7380312" y="1885907"/>
            <a:ext cx="1754215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الأحكام الاعتقادية</a:t>
            </a:r>
          </a:p>
          <a:p>
            <a:r>
              <a:rPr lang="ar-SA" sz="2000" dirty="0" smtClean="0"/>
              <a:t>العقائد الإسلامية </a:t>
            </a:r>
          </a:p>
          <a:p>
            <a:r>
              <a:rPr lang="ar-SA" sz="2000" dirty="0" smtClean="0"/>
              <a:t>هي في حقيقتها حقائق</a:t>
            </a:r>
          </a:p>
          <a:p>
            <a:r>
              <a:rPr lang="ar-SA" sz="2000" dirty="0" smtClean="0"/>
              <a:t>علمية منها </a:t>
            </a:r>
            <a:r>
              <a:rPr lang="ar-SA" sz="2000" dirty="0" err="1" smtClean="0"/>
              <a:t>ماهو</a:t>
            </a:r>
            <a:r>
              <a:rPr lang="ar-SA" sz="2000" dirty="0" smtClean="0"/>
              <a:t> </a:t>
            </a:r>
          </a:p>
          <a:p>
            <a:r>
              <a:rPr lang="ar-SA" sz="2000" dirty="0" smtClean="0"/>
              <a:t>متصل بالله ومنها بالرسل وبالكتب والملائكة والغيب</a:t>
            </a:r>
          </a:p>
          <a:p>
            <a:r>
              <a:rPr lang="ar-SA" sz="2000" dirty="0" smtClean="0"/>
              <a:t>والإذعان للحقائق </a:t>
            </a:r>
          </a:p>
          <a:p>
            <a:r>
              <a:rPr lang="ar-SA" sz="2000" dirty="0" smtClean="0"/>
              <a:t>العلمية فضيلة يدفع إليها خلق حب الحق</a:t>
            </a:r>
            <a:r>
              <a:rPr lang="ar-SA" dirty="0" smtClean="0"/>
              <a:t>، </a:t>
            </a:r>
            <a:r>
              <a:rPr lang="ar-SA" sz="2000" dirty="0" smtClean="0"/>
              <a:t>وجحود الحقائق العلمية رذيلة تحت تأثير خلق قبيح وهو الاستكبار </a:t>
            </a:r>
          </a:p>
        </p:txBody>
      </p:sp>
      <p:sp>
        <p:nvSpPr>
          <p:cNvPr id="16" name="مربع نص 15"/>
          <p:cNvSpPr txBox="1"/>
          <p:nvPr/>
        </p:nvSpPr>
        <p:spPr>
          <a:xfrm>
            <a:off x="5735255" y="1868625"/>
            <a:ext cx="1743027" cy="470898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الأحكام التعبدية</a:t>
            </a:r>
          </a:p>
          <a:p>
            <a:r>
              <a:rPr lang="ar-SA" sz="2000" dirty="0" smtClean="0"/>
              <a:t>العبادة لا تكون إلا </a:t>
            </a:r>
          </a:p>
          <a:p>
            <a:r>
              <a:rPr lang="ar-SA" sz="2000" dirty="0" smtClean="0"/>
              <a:t>لله لأنه المنعم </a:t>
            </a:r>
          </a:p>
          <a:p>
            <a:r>
              <a:rPr lang="ar-SA" sz="2000" dirty="0" smtClean="0"/>
              <a:t>وطاعة من تجب طاعته وشكره </a:t>
            </a:r>
          </a:p>
          <a:p>
            <a:r>
              <a:rPr lang="ar-SA" sz="2000" dirty="0" smtClean="0"/>
              <a:t>خلق يدفع إليه حب الحق والذين يستنكفون عن عبادة </a:t>
            </a:r>
          </a:p>
          <a:p>
            <a:r>
              <a:rPr lang="ar-SA" sz="2000" dirty="0" smtClean="0"/>
              <a:t>محرومون من فضائل خلقية عظيمة لذلك نبه القرآن على أن الاستنكاف عن عبادة الله استكبار يوجب العذاب</a:t>
            </a:r>
          </a:p>
        </p:txBody>
      </p:sp>
      <p:sp>
        <p:nvSpPr>
          <p:cNvPr id="17" name="مربع نص 16"/>
          <p:cNvSpPr txBox="1"/>
          <p:nvPr/>
        </p:nvSpPr>
        <p:spPr>
          <a:xfrm>
            <a:off x="4594232" y="1834136"/>
            <a:ext cx="1205336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أحكام المعاملات المالية وتنظيم العقود </a:t>
            </a:r>
          </a:p>
          <a:p>
            <a:r>
              <a:rPr lang="ar-SA" sz="2000" dirty="0" smtClean="0"/>
              <a:t>قائمة على أساس الحق والعدل </a:t>
            </a:r>
            <a:endParaRPr lang="ar-SA" sz="20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3059832" y="1885907"/>
            <a:ext cx="1534400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أحكام العلاقات الاجتماعية (نظام الأسرة والنظام الجماعي الرعاة والرعية)</a:t>
            </a:r>
          </a:p>
          <a:p>
            <a:r>
              <a:rPr lang="ar-SA" sz="2000" dirty="0" smtClean="0"/>
              <a:t>قائمة على أساس مبدأ التعاون بين الأفراد والإحسان والتسامح والقيام بالحقوق وأداء الواجبات</a:t>
            </a:r>
            <a:endParaRPr lang="ar-SA" sz="2000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1331640" y="1834652"/>
            <a:ext cx="1512168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أحكام الأحوال الشخصية</a:t>
            </a:r>
          </a:p>
          <a:p>
            <a:r>
              <a:rPr lang="ar-SA" sz="2000" dirty="0" smtClean="0"/>
              <a:t>وهي التي تنظم أحوال الزواج والطلاق والنفقة والميراث  </a:t>
            </a:r>
          </a:p>
          <a:p>
            <a:r>
              <a:rPr lang="ar-SA" sz="2000" dirty="0" smtClean="0"/>
              <a:t>وهي ترجع إلى العلاقات الاجتماعية ومنها ما يرجع إلى أحكام تعبدية محضة  </a:t>
            </a:r>
            <a:endParaRPr lang="ar-SA" sz="2000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0" y="1855472"/>
            <a:ext cx="1475656" cy="470898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أحكام الآداب</a:t>
            </a:r>
          </a:p>
          <a:p>
            <a:r>
              <a:rPr lang="ar-SA" sz="2000" dirty="0"/>
              <a:t>ومعلوم أن الإسلام يدعو إلى التجمل للناس والإحسان إلى مشاعرهم ....والأساس الأخلاقي الذي يدفع إلى التجمل للناس هو حب العطاء وحب الحق و الآخرين والبعد عن </a:t>
            </a:r>
            <a:r>
              <a:rPr lang="ar-SA" sz="2000" dirty="0" smtClean="0"/>
              <a:t>أذيتهم حتى في الكلمة والرائحة</a:t>
            </a: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122891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50106"/>
          </a:xfrm>
        </p:spPr>
        <p:txBody>
          <a:bodyPr>
            <a:normAutofit/>
          </a:bodyPr>
          <a:lstStyle/>
          <a:p>
            <a:r>
              <a:rPr lang="ar-SA" sz="3600" dirty="0"/>
              <a:t>موقف أعداء المسلمين من الأخلاق الإسلامية</a:t>
            </a:r>
          </a:p>
        </p:txBody>
      </p:sp>
      <p:sp>
        <p:nvSpPr>
          <p:cNvPr id="5" name="تمرير أفقي 4"/>
          <p:cNvSpPr/>
          <p:nvPr/>
        </p:nvSpPr>
        <p:spPr>
          <a:xfrm>
            <a:off x="1019730" y="957717"/>
            <a:ext cx="4392488" cy="1584176"/>
          </a:xfrm>
          <a:prstGeom prst="horizont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2/عرفوا ان تفهم مصادر الشريعة الاسلامية تفهما سليما هو الذي يمد نبع الإيمان فمكروا بالعلوم الاسلامية  مكرا بالغا بالحجب والتشويه  لها ومضايقة روادها ....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تمرير أفقي 5"/>
          <p:cNvSpPr/>
          <p:nvPr/>
        </p:nvSpPr>
        <p:spPr>
          <a:xfrm>
            <a:off x="1019730" y="3908400"/>
            <a:ext cx="4104456" cy="1798577"/>
          </a:xfrm>
          <a:prstGeom prst="horizont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3/عرفوا </a:t>
            </a:r>
            <a:r>
              <a:rPr lang="ar-SA" b="1" dirty="0" err="1" smtClean="0">
                <a:solidFill>
                  <a:schemeClr val="accent6">
                    <a:lumMod val="50000"/>
                  </a:schemeClr>
                </a:solidFill>
              </a:rPr>
              <a:t>قيمةالافساد</a:t>
            </a: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 العملي التطبيقي فوجهوا جنودهم لغمس ابناء المسلمين في بيئات </a:t>
            </a:r>
            <a:r>
              <a:rPr lang="ar-SA" b="1" dirty="0" err="1" smtClean="0">
                <a:solidFill>
                  <a:schemeClr val="accent6">
                    <a:lumMod val="50000"/>
                  </a:schemeClr>
                </a:solidFill>
              </a:rPr>
              <a:t>مشحونه</a:t>
            </a: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 بالانحلال الخلقي بغية إصابتهم برذائل الأخلاق عن طريق التشبه وسرية الفساد واستمراء الشهوات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تمرير أفقي 6"/>
          <p:cNvSpPr/>
          <p:nvPr/>
        </p:nvSpPr>
        <p:spPr>
          <a:xfrm>
            <a:off x="971600" y="2429587"/>
            <a:ext cx="4320480" cy="1584176"/>
          </a:xfrm>
          <a:prstGeom prst="horizont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4/عرفوا قيمة افساد المفاهيم والافكار </a:t>
            </a:r>
            <a:r>
              <a:rPr lang="ar-SA" b="1" dirty="0" err="1" smtClean="0">
                <a:solidFill>
                  <a:schemeClr val="accent6">
                    <a:lumMod val="50000"/>
                  </a:schemeClr>
                </a:solidFill>
              </a:rPr>
              <a:t>فجندو</a:t>
            </a: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 جيوش المضللين الفكريين الذين ينشرون المفاهيم والفلسفات الباطلة بنشرها مستقلة أو ضمن معارف مادية صحيحة فيدسون السم في الدسم 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1403648" y="5695032"/>
            <a:ext cx="7457539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</a:rPr>
              <a:t>أقوال أعداء الإسلام </a:t>
            </a:r>
            <a:r>
              <a:rPr lang="ar-SA" sz="2000" b="1" dirty="0"/>
              <a:t>(مثل زويمر، ونشرة المشرق الأعظم الماسوني، </a:t>
            </a:r>
            <a:r>
              <a:rPr lang="ar-SA" sz="2000" b="1" dirty="0" err="1"/>
              <a:t>البرتوكلات</a:t>
            </a:r>
            <a:r>
              <a:rPr lang="ar-SA" sz="2000" b="1" dirty="0"/>
              <a:t> اليهودية والبيان الشيوعي) افتحي الكتاب مهمة نصوصهم </a:t>
            </a:r>
            <a:r>
              <a:rPr lang="ar-SA" sz="2000" b="1" dirty="0" smtClean="0"/>
              <a:t>ص38-39</a:t>
            </a:r>
          </a:p>
          <a:p>
            <a:endParaRPr lang="ar-SA" sz="2000" b="1" dirty="0"/>
          </a:p>
        </p:txBody>
      </p:sp>
      <p:sp>
        <p:nvSpPr>
          <p:cNvPr id="11" name="عنصر نائب للمحتوى 10"/>
          <p:cNvSpPr>
            <a:spLocks noGrp="1"/>
          </p:cNvSpPr>
          <p:nvPr>
            <p:ph idx="1"/>
          </p:nvPr>
        </p:nvSpPr>
        <p:spPr>
          <a:xfrm>
            <a:off x="6516216" y="1144712"/>
            <a:ext cx="2520280" cy="4056586"/>
          </a:xfrm>
          <a:prstGeom prst="vertic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r>
              <a:rPr lang="ar-SA" sz="2000" dirty="0" smtClean="0">
                <a:solidFill>
                  <a:schemeClr val="accent6">
                    <a:lumMod val="50000"/>
                  </a:schemeClr>
                </a:solidFill>
              </a:rPr>
              <a:t>1</a:t>
            </a:r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</a:rPr>
              <a:t>/عرفوا ان النبع الاساسي الذي يزود الانسان المسلم </a:t>
            </a:r>
            <a:r>
              <a:rPr lang="ar-SA" sz="2000" b="1" dirty="0" err="1" smtClean="0">
                <a:solidFill>
                  <a:schemeClr val="accent6">
                    <a:lumMod val="50000"/>
                  </a:schemeClr>
                </a:solidFill>
              </a:rPr>
              <a:t>بالاخلاق</a:t>
            </a:r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</a:rPr>
              <a:t> الاسلامية العظيمة إنما </a:t>
            </a:r>
            <a:r>
              <a:rPr lang="ar-SA" sz="2000" b="1" dirty="0" err="1" smtClean="0">
                <a:solidFill>
                  <a:schemeClr val="accent6">
                    <a:lumMod val="50000"/>
                  </a:schemeClr>
                </a:solidFill>
              </a:rPr>
              <a:t>هوالايمان</a:t>
            </a:r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</a:rPr>
              <a:t> بالله واليوم الاخر فصمموا على ان يكسروا مجاري هذا النبع العظيم</a:t>
            </a:r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38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669360"/>
          </a:xfrm>
        </p:spPr>
        <p:txBody>
          <a:bodyPr>
            <a:normAutofit lnSpcReduction="10000"/>
          </a:bodyPr>
          <a:lstStyle/>
          <a:p>
            <a:r>
              <a:rPr lang="ar-SA" dirty="0" smtClean="0"/>
              <a:t>          </a:t>
            </a:r>
            <a:r>
              <a:rPr lang="ar-SA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عناية الإسلام بتزكية النفس وتهذيبها</a:t>
            </a:r>
          </a:p>
          <a:p>
            <a:pPr>
              <a:buNone/>
            </a:pPr>
            <a:r>
              <a:rPr lang="ar-SA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وحرصه على تقويم الأخلاق</a:t>
            </a:r>
            <a:endParaRPr lang="ar-SA" b="1" dirty="0" smtClean="0"/>
          </a:p>
          <a:p>
            <a:pPr marL="82296" indent="0">
              <a:buNone/>
            </a:pPr>
            <a:r>
              <a:rPr lang="ar-SA" sz="2800" dirty="0" smtClean="0"/>
              <a:t>لما كان </a:t>
            </a:r>
            <a:r>
              <a:rPr lang="ar-SA" sz="2800" b="1" dirty="0" smtClean="0"/>
              <a:t>الأصل في السلوك </a:t>
            </a:r>
            <a:r>
              <a:rPr lang="ar-SA" sz="2800" b="1" dirty="0" err="1" smtClean="0"/>
              <a:t>الظاهرأن</a:t>
            </a:r>
            <a:r>
              <a:rPr lang="ar-SA" sz="2800" b="1" dirty="0" smtClean="0"/>
              <a:t> يكون مظهرا تعبيريا لأحوال النفس وحركتها </a:t>
            </a:r>
            <a:r>
              <a:rPr lang="ar-SA" sz="2800" dirty="0" smtClean="0"/>
              <a:t>,ولما كان </a:t>
            </a:r>
            <a:r>
              <a:rPr lang="ar-SA" sz="2800" b="1" dirty="0" smtClean="0"/>
              <a:t>السلوك الظاهر عرضه لدوافع النفاق والرياء </a:t>
            </a:r>
            <a:r>
              <a:rPr lang="ar-SA" sz="2800" b="1" dirty="0" err="1" smtClean="0"/>
              <a:t>اومؤثرات</a:t>
            </a:r>
            <a:r>
              <a:rPr lang="ar-SA" sz="2800" b="1" dirty="0" smtClean="0"/>
              <a:t> العادة التي لاتعبر عن صدق في الاتجاه القلبي والنفسي</a:t>
            </a:r>
            <a:r>
              <a:rPr lang="ar-SA" sz="2800" dirty="0" smtClean="0"/>
              <a:t>.</a:t>
            </a:r>
          </a:p>
          <a:p>
            <a:pPr marL="82296" indent="0">
              <a:buNone/>
            </a:pPr>
            <a:r>
              <a:rPr lang="ar-SA" sz="2800" dirty="0" smtClean="0"/>
              <a:t>لما كان كل ذلك كانت عناية الإسلام موجهه بالدرجة الأولى لتزكيه النفس وتهذيبها والمراد من تزكيه النفس تطهيرها من </a:t>
            </a:r>
            <a:r>
              <a:rPr lang="ar-SA" sz="2800" dirty="0" err="1" smtClean="0"/>
              <a:t>نزغات</a:t>
            </a:r>
            <a:r>
              <a:rPr lang="ar-SA" sz="2800" dirty="0" smtClean="0"/>
              <a:t> الشر </a:t>
            </a:r>
            <a:r>
              <a:rPr lang="ar-SA" sz="2800" dirty="0" err="1" smtClean="0"/>
              <a:t>والإثم,وازالة</a:t>
            </a:r>
            <a:r>
              <a:rPr lang="ar-SA" sz="2800" dirty="0" smtClean="0"/>
              <a:t> حظ الشيطان منها وتنميه </a:t>
            </a:r>
            <a:r>
              <a:rPr lang="ar-SA" sz="2800" dirty="0" err="1" smtClean="0"/>
              <a:t>فطرةا</a:t>
            </a:r>
            <a:r>
              <a:rPr lang="ar-SA" sz="2800" dirty="0" smtClean="0"/>
              <a:t> لخير </a:t>
            </a:r>
            <a:r>
              <a:rPr lang="ar-SA" sz="2800" dirty="0" err="1" smtClean="0"/>
              <a:t>فيها.</a:t>
            </a:r>
            <a:r>
              <a:rPr lang="ar-SA" sz="2800" b="1" dirty="0" err="1" smtClean="0"/>
              <a:t>لأنه</a:t>
            </a:r>
            <a:r>
              <a:rPr lang="ar-SA" sz="2800" b="1" dirty="0" smtClean="0"/>
              <a:t> إذا تزكت النفس وتهذبت طباعها استقام السلوك الداخلي والخارجي لامحالة، </a:t>
            </a:r>
            <a:r>
              <a:rPr lang="ar-SA" sz="2800" dirty="0" smtClean="0">
                <a:solidFill>
                  <a:srgbClr val="C00000"/>
                </a:solidFill>
              </a:rPr>
              <a:t>بخلاف توجيه العناية إلى تقويم السلوك الظاهر فقط فإنه بناء على غير أساس ولأنه لا يكون تعبيرا صادقا عن أحوال النفس الداخلية </a:t>
            </a:r>
            <a:r>
              <a:rPr lang="ar-SA" sz="2800" dirty="0" smtClean="0"/>
              <a:t>. لذلك كان نظر الله تبارك وتعالى لما في القلوب قال </a:t>
            </a:r>
            <a:r>
              <a:rPr lang="ar-SA" sz="2800" dirty="0" smtClean="0">
                <a:sym typeface="AGA Arabesque"/>
              </a:rPr>
              <a:t></a:t>
            </a:r>
            <a:r>
              <a:rPr lang="ar-SA" sz="2800" dirty="0" smtClean="0"/>
              <a:t>: « إن الله لا ينظر إلى أجسامكم وصوركم ولكن ينظر إلى قلوبكم» وقال تعالى: «ونفس وما سواها</a:t>
            </a:r>
            <a:r>
              <a:rPr lang="ar-SA" sz="2800" dirty="0"/>
              <a:t> </a:t>
            </a:r>
            <a:r>
              <a:rPr lang="ar-SA" sz="2800" dirty="0" smtClean="0"/>
              <a:t>فألهمها فجورها وتقواها »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88640"/>
            <a:ext cx="9036496" cy="6408712"/>
          </a:xfrm>
        </p:spPr>
        <p:txBody>
          <a:bodyPr numCol="1"/>
          <a:lstStyle/>
          <a:p>
            <a:pPr algn="r">
              <a:buNone/>
            </a:pPr>
            <a:endParaRPr lang="ar-SA" dirty="0" smtClean="0"/>
          </a:p>
          <a:p>
            <a:pPr algn="r">
              <a:buNone/>
            </a:pPr>
            <a:endParaRPr lang="ar-SA" dirty="0"/>
          </a:p>
          <a:p>
            <a:pPr algn="r">
              <a:buNone/>
            </a:pPr>
            <a:endParaRPr lang="ar-SA" dirty="0" smtClean="0"/>
          </a:p>
          <a:p>
            <a:pPr algn="r">
              <a:buNone/>
            </a:pPr>
            <a:endParaRPr lang="ar-SA" sz="2000" dirty="0"/>
          </a:p>
          <a:p>
            <a:pPr algn="r">
              <a:buNone/>
            </a:pPr>
            <a:endParaRPr lang="ar-SA" dirty="0" smtClean="0"/>
          </a:p>
        </p:txBody>
      </p:sp>
      <p:sp>
        <p:nvSpPr>
          <p:cNvPr id="4" name="سحابة 3"/>
          <p:cNvSpPr/>
          <p:nvPr/>
        </p:nvSpPr>
        <p:spPr>
          <a:xfrm>
            <a:off x="1691680" y="116632"/>
            <a:ext cx="6552728" cy="720080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شمول الاخلاق 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7" name="رابط كسهم مستقيم 6"/>
          <p:cNvCxnSpPr/>
          <p:nvPr/>
        </p:nvCxnSpPr>
        <p:spPr>
          <a:xfrm>
            <a:off x="1331640" y="1541567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>
            <a:off x="2843808" y="1541567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/>
          <p:nvPr/>
        </p:nvCxnSpPr>
        <p:spPr>
          <a:xfrm>
            <a:off x="6228184" y="1519899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رابط كسهم مستقيم 13"/>
          <p:cNvCxnSpPr/>
          <p:nvPr/>
        </p:nvCxnSpPr>
        <p:spPr>
          <a:xfrm>
            <a:off x="8892480" y="1519899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رابط مستقيم 15"/>
          <p:cNvCxnSpPr/>
          <p:nvPr/>
        </p:nvCxnSpPr>
        <p:spPr>
          <a:xfrm>
            <a:off x="1331640" y="1484784"/>
            <a:ext cx="756084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8" name="مخطط انسيابي: متعدد المستندات 27"/>
          <p:cNvSpPr/>
          <p:nvPr/>
        </p:nvSpPr>
        <p:spPr>
          <a:xfrm>
            <a:off x="7380312" y="2384884"/>
            <a:ext cx="1714291" cy="3852428"/>
          </a:xfrm>
          <a:prstGeom prst="flowChartMultidocumen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>
              <a:buNone/>
            </a:pPr>
            <a:r>
              <a:rPr lang="ar-SA" b="1" dirty="0" smtClean="0"/>
              <a:t>من فضائل أخلاق </a:t>
            </a:r>
            <a:r>
              <a:rPr lang="ar-SA" b="1" dirty="0" err="1" smtClean="0"/>
              <a:t>الفكرتحري</a:t>
            </a:r>
            <a:r>
              <a:rPr lang="ar-SA" b="1" dirty="0" smtClean="0"/>
              <a:t> الحقيقة </a:t>
            </a:r>
            <a:r>
              <a:rPr lang="ar-SA" b="1" dirty="0" err="1" smtClean="0"/>
              <a:t>بانصاف</a:t>
            </a:r>
            <a:r>
              <a:rPr lang="ar-SA" b="1" dirty="0" smtClean="0"/>
              <a:t> وتجرد والصبر</a:t>
            </a:r>
          </a:p>
          <a:p>
            <a:pPr algn="r">
              <a:buNone/>
            </a:pPr>
            <a:r>
              <a:rPr lang="ar-SA" b="1" dirty="0" smtClean="0"/>
              <a:t>والبحث عن كل نافع مفيد من الافكار </a:t>
            </a:r>
            <a:endParaRPr lang="en-US" b="1" dirty="0"/>
          </a:p>
        </p:txBody>
      </p:sp>
      <p:sp>
        <p:nvSpPr>
          <p:cNvPr id="29" name="مخطط انسيابي: متعدد المستندات 28"/>
          <p:cNvSpPr/>
          <p:nvPr/>
        </p:nvSpPr>
        <p:spPr>
          <a:xfrm>
            <a:off x="4968044" y="2492896"/>
            <a:ext cx="2268252" cy="3168352"/>
          </a:xfrm>
          <a:prstGeom prst="flowChartMultidocumen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>
              <a:buNone/>
            </a:pPr>
            <a:r>
              <a:rPr lang="ar-SA" b="1" dirty="0" smtClean="0"/>
              <a:t>من فضائل اخلاق </a:t>
            </a:r>
            <a:r>
              <a:rPr lang="ar-SA" b="1" dirty="0" err="1" smtClean="0"/>
              <a:t>الاعتقادأن</a:t>
            </a:r>
            <a:r>
              <a:rPr lang="ar-SA" b="1" dirty="0" smtClean="0"/>
              <a:t> </a:t>
            </a:r>
            <a:r>
              <a:rPr lang="ar-SA" b="1" dirty="0" err="1" smtClean="0"/>
              <a:t>لايسمح</a:t>
            </a:r>
            <a:r>
              <a:rPr lang="ar-SA" b="1" dirty="0" smtClean="0"/>
              <a:t> الانسان لنفسه بان يتتبع الأوهام ولا يجعل مركز </a:t>
            </a:r>
            <a:r>
              <a:rPr lang="ar-SA" b="1" dirty="0" err="1" smtClean="0"/>
              <a:t>عقائدة</a:t>
            </a:r>
            <a:r>
              <a:rPr lang="ar-SA" b="1" dirty="0" smtClean="0"/>
              <a:t> فريسه للتقليد الأعمى أو فريسة لما يمليه عليه القادة المضللون</a:t>
            </a:r>
            <a:endParaRPr lang="en-US" b="1" dirty="0"/>
          </a:p>
        </p:txBody>
      </p:sp>
      <p:sp>
        <p:nvSpPr>
          <p:cNvPr id="30" name="مخطط انسيابي: متعدد المستندات 29"/>
          <p:cNvSpPr/>
          <p:nvPr/>
        </p:nvSpPr>
        <p:spPr>
          <a:xfrm>
            <a:off x="1979712" y="2708920"/>
            <a:ext cx="1368152" cy="2736304"/>
          </a:xfrm>
          <a:prstGeom prst="flowChartMultidocumen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 smtClean="0"/>
              <a:t>من فضائل اخلاق النفس الصبر </a:t>
            </a:r>
            <a:r>
              <a:rPr lang="ar-SA" b="1" dirty="0" err="1" smtClean="0"/>
              <a:t>والعفه</a:t>
            </a:r>
            <a:r>
              <a:rPr lang="ar-SA" b="1" dirty="0" smtClean="0"/>
              <a:t> </a:t>
            </a:r>
            <a:r>
              <a:rPr lang="ar-SA" b="1" dirty="0" err="1" smtClean="0"/>
              <a:t>ومجانبة</a:t>
            </a:r>
            <a:r>
              <a:rPr lang="ar-SA" b="1" dirty="0" smtClean="0"/>
              <a:t> </a:t>
            </a:r>
            <a:r>
              <a:rPr lang="ar-SA" b="1" dirty="0" err="1" smtClean="0"/>
              <a:t>الحسدوعلو</a:t>
            </a:r>
            <a:r>
              <a:rPr lang="ar-SA" b="1" dirty="0" smtClean="0"/>
              <a:t> الهمة</a:t>
            </a:r>
            <a:endParaRPr lang="en-US" b="1" dirty="0"/>
          </a:p>
        </p:txBody>
      </p:sp>
      <p:sp>
        <p:nvSpPr>
          <p:cNvPr id="31" name="مخطط انسيابي: متعدد المستندات 30"/>
          <p:cNvSpPr/>
          <p:nvPr/>
        </p:nvSpPr>
        <p:spPr>
          <a:xfrm>
            <a:off x="179512" y="2564904"/>
            <a:ext cx="1512168" cy="3672408"/>
          </a:xfrm>
          <a:prstGeom prst="flowChartMultidocumen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 smtClean="0"/>
              <a:t>من فضائل اخلاق السلوك الظاهر فكثيرة فهي في حقيقتها  تعبير عما في داخل الانسان من اخلاق</a:t>
            </a:r>
            <a:endParaRPr lang="en-US" b="1" dirty="0"/>
          </a:p>
        </p:txBody>
      </p:sp>
      <p:cxnSp>
        <p:nvCxnSpPr>
          <p:cNvPr id="33" name="رابط كسهم مستقيم 32"/>
          <p:cNvCxnSpPr/>
          <p:nvPr/>
        </p:nvCxnSpPr>
        <p:spPr>
          <a:xfrm>
            <a:off x="4291771" y="1541567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4" name="مخطط انسيابي: متعدد المستندات 33"/>
          <p:cNvSpPr/>
          <p:nvPr/>
        </p:nvSpPr>
        <p:spPr>
          <a:xfrm>
            <a:off x="3635896" y="2780928"/>
            <a:ext cx="1152128" cy="2880320"/>
          </a:xfrm>
          <a:prstGeom prst="flowChartMultidocumen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 smtClean="0"/>
              <a:t>من فضائل اخلاق القلب حب الحق وكراهية الباطل وتحمل الأحقاد</a:t>
            </a:r>
            <a:endParaRPr lang="en-US" b="1" dirty="0"/>
          </a:p>
        </p:txBody>
      </p:sp>
      <p:sp>
        <p:nvSpPr>
          <p:cNvPr id="2" name="مربع نص 1"/>
          <p:cNvSpPr txBox="1"/>
          <p:nvPr/>
        </p:nvSpPr>
        <p:spPr>
          <a:xfrm>
            <a:off x="179512" y="940078"/>
            <a:ext cx="883443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الأخلاق دخلت في كل القطاعات الإنسانية فللفكر أخلاق وللقلب والنفس أخلاق  وللسلوك الظاهر أخلاق </a:t>
            </a:r>
            <a:endParaRPr lang="ar-SA" sz="2000" b="1" dirty="0"/>
          </a:p>
        </p:txBody>
      </p:sp>
    </p:spTree>
    <p:extLst>
      <p:ext uri="{BB962C8B-B14F-4D97-AF65-F5344CB8AC3E}">
        <p14:creationId xmlns:p14="http://schemas.microsoft.com/office/powerpoint/2010/main" val="413481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تناول الأخلاق لجانبي السلوك الفردي والسلوك الاجتماعي:</a:t>
            </a:r>
            <a:br>
              <a:rPr lang="ar-SA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ar-SA" sz="3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292080" y="1052736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475656" y="1628800"/>
            <a:ext cx="38164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292080" y="1628800"/>
            <a:ext cx="3600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475656" y="162880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8892480" y="162880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 flipH="1">
            <a:off x="6479704" y="2204864"/>
            <a:ext cx="266429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ar-SA" sz="2800" dirty="0" smtClean="0"/>
              <a:t>1- فمن الأخلاق التي تتناول جانب السلوك </a:t>
            </a:r>
            <a:r>
              <a:rPr lang="ar-SA" sz="2800" dirty="0" err="1" smtClean="0"/>
              <a:t>الفردي:القناعة</a:t>
            </a:r>
            <a:r>
              <a:rPr lang="ar-SA" sz="2800" dirty="0" smtClean="0"/>
              <a:t> </a:t>
            </a:r>
            <a:r>
              <a:rPr lang="ar-SA" sz="2800" dirty="0" err="1" smtClean="0"/>
              <a:t>الذاتيه</a:t>
            </a:r>
            <a:r>
              <a:rPr lang="ar-SA" sz="2800" dirty="0" smtClean="0"/>
              <a:t>, والزهد المحمود , والأناة في العمل...</a:t>
            </a:r>
          </a:p>
        </p:txBody>
      </p:sp>
      <p:sp>
        <p:nvSpPr>
          <p:cNvPr id="25" name="Rectangle 24"/>
          <p:cNvSpPr/>
          <p:nvPr/>
        </p:nvSpPr>
        <p:spPr>
          <a:xfrm flipH="1">
            <a:off x="755576" y="2276872"/>
            <a:ext cx="381642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dirty="0" smtClean="0"/>
              <a:t>2- </a:t>
            </a:r>
            <a:r>
              <a:rPr lang="ar-SA" sz="2400" b="1" dirty="0" smtClean="0"/>
              <a:t>ومن الأخلاق التي تتناول جانب السلوك الاجتماعي:</a:t>
            </a:r>
          </a:p>
          <a:p>
            <a:r>
              <a:rPr lang="ar-SA" sz="2400" b="1" dirty="0" smtClean="0"/>
              <a:t> الحلم, والصدق,والأمانة والصبر....</a:t>
            </a:r>
          </a:p>
          <a:p>
            <a:r>
              <a:rPr lang="ar-SA" sz="2400" b="1" dirty="0" smtClean="0"/>
              <a:t>وللأخلاق الاجتماعية قاعدة تتلخص في أن يعامل الإنسان الآخرين بما يحب أن يعاملوه به</a:t>
            </a:r>
          </a:p>
          <a:p>
            <a:r>
              <a:rPr lang="ar-SA" sz="2400" b="1" dirty="0" smtClean="0"/>
              <a:t>وقد أبان الرسول </a:t>
            </a:r>
            <a:r>
              <a:rPr lang="ar-SA" sz="2400" b="1" dirty="0" smtClean="0">
                <a:sym typeface="AGA Arabesque"/>
              </a:rPr>
              <a:t> هذه القاعدة بقوله «فمن أحب أن يزحزح عن </a:t>
            </a:r>
            <a:r>
              <a:rPr lang="ar-SA" sz="2400" b="1" dirty="0" err="1" smtClean="0">
                <a:sym typeface="AGA Arabesque"/>
              </a:rPr>
              <a:t>النارويدخل</a:t>
            </a:r>
            <a:r>
              <a:rPr lang="ar-SA" sz="2400" b="1" dirty="0" smtClean="0">
                <a:sym typeface="AGA Arabesque"/>
              </a:rPr>
              <a:t> الجنة فتأته منيته وهو يؤمن بالله واليوم الآخر </a:t>
            </a:r>
            <a:r>
              <a:rPr lang="ar-SA" sz="2400" b="1" dirty="0" err="1" smtClean="0">
                <a:sym typeface="AGA Arabesque"/>
              </a:rPr>
              <a:t>وليأت</a:t>
            </a:r>
            <a:r>
              <a:rPr lang="ar-SA" sz="2400" b="1" dirty="0" smtClean="0">
                <a:sym typeface="AGA Arabesque"/>
              </a:rPr>
              <a:t> إلى الناس الذي يحب أن يؤتى إليه»</a:t>
            </a:r>
            <a:endParaRPr lang="ar-SA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تمت المحاضرة بحمد الله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ar-SA" sz="1800" b="1" smtClean="0"/>
              <a:t>عمل </a:t>
            </a:r>
            <a:r>
              <a:rPr lang="ar-SA" sz="1800" b="1" smtClean="0"/>
              <a:t>مجموعتين</a:t>
            </a:r>
            <a:endParaRPr lang="ar-SA" sz="1800" b="1" dirty="0" smtClean="0"/>
          </a:p>
          <a:p>
            <a:pPr algn="ctr"/>
            <a:r>
              <a:rPr lang="ar-SA" sz="1800" b="1" dirty="0" smtClean="0"/>
              <a:t>المجموعة </a:t>
            </a:r>
            <a:r>
              <a:rPr lang="ar-SA" sz="1800" b="1" dirty="0" err="1" smtClean="0"/>
              <a:t>الأولى:شعبة</a:t>
            </a:r>
            <a:r>
              <a:rPr lang="ar-SA" sz="1800" b="1" dirty="0" smtClean="0"/>
              <a:t> السبت</a:t>
            </a:r>
          </a:p>
          <a:p>
            <a:pPr marL="82296" indent="0" algn="ctr">
              <a:buNone/>
            </a:pPr>
            <a:r>
              <a:rPr lang="ar-SA" sz="1800" b="1" dirty="0" smtClean="0"/>
              <a:t>1- هيا القحطاني</a:t>
            </a:r>
          </a:p>
          <a:p>
            <a:pPr marL="82296" indent="0" algn="ctr">
              <a:buNone/>
            </a:pPr>
            <a:r>
              <a:rPr lang="ar-SA" sz="1800" b="1" dirty="0" smtClean="0"/>
              <a:t>2- زهور القحطاني</a:t>
            </a:r>
          </a:p>
          <a:p>
            <a:pPr marL="82296" indent="0" algn="ctr">
              <a:buNone/>
            </a:pPr>
            <a:r>
              <a:rPr lang="ar-SA" sz="1800" b="1" dirty="0" smtClean="0"/>
              <a:t>3-وجدان العمران</a:t>
            </a:r>
          </a:p>
          <a:p>
            <a:pPr algn="ctr"/>
            <a:r>
              <a:rPr lang="ar-SA" sz="1800" b="1" dirty="0" smtClean="0"/>
              <a:t>المجموعة الثانية: شعبة الأربعاء</a:t>
            </a:r>
          </a:p>
          <a:p>
            <a:pPr marL="82296" indent="0" algn="ctr">
              <a:buNone/>
            </a:pPr>
            <a:r>
              <a:rPr lang="ar-SA" sz="1800" b="1" dirty="0" smtClean="0"/>
              <a:t>1- نوير الجحدلي</a:t>
            </a:r>
          </a:p>
          <a:p>
            <a:pPr marL="82296" indent="0" algn="ctr">
              <a:buNone/>
            </a:pPr>
            <a:r>
              <a:rPr lang="ar-SA" sz="1800" b="1" dirty="0" smtClean="0"/>
              <a:t>2- </a:t>
            </a:r>
            <a:r>
              <a:rPr lang="ar-SA" sz="1800" b="1" dirty="0" err="1" smtClean="0"/>
              <a:t>رزنة</a:t>
            </a:r>
            <a:r>
              <a:rPr lang="ar-SA" sz="1800" b="1" dirty="0" smtClean="0"/>
              <a:t> القحطاني </a:t>
            </a:r>
          </a:p>
          <a:p>
            <a:pPr marL="82296" indent="0">
              <a:buNone/>
            </a:pPr>
            <a:r>
              <a:rPr lang="ar-SA" sz="2000" b="1" dirty="0" smtClean="0">
                <a:solidFill>
                  <a:srgbClr val="C00000"/>
                </a:solidFill>
              </a:rPr>
              <a:t>تصحيح وتعديل وتنسيق  الأستاذة : م. فتحية القحطاني </a:t>
            </a:r>
          </a:p>
          <a:p>
            <a:pPr marL="82296" indent="0" algn="ctr">
              <a:buNone/>
            </a:pPr>
            <a:r>
              <a:rPr lang="ar-SA" dirty="0" smtClean="0"/>
              <a:t>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09380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1118</TotalTime>
  <Words>1037</Words>
  <Application>Microsoft Office PowerPoint</Application>
  <PresentationFormat>عرض على الشاشة (3:4)‏</PresentationFormat>
  <Paragraphs>93</Paragraphs>
  <Slides>9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Solstice</vt:lpstr>
      <vt:lpstr>عناصر محاضرة اليوم </vt:lpstr>
      <vt:lpstr>تعريف الأخلاق </vt:lpstr>
      <vt:lpstr>عرض تقديمي في PowerPoint</vt:lpstr>
      <vt:lpstr>ارتباط معظم أحكام الشريعة  الإسلامية بالأخلاق</vt:lpstr>
      <vt:lpstr>موقف أعداء المسلمين من الأخلاق الإسلامية</vt:lpstr>
      <vt:lpstr>عرض تقديمي في PowerPoint</vt:lpstr>
      <vt:lpstr>عرض تقديمي في PowerPoint</vt:lpstr>
      <vt:lpstr>تناول الأخلاق لجانبي السلوك الفردي والسلوك الاجتماعي: </vt:lpstr>
      <vt:lpstr>تمت المحاضرة بحمد الله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AzhaaaR</dc:creator>
  <cp:lastModifiedBy>إلى الأمام</cp:lastModifiedBy>
  <cp:revision>39</cp:revision>
  <dcterms:created xsi:type="dcterms:W3CDTF">2012-10-21T13:33:16Z</dcterms:created>
  <dcterms:modified xsi:type="dcterms:W3CDTF">2012-11-20T18:46:46Z</dcterms:modified>
</cp:coreProperties>
</file>