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2B5EC081-04D3-4DA4-8BB8-A64AD036DEF5}" type="datetimeFigureOut">
              <a:rPr lang="ar-SA" smtClean="0"/>
              <a:t>11/01/34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a:xfrm>
            <a:off x="7991475" y="6429375"/>
            <a:ext cx="876300" cy="292100"/>
          </a:xfrm>
        </p:spPr>
        <p:txBody>
          <a:bodyPr/>
          <a:lstStyle/>
          <a:p>
            <a:fld id="{A0371ACB-F789-48DE-AFE8-87AD3C64495F}" type="slidenum">
              <a:rPr lang="ar-SA" smtClean="0"/>
              <a:t>‹#›</a:t>
            </a:fld>
            <a:endParaRPr lang="ar-SA"/>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ar-SA" smtClean="0"/>
              <a:t>انقر لتحرير نمط العنوان الرئيسي</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2B5EC081-04D3-4DA4-8BB8-A64AD036DEF5}" type="datetimeFigureOut">
              <a:rPr lang="ar-SA" smtClean="0"/>
              <a:t>11/01/34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0371ACB-F789-48DE-AFE8-87AD3C64495F}" type="slidenum">
              <a:rPr lang="ar-SA" smtClean="0"/>
              <a:t>‹#›</a:t>
            </a:fld>
            <a:endParaRPr lang="ar-SA"/>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2B5EC081-04D3-4DA4-8BB8-A64AD036DEF5}" type="datetimeFigureOut">
              <a:rPr lang="ar-SA" smtClean="0"/>
              <a:t>11/01/34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0371ACB-F789-48DE-AFE8-87AD3C64495F}" type="slidenum">
              <a:rPr lang="ar-SA" smtClean="0"/>
              <a:t>‹#›</a:t>
            </a:fld>
            <a:endParaRPr lang="ar-SA"/>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ar-SA" smtClean="0"/>
              <a:t>انقر لتحرير نمط العنوان الرئيسي</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5EC081-04D3-4DA4-8BB8-A64AD036DEF5}" type="datetimeFigureOut">
              <a:rPr lang="ar-SA" smtClean="0"/>
              <a:t>11/01/34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0371ACB-F789-48DE-AFE8-87AD3C64495F}" type="slidenum">
              <a:rPr lang="ar-SA" smtClean="0"/>
              <a:t>‹#›</a:t>
            </a:fld>
            <a:endParaRPr lang="ar-SA"/>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2B5EC081-04D3-4DA4-8BB8-A64AD036DEF5}" type="datetimeFigureOut">
              <a:rPr lang="ar-SA" smtClean="0"/>
              <a:t>11/01/34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A0371ACB-F789-48DE-AFE8-87AD3C64495F}" type="slidenum">
              <a:rPr lang="ar-SA" smtClean="0"/>
              <a:t>‹#›</a:t>
            </a:fld>
            <a:endParaRPr lang="ar-SA"/>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2B5EC081-04D3-4DA4-8BB8-A64AD036DEF5}" type="datetimeFigureOut">
              <a:rPr lang="ar-SA" smtClean="0"/>
              <a:t>11/01/34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A0371ACB-F789-48DE-AFE8-87AD3C64495F}" type="slidenum">
              <a:rPr lang="ar-SA" smtClean="0"/>
              <a:t>‹#›</a:t>
            </a:fld>
            <a:endParaRPr lang="ar-SA"/>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EC081-04D3-4DA4-8BB8-A64AD036DEF5}" type="datetimeFigureOut">
              <a:rPr lang="ar-SA" smtClean="0"/>
              <a:t>11/01/34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A0371ACB-F789-48DE-AFE8-87AD3C64495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2B5EC081-04D3-4DA4-8BB8-A64AD036DEF5}" type="datetimeFigureOut">
              <a:rPr lang="ar-SA" smtClean="0"/>
              <a:t>11/01/34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0371ACB-F789-48DE-AFE8-87AD3C64495F}" type="slidenum">
              <a:rPr lang="ar-SA" smtClean="0"/>
              <a:t>‹#›</a:t>
            </a:fld>
            <a:endParaRPr lang="ar-SA"/>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2B5EC081-04D3-4DA4-8BB8-A64AD036DEF5}" type="datetimeFigureOut">
              <a:rPr lang="ar-SA" smtClean="0"/>
              <a:t>11/01/34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0371ACB-F789-48DE-AFE8-87AD3C64495F}" type="slidenum">
              <a:rPr lang="ar-SA" smtClean="0"/>
              <a:t>‹#›</a:t>
            </a:fld>
            <a:endParaRPr lang="ar-SA"/>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2B5EC081-04D3-4DA4-8BB8-A64AD036DEF5}" type="datetimeFigureOut">
              <a:rPr lang="ar-SA" smtClean="0"/>
              <a:t>11/01/34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0371ACB-F789-48DE-AFE8-87AD3C64495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2B5EC081-04D3-4DA4-8BB8-A64AD036DEF5}" type="datetimeFigureOut">
              <a:rPr lang="ar-SA" smtClean="0"/>
              <a:t>11/01/34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0371ACB-F789-48DE-AFE8-87AD3C64495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2B5EC081-04D3-4DA4-8BB8-A64AD036DEF5}" type="datetimeFigureOut">
              <a:rPr lang="ar-SA" smtClean="0"/>
              <a:t>11/01/34</a:t>
            </a:fld>
            <a:endParaRPr lang="ar-SA"/>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ar-SA"/>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A0371ACB-F789-48DE-AFE8-87AD3C64495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1"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r" defTabSz="914400" rtl="1"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r" defTabSz="914400" rtl="1"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r" defTabSz="914400" rtl="1"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r" defTabSz="914400" rtl="1"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r" defTabSz="914400" rtl="1"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23528" y="1268760"/>
            <a:ext cx="8481392" cy="5184576"/>
          </a:xfrm>
        </p:spPr>
        <p:txBody>
          <a:bodyPr>
            <a:noAutofit/>
          </a:bodyPr>
          <a:lstStyle/>
          <a:p>
            <a:pPr algn="r"/>
            <a:r>
              <a:rPr lang="ar-SA" sz="2000" b="1" dirty="0">
                <a:solidFill>
                  <a:schemeClr val="tx1"/>
                </a:solidFill>
              </a:rPr>
              <a:t>1</a:t>
            </a:r>
            <a:r>
              <a:rPr lang="ar-SA" sz="2000" b="1" dirty="0" smtClean="0">
                <a:solidFill>
                  <a:schemeClr val="tx1"/>
                </a:solidFill>
              </a:rPr>
              <a:t>- وسائل </a:t>
            </a:r>
            <a:r>
              <a:rPr lang="ar-SA" sz="2000" b="1" dirty="0" err="1" smtClean="0">
                <a:solidFill>
                  <a:schemeClr val="tx1"/>
                </a:solidFill>
              </a:rPr>
              <a:t>إكتساب</a:t>
            </a:r>
            <a:r>
              <a:rPr lang="ar-SA" sz="2000" b="1" dirty="0" smtClean="0">
                <a:solidFill>
                  <a:schemeClr val="tx1"/>
                </a:solidFill>
              </a:rPr>
              <a:t> الأخلاق (خمسة وسائل )</a:t>
            </a:r>
          </a:p>
          <a:p>
            <a:pPr algn="r"/>
            <a:r>
              <a:rPr lang="ar-SA" sz="2000" b="1" dirty="0" smtClean="0">
                <a:solidFill>
                  <a:schemeClr val="tx1"/>
                </a:solidFill>
              </a:rPr>
              <a:t>2- نماذج من الأخلاق الإسلامية : النموذج الأول:( الصدق) تعريفه ، وكونه في الأقوال والأفعال ، وفطري</a:t>
            </a:r>
          </a:p>
          <a:p>
            <a:pPr algn="r"/>
            <a:r>
              <a:rPr lang="ar-SA" sz="2000" b="1" dirty="0" smtClean="0">
                <a:solidFill>
                  <a:schemeClr val="tx1"/>
                </a:solidFill>
              </a:rPr>
              <a:t>3- مقارنة بين الصدق والكذب</a:t>
            </a:r>
          </a:p>
          <a:p>
            <a:pPr algn="r"/>
            <a:r>
              <a:rPr lang="ar-SA" sz="2000" b="1" dirty="0" smtClean="0">
                <a:solidFill>
                  <a:schemeClr val="tx1"/>
                </a:solidFill>
              </a:rPr>
              <a:t>4-موقف الإسلام من الصدق والكذب//الكذب على الله والرسول</a:t>
            </a:r>
            <a:r>
              <a:rPr lang="ar-SA" sz="2000" b="1" dirty="0" smtClean="0">
                <a:solidFill>
                  <a:schemeClr val="tx1"/>
                </a:solidFill>
                <a:sym typeface="AGA Arabesque"/>
              </a:rPr>
              <a:t> /الكذب لإضحاك الناس</a:t>
            </a:r>
          </a:p>
          <a:p>
            <a:pPr algn="r"/>
            <a:r>
              <a:rPr lang="ar-SA" sz="2000" b="1" dirty="0" smtClean="0">
                <a:solidFill>
                  <a:schemeClr val="tx1"/>
                </a:solidFill>
              </a:rPr>
              <a:t>5- الحالات التي يجوز فيها الكذب </a:t>
            </a:r>
          </a:p>
          <a:p>
            <a:pPr algn="r"/>
            <a:r>
              <a:rPr lang="ar-SA" sz="2000" b="1" dirty="0" smtClean="0">
                <a:solidFill>
                  <a:schemeClr val="tx1"/>
                </a:solidFill>
              </a:rPr>
              <a:t>6- أشد أنواع الكذب : شهادة الزور، والقذف بالباطل .</a:t>
            </a:r>
          </a:p>
          <a:p>
            <a:pPr algn="r"/>
            <a:r>
              <a:rPr lang="ar-SA" sz="2000" b="1" dirty="0" smtClean="0">
                <a:solidFill>
                  <a:schemeClr val="tx1"/>
                </a:solidFill>
              </a:rPr>
              <a:t>7- الصدق في العهد والوعد والكذب فيهما</a:t>
            </a:r>
            <a:endParaRPr lang="ar-SA" sz="2000" b="1" dirty="0">
              <a:solidFill>
                <a:schemeClr val="tx1"/>
              </a:solidFill>
            </a:endParaRPr>
          </a:p>
        </p:txBody>
      </p:sp>
      <p:sp>
        <p:nvSpPr>
          <p:cNvPr id="2" name="عنوان 1"/>
          <p:cNvSpPr>
            <a:spLocks noGrp="1"/>
          </p:cNvSpPr>
          <p:nvPr>
            <p:ph type="title"/>
          </p:nvPr>
        </p:nvSpPr>
        <p:spPr>
          <a:xfrm>
            <a:off x="0" y="260649"/>
            <a:ext cx="8925744" cy="1008111"/>
          </a:xfrm>
        </p:spPr>
        <p:txBody>
          <a:bodyPr>
            <a:normAutofit/>
          </a:bodyPr>
          <a:lstStyle/>
          <a:p>
            <a:pPr algn="ctr"/>
            <a:r>
              <a:rPr lang="ar-SA" dirty="0" smtClean="0"/>
              <a:t>          عناصر محاضرة اليوم</a:t>
            </a:r>
            <a:r>
              <a:rPr lang="ar-SA" sz="2200" dirty="0" smtClean="0">
                <a:solidFill>
                  <a:schemeClr val="bg1"/>
                </a:solidFill>
              </a:rPr>
              <a:t>(وسائل اكتساب </a:t>
            </a:r>
            <a:r>
              <a:rPr lang="ar-SA" sz="2200" dirty="0" err="1" smtClean="0">
                <a:solidFill>
                  <a:schemeClr val="bg1"/>
                </a:solidFill>
              </a:rPr>
              <a:t>الأخلاق+الصدق</a:t>
            </a:r>
            <a:r>
              <a:rPr lang="ar-SA" sz="2200" dirty="0" smtClean="0">
                <a:solidFill>
                  <a:schemeClr val="bg1"/>
                </a:solidFill>
              </a:rPr>
              <a:t>)</a:t>
            </a:r>
            <a:endParaRPr lang="ar-SA" sz="2200" dirty="0"/>
          </a:p>
        </p:txBody>
      </p:sp>
    </p:spTree>
    <p:extLst>
      <p:ext uri="{BB962C8B-B14F-4D97-AF65-F5344CB8AC3E}">
        <p14:creationId xmlns:p14="http://schemas.microsoft.com/office/powerpoint/2010/main" val="1162143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6225" y="228600"/>
            <a:ext cx="8591550" cy="824135"/>
          </a:xfrm>
        </p:spPr>
        <p:txBody>
          <a:bodyPr>
            <a:normAutofit/>
          </a:bodyPr>
          <a:lstStyle/>
          <a:p>
            <a:pPr algn="ctr"/>
            <a:r>
              <a:rPr lang="ar-SA" dirty="0" smtClean="0"/>
              <a:t>وسائل اكتساب الأخلاق</a:t>
            </a:r>
            <a:endParaRPr lang="ar-SA" dirty="0"/>
          </a:p>
        </p:txBody>
      </p:sp>
      <p:sp>
        <p:nvSpPr>
          <p:cNvPr id="4" name="وسيلة شرح على شكل سحابة 3"/>
          <p:cNvSpPr/>
          <p:nvPr/>
        </p:nvSpPr>
        <p:spPr>
          <a:xfrm>
            <a:off x="6452592" y="1124744"/>
            <a:ext cx="2426568" cy="90068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الوسيلة الأولى </a:t>
            </a:r>
            <a:endParaRPr lang="ar-SA" dirty="0"/>
          </a:p>
        </p:txBody>
      </p:sp>
      <p:sp>
        <p:nvSpPr>
          <p:cNvPr id="5" name="عنصر نائب للمحتوى 4"/>
          <p:cNvSpPr>
            <a:spLocks noGrp="1"/>
          </p:cNvSpPr>
          <p:nvPr>
            <p:ph sz="quarter" idx="13"/>
          </p:nvPr>
        </p:nvSpPr>
        <p:spPr>
          <a:xfrm>
            <a:off x="1547664" y="1340768"/>
            <a:ext cx="2425472" cy="84619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normAutofit fontScale="92500"/>
          </a:bodyPr>
          <a:lstStyle/>
          <a:p>
            <a:pPr algn="ctr"/>
            <a:r>
              <a:rPr lang="ar-SA" dirty="0" smtClean="0"/>
              <a:t>الوسيلة الثانية </a:t>
            </a:r>
            <a:endParaRPr lang="ar-SA" dirty="0"/>
          </a:p>
        </p:txBody>
      </p:sp>
      <p:sp>
        <p:nvSpPr>
          <p:cNvPr id="7" name="وسيلة شرح على شكل سحابة 6"/>
          <p:cNvSpPr/>
          <p:nvPr/>
        </p:nvSpPr>
        <p:spPr>
          <a:xfrm>
            <a:off x="6452592" y="3068960"/>
            <a:ext cx="2426568" cy="93610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الوسيلة الثالثة</a:t>
            </a:r>
            <a:endParaRPr lang="ar-SA" dirty="0"/>
          </a:p>
        </p:txBody>
      </p:sp>
      <p:sp>
        <p:nvSpPr>
          <p:cNvPr id="8" name="وسيلة شرح على شكل سحابة 7"/>
          <p:cNvSpPr/>
          <p:nvPr/>
        </p:nvSpPr>
        <p:spPr>
          <a:xfrm>
            <a:off x="1475656" y="3265934"/>
            <a:ext cx="2426568" cy="88314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الوسيلة الرابعة</a:t>
            </a:r>
            <a:endParaRPr lang="ar-SA" dirty="0"/>
          </a:p>
        </p:txBody>
      </p:sp>
      <p:sp>
        <p:nvSpPr>
          <p:cNvPr id="9" name="وسيلة شرح على شكل سحابة 8"/>
          <p:cNvSpPr/>
          <p:nvPr/>
        </p:nvSpPr>
        <p:spPr>
          <a:xfrm>
            <a:off x="3532634" y="5101869"/>
            <a:ext cx="2426568" cy="78717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الوسيلة الخامسة</a:t>
            </a:r>
            <a:endParaRPr lang="ar-SA" dirty="0"/>
          </a:p>
        </p:txBody>
      </p:sp>
      <p:sp>
        <p:nvSpPr>
          <p:cNvPr id="6" name="مربع نص 5"/>
          <p:cNvSpPr txBox="1"/>
          <p:nvPr/>
        </p:nvSpPr>
        <p:spPr>
          <a:xfrm>
            <a:off x="5217604" y="2218978"/>
            <a:ext cx="2448272" cy="830997"/>
          </a:xfrm>
          <a:prstGeom prst="rect">
            <a:avLst/>
          </a:prstGeom>
          <a:noFill/>
        </p:spPr>
        <p:txBody>
          <a:bodyPr wrap="square" rtlCol="1">
            <a:spAutoFit/>
          </a:bodyPr>
          <a:lstStyle/>
          <a:p>
            <a:r>
              <a:rPr lang="ar-SA" sz="2400" b="1" dirty="0" smtClean="0"/>
              <a:t>التدريب العملي و الرياضة النفسية.</a:t>
            </a:r>
          </a:p>
        </p:txBody>
      </p:sp>
      <p:sp>
        <p:nvSpPr>
          <p:cNvPr id="10" name="مربع نص 9"/>
          <p:cNvSpPr txBox="1"/>
          <p:nvPr/>
        </p:nvSpPr>
        <p:spPr>
          <a:xfrm>
            <a:off x="95520" y="2499697"/>
            <a:ext cx="2840842" cy="461665"/>
          </a:xfrm>
          <a:prstGeom prst="rect">
            <a:avLst/>
          </a:prstGeom>
          <a:noFill/>
        </p:spPr>
        <p:txBody>
          <a:bodyPr wrap="none" rtlCol="1">
            <a:spAutoFit/>
          </a:bodyPr>
          <a:lstStyle/>
          <a:p>
            <a:r>
              <a:rPr lang="ar-SA" sz="2400" b="1" dirty="0" smtClean="0"/>
              <a:t>الغمس في البيئات الصالحة</a:t>
            </a:r>
            <a:endParaRPr lang="ar-SA" sz="2400" b="1" dirty="0"/>
          </a:p>
        </p:txBody>
      </p:sp>
      <p:sp>
        <p:nvSpPr>
          <p:cNvPr id="11" name="مربع نص 10"/>
          <p:cNvSpPr txBox="1"/>
          <p:nvPr/>
        </p:nvSpPr>
        <p:spPr>
          <a:xfrm>
            <a:off x="6020874" y="4435573"/>
            <a:ext cx="1645002" cy="461665"/>
          </a:xfrm>
          <a:prstGeom prst="rect">
            <a:avLst/>
          </a:prstGeom>
          <a:noFill/>
        </p:spPr>
        <p:txBody>
          <a:bodyPr wrap="none" rtlCol="1">
            <a:spAutoFit/>
          </a:bodyPr>
          <a:lstStyle/>
          <a:p>
            <a:r>
              <a:rPr lang="ar-SA" sz="2400" b="1" dirty="0" smtClean="0"/>
              <a:t>القدوة الحسنة.</a:t>
            </a:r>
            <a:endParaRPr lang="ar-SA" sz="2400" b="1" dirty="0"/>
          </a:p>
        </p:txBody>
      </p:sp>
      <p:sp>
        <p:nvSpPr>
          <p:cNvPr id="12" name="مربع نص 11"/>
          <p:cNvSpPr txBox="1"/>
          <p:nvPr/>
        </p:nvSpPr>
        <p:spPr>
          <a:xfrm>
            <a:off x="-35438" y="4437111"/>
            <a:ext cx="4386137" cy="461665"/>
          </a:xfrm>
          <a:prstGeom prst="rect">
            <a:avLst/>
          </a:prstGeom>
          <a:noFill/>
        </p:spPr>
        <p:txBody>
          <a:bodyPr wrap="none" rtlCol="1">
            <a:spAutoFit/>
          </a:bodyPr>
          <a:lstStyle/>
          <a:p>
            <a:r>
              <a:rPr lang="ar-SA" sz="2400" b="1" dirty="0" smtClean="0"/>
              <a:t>الضغط الاجتماعي من قبل المجتمع المسلم.</a:t>
            </a:r>
            <a:endParaRPr lang="ar-SA" sz="2400" b="1" dirty="0"/>
          </a:p>
        </p:txBody>
      </p:sp>
      <p:sp>
        <p:nvSpPr>
          <p:cNvPr id="13" name="مربع نص 12"/>
          <p:cNvSpPr txBox="1"/>
          <p:nvPr/>
        </p:nvSpPr>
        <p:spPr>
          <a:xfrm>
            <a:off x="1840075" y="6149756"/>
            <a:ext cx="2510624" cy="461665"/>
          </a:xfrm>
          <a:prstGeom prst="rect">
            <a:avLst/>
          </a:prstGeom>
          <a:noFill/>
        </p:spPr>
        <p:txBody>
          <a:bodyPr wrap="none" rtlCol="1">
            <a:spAutoFit/>
          </a:bodyPr>
          <a:lstStyle/>
          <a:p>
            <a:r>
              <a:rPr lang="ar-SA" sz="2400" b="1" dirty="0" smtClean="0"/>
              <a:t>سلطان الدولة </a:t>
            </a:r>
            <a:r>
              <a:rPr lang="ar-SA" sz="2400" b="1" dirty="0" smtClean="0"/>
              <a:t>الإسلامية</a:t>
            </a:r>
            <a:endParaRPr lang="ar-SA" sz="2400" b="1" dirty="0"/>
          </a:p>
        </p:txBody>
      </p:sp>
    </p:spTree>
    <p:extLst>
      <p:ext uri="{BB962C8B-B14F-4D97-AF65-F5344CB8AC3E}">
        <p14:creationId xmlns:p14="http://schemas.microsoft.com/office/powerpoint/2010/main" val="681144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6225" y="228601"/>
            <a:ext cx="8591550" cy="608112"/>
          </a:xfrm>
        </p:spPr>
        <p:txBody>
          <a:bodyPr>
            <a:normAutofit fontScale="90000"/>
          </a:bodyPr>
          <a:lstStyle/>
          <a:p>
            <a:pPr algn="ctr"/>
            <a:r>
              <a:rPr lang="ar-SA" dirty="0" smtClean="0"/>
              <a:t>شرح الوسائل </a:t>
            </a:r>
            <a:endParaRPr lang="ar-SA" dirty="0"/>
          </a:p>
        </p:txBody>
      </p:sp>
      <p:sp>
        <p:nvSpPr>
          <p:cNvPr id="3" name="عنصر نائب للمحتوى 2"/>
          <p:cNvSpPr>
            <a:spLocks noGrp="1"/>
          </p:cNvSpPr>
          <p:nvPr>
            <p:ph sz="quarter" idx="13"/>
          </p:nvPr>
        </p:nvSpPr>
        <p:spPr>
          <a:xfrm>
            <a:off x="274320" y="620688"/>
            <a:ext cx="8595360" cy="6120680"/>
          </a:xfrm>
        </p:spPr>
        <p:txBody>
          <a:bodyPr>
            <a:normAutofit fontScale="85000" lnSpcReduction="10000"/>
          </a:bodyPr>
          <a:lstStyle/>
          <a:p>
            <a:endParaRPr lang="ar-SA" b="1" dirty="0" smtClean="0"/>
          </a:p>
          <a:p>
            <a:r>
              <a:rPr lang="ar-SA" sz="2300" b="1" dirty="0" smtClean="0">
                <a:solidFill>
                  <a:srgbClr val="FF0000"/>
                </a:solidFill>
              </a:rPr>
              <a:t>الوسيلة الأولى التدريب العملي </a:t>
            </a:r>
          </a:p>
          <a:p>
            <a:r>
              <a:rPr lang="ar-SA" sz="2600" b="1" dirty="0">
                <a:solidFill>
                  <a:schemeClr val="tx1"/>
                </a:solidFill>
                <a:latin typeface="Times New Roman" pitchFamily="18" charset="0"/>
                <a:cs typeface="Times New Roman" pitchFamily="18" charset="0"/>
              </a:rPr>
              <a:t>التدريب العملي والممارسة التطبيقية ولو مع التكلف في </a:t>
            </a:r>
            <a:r>
              <a:rPr lang="ar-SA" sz="2600" b="1" dirty="0" smtClean="0">
                <a:solidFill>
                  <a:schemeClr val="tx1"/>
                </a:solidFill>
                <a:latin typeface="Times New Roman" pitchFamily="18" charset="0"/>
                <a:cs typeface="Times New Roman" pitchFamily="18" charset="0"/>
              </a:rPr>
              <a:t>أول </a:t>
            </a:r>
            <a:r>
              <a:rPr lang="ar-SA" sz="2600" b="1" dirty="0" err="1" smtClean="0">
                <a:solidFill>
                  <a:schemeClr val="tx1"/>
                </a:solidFill>
                <a:latin typeface="Times New Roman" pitchFamily="18" charset="0"/>
                <a:cs typeface="Times New Roman" pitchFamily="18" charset="0"/>
              </a:rPr>
              <a:t>الأمر,وقسر</a:t>
            </a:r>
            <a:r>
              <a:rPr lang="ar-SA" sz="2600" b="1" dirty="0" smtClean="0">
                <a:solidFill>
                  <a:schemeClr val="tx1"/>
                </a:solidFill>
                <a:latin typeface="Times New Roman" pitchFamily="18" charset="0"/>
                <a:cs typeface="Times New Roman" pitchFamily="18" charset="0"/>
              </a:rPr>
              <a:t> </a:t>
            </a:r>
            <a:r>
              <a:rPr lang="ar-SA" sz="2600" b="1" dirty="0">
                <a:solidFill>
                  <a:schemeClr val="tx1"/>
                </a:solidFill>
                <a:latin typeface="Times New Roman" pitchFamily="18" charset="0"/>
                <a:cs typeface="Times New Roman" pitchFamily="18" charset="0"/>
              </a:rPr>
              <a:t>النفس على غير ما </a:t>
            </a:r>
            <a:r>
              <a:rPr lang="ar-SA" sz="2600" b="1" dirty="0" err="1">
                <a:solidFill>
                  <a:schemeClr val="tx1"/>
                </a:solidFill>
                <a:latin typeface="Times New Roman" pitchFamily="18" charset="0"/>
                <a:cs typeface="Times New Roman" pitchFamily="18" charset="0"/>
              </a:rPr>
              <a:t>تهوى,من</a:t>
            </a:r>
            <a:r>
              <a:rPr lang="ar-SA" sz="2600" b="1" dirty="0">
                <a:solidFill>
                  <a:schemeClr val="tx1"/>
                </a:solidFill>
                <a:latin typeface="Times New Roman" pitchFamily="18" charset="0"/>
                <a:cs typeface="Times New Roman" pitchFamily="18" charset="0"/>
              </a:rPr>
              <a:t> الامور التي تكتسب النفس الانسانية العادة </a:t>
            </a:r>
            <a:r>
              <a:rPr lang="ar-SA" sz="2600" b="1" dirty="0" err="1">
                <a:solidFill>
                  <a:schemeClr val="tx1"/>
                </a:solidFill>
                <a:latin typeface="Times New Roman" pitchFamily="18" charset="0"/>
                <a:cs typeface="Times New Roman" pitchFamily="18" charset="0"/>
              </a:rPr>
              <a:t>السلوكية,طال</a:t>
            </a:r>
            <a:r>
              <a:rPr lang="ar-SA" sz="2600" b="1" dirty="0">
                <a:solidFill>
                  <a:schemeClr val="tx1"/>
                </a:solidFill>
                <a:latin typeface="Times New Roman" pitchFamily="18" charset="0"/>
                <a:cs typeface="Times New Roman" pitchFamily="18" charset="0"/>
              </a:rPr>
              <a:t> الزمن او قصر</a:t>
            </a:r>
          </a:p>
          <a:p>
            <a:r>
              <a:rPr lang="ar-SA" sz="2600" b="1" dirty="0" smtClean="0">
                <a:solidFill>
                  <a:schemeClr val="tx1"/>
                </a:solidFill>
                <a:latin typeface="Times New Roman" pitchFamily="18" charset="0"/>
                <a:cs typeface="Times New Roman" pitchFamily="18" charset="0"/>
              </a:rPr>
              <a:t>ثم تصبح هذه العادة </a:t>
            </a:r>
            <a:r>
              <a:rPr lang="ar-SA" sz="2600" b="1" dirty="0">
                <a:solidFill>
                  <a:schemeClr val="tx1"/>
                </a:solidFill>
                <a:latin typeface="Times New Roman" pitchFamily="18" charset="0"/>
                <a:cs typeface="Times New Roman" pitchFamily="18" charset="0"/>
              </a:rPr>
              <a:t>خلقا مكتسبا , ولو لم تكن في الاصل الفطري امرا موجودا</a:t>
            </a:r>
            <a:r>
              <a:rPr lang="ar-SA" sz="2600" b="1" dirty="0" smtClean="0">
                <a:solidFill>
                  <a:schemeClr val="tx1"/>
                </a:solidFill>
                <a:latin typeface="Times New Roman" pitchFamily="18" charset="0"/>
                <a:cs typeface="Times New Roman" pitchFamily="18" charset="0"/>
              </a:rPr>
              <a:t>.</a:t>
            </a:r>
          </a:p>
          <a:p>
            <a:r>
              <a:rPr lang="ar-SA" sz="2600" b="1" dirty="0">
                <a:solidFill>
                  <a:schemeClr val="tx1"/>
                </a:solidFill>
                <a:latin typeface="Times New Roman" pitchFamily="18" charset="0"/>
                <a:cs typeface="Times New Roman" pitchFamily="18" charset="0"/>
              </a:rPr>
              <a:t>وقد ورد في </a:t>
            </a:r>
            <a:r>
              <a:rPr lang="ar-SA" sz="2600" b="1" dirty="0" smtClean="0">
                <a:solidFill>
                  <a:schemeClr val="tx1"/>
                </a:solidFill>
                <a:latin typeface="Times New Roman" pitchFamily="18" charset="0"/>
                <a:cs typeface="Times New Roman" pitchFamily="18" charset="0"/>
              </a:rPr>
              <a:t>الاثر:(إنما العلم بالتعلم </a:t>
            </a:r>
            <a:r>
              <a:rPr lang="ar-SA" sz="2600" b="1" dirty="0">
                <a:solidFill>
                  <a:schemeClr val="tx1"/>
                </a:solidFill>
                <a:latin typeface="Times New Roman" pitchFamily="18" charset="0"/>
                <a:cs typeface="Times New Roman" pitchFamily="18" charset="0"/>
              </a:rPr>
              <a:t>والحلم </a:t>
            </a:r>
            <a:r>
              <a:rPr lang="ar-SA" sz="2600" b="1" dirty="0" err="1" smtClean="0">
                <a:solidFill>
                  <a:schemeClr val="tx1"/>
                </a:solidFill>
                <a:latin typeface="Times New Roman" pitchFamily="18" charset="0"/>
                <a:cs typeface="Times New Roman" pitchFamily="18" charset="0"/>
              </a:rPr>
              <a:t>بالتحلم</a:t>
            </a:r>
            <a:r>
              <a:rPr lang="ar-SA" sz="2600" b="1" dirty="0" smtClean="0">
                <a:solidFill>
                  <a:schemeClr val="tx1"/>
                </a:solidFill>
                <a:latin typeface="Times New Roman" pitchFamily="18" charset="0"/>
                <a:cs typeface="Times New Roman" pitchFamily="18" charset="0"/>
              </a:rPr>
              <a:t>) </a:t>
            </a:r>
            <a:r>
              <a:rPr lang="ar-SA" sz="1400" b="1" dirty="0" smtClean="0">
                <a:solidFill>
                  <a:schemeClr val="tx1"/>
                </a:solidFill>
                <a:latin typeface="Times New Roman" pitchFamily="18" charset="0"/>
                <a:cs typeface="Times New Roman" pitchFamily="18" charset="0"/>
              </a:rPr>
              <a:t>موقوف على أبي الدرداء وابن مسعود ، وجاء مرفوعا إلى النبي </a:t>
            </a:r>
            <a:r>
              <a:rPr lang="ar-SA" sz="1400" b="1" dirty="0">
                <a:solidFill>
                  <a:srgbClr val="2E2224"/>
                </a:solidFill>
                <a:latin typeface="Times New Roman" pitchFamily="18" charset="0"/>
                <a:cs typeface="Times New Roman" pitchFamily="18" charset="0"/>
                <a:sym typeface="AGA Arabesque"/>
              </a:rPr>
              <a:t></a:t>
            </a:r>
            <a:endParaRPr lang="ar-SA" sz="1400" b="1" dirty="0">
              <a:solidFill>
                <a:schemeClr val="tx1"/>
              </a:solidFill>
              <a:latin typeface="Times New Roman" pitchFamily="18" charset="0"/>
              <a:cs typeface="Times New Roman" pitchFamily="18" charset="0"/>
            </a:endParaRPr>
          </a:p>
          <a:p>
            <a:r>
              <a:rPr lang="ar-SA" sz="2600" b="1" dirty="0">
                <a:solidFill>
                  <a:schemeClr val="tx1"/>
                </a:solidFill>
                <a:latin typeface="Times New Roman" pitchFamily="18" charset="0"/>
                <a:cs typeface="Times New Roman" pitchFamily="18" charset="0"/>
              </a:rPr>
              <a:t>وثبت في الصحيح ان الرسول </a:t>
            </a:r>
            <a:r>
              <a:rPr lang="ar-SA" sz="2600" b="1" dirty="0" smtClean="0">
                <a:solidFill>
                  <a:schemeClr val="tx1"/>
                </a:solidFill>
                <a:latin typeface="Times New Roman" pitchFamily="18" charset="0"/>
                <a:cs typeface="Times New Roman" pitchFamily="18" charset="0"/>
                <a:sym typeface="AGA Arabesque"/>
              </a:rPr>
              <a:t></a:t>
            </a:r>
            <a:r>
              <a:rPr lang="ar-SA" sz="2600" b="1" dirty="0" smtClean="0">
                <a:solidFill>
                  <a:schemeClr val="tx1"/>
                </a:solidFill>
                <a:latin typeface="Times New Roman" pitchFamily="18" charset="0"/>
                <a:cs typeface="Times New Roman" pitchFamily="18" charset="0"/>
              </a:rPr>
              <a:t>قال: «ومن </a:t>
            </a:r>
            <a:r>
              <a:rPr lang="ar-SA" sz="2600" b="1" dirty="0" err="1">
                <a:solidFill>
                  <a:schemeClr val="tx1"/>
                </a:solidFill>
                <a:latin typeface="Times New Roman" pitchFamily="18" charset="0"/>
                <a:cs typeface="Times New Roman" pitchFamily="18" charset="0"/>
              </a:rPr>
              <a:t>يستعفف</a:t>
            </a:r>
            <a:r>
              <a:rPr lang="ar-SA" sz="2600" b="1" dirty="0">
                <a:solidFill>
                  <a:schemeClr val="tx1"/>
                </a:solidFill>
                <a:latin typeface="Times New Roman" pitchFamily="18" charset="0"/>
                <a:cs typeface="Times New Roman" pitchFamily="18" charset="0"/>
              </a:rPr>
              <a:t> يعفه الله, ومن يستغن يغنه </a:t>
            </a:r>
            <a:r>
              <a:rPr lang="ar-SA" sz="2600" b="1" dirty="0" err="1">
                <a:solidFill>
                  <a:schemeClr val="tx1"/>
                </a:solidFill>
                <a:latin typeface="Times New Roman" pitchFamily="18" charset="0"/>
                <a:cs typeface="Times New Roman" pitchFamily="18" charset="0"/>
              </a:rPr>
              <a:t>الله,ومن</a:t>
            </a:r>
            <a:r>
              <a:rPr lang="ar-SA" sz="2600" b="1" dirty="0">
                <a:solidFill>
                  <a:schemeClr val="tx1"/>
                </a:solidFill>
                <a:latin typeface="Times New Roman" pitchFamily="18" charset="0"/>
                <a:cs typeface="Times New Roman" pitchFamily="18" charset="0"/>
              </a:rPr>
              <a:t> يتصبر يصبره </a:t>
            </a:r>
            <a:r>
              <a:rPr lang="ar-SA" sz="2600" b="1" dirty="0" smtClean="0">
                <a:solidFill>
                  <a:schemeClr val="tx1"/>
                </a:solidFill>
                <a:latin typeface="Times New Roman" pitchFamily="18" charset="0"/>
                <a:cs typeface="Times New Roman" pitchFamily="18" charset="0"/>
              </a:rPr>
              <a:t>الله»</a:t>
            </a:r>
            <a:endParaRPr lang="ar-SA" sz="2600" b="1" dirty="0">
              <a:solidFill>
                <a:schemeClr val="tx1"/>
              </a:solidFill>
              <a:latin typeface="Times New Roman" pitchFamily="18" charset="0"/>
              <a:cs typeface="Times New Roman" pitchFamily="18" charset="0"/>
            </a:endParaRPr>
          </a:p>
          <a:p>
            <a:r>
              <a:rPr lang="ar-SA" sz="2600" b="1" dirty="0">
                <a:solidFill>
                  <a:schemeClr val="tx1"/>
                </a:solidFill>
                <a:latin typeface="Times New Roman" pitchFamily="18" charset="0"/>
                <a:cs typeface="Times New Roman" pitchFamily="18" charset="0"/>
              </a:rPr>
              <a:t>روى البخاري و مسلم عن ابي هريرة , انه سمع رسول الله </a:t>
            </a:r>
            <a:r>
              <a:rPr lang="ar-SA" sz="2600" b="1" dirty="0">
                <a:solidFill>
                  <a:schemeClr val="tx1"/>
                </a:solidFill>
                <a:latin typeface="Times New Roman" pitchFamily="18" charset="0"/>
                <a:cs typeface="Times New Roman" pitchFamily="18" charset="0"/>
                <a:sym typeface="AGA Arabesque"/>
              </a:rPr>
              <a:t> </a:t>
            </a:r>
            <a:r>
              <a:rPr lang="ar-SA" sz="2600" b="1" dirty="0" smtClean="0">
                <a:solidFill>
                  <a:schemeClr val="tx1"/>
                </a:solidFill>
                <a:latin typeface="Times New Roman" pitchFamily="18" charset="0"/>
                <a:cs typeface="Times New Roman" pitchFamily="18" charset="0"/>
              </a:rPr>
              <a:t>يقول</a:t>
            </a:r>
            <a:r>
              <a:rPr lang="ar-SA" sz="2600" b="1" dirty="0">
                <a:solidFill>
                  <a:schemeClr val="tx1"/>
                </a:solidFill>
                <a:latin typeface="Times New Roman" pitchFamily="18" charset="0"/>
                <a:cs typeface="Times New Roman" pitchFamily="18" charset="0"/>
              </a:rPr>
              <a:t>:</a:t>
            </a:r>
          </a:p>
          <a:p>
            <a:r>
              <a:rPr lang="ar-SA" sz="2600" b="1" dirty="0" smtClean="0">
                <a:solidFill>
                  <a:schemeClr val="tx1"/>
                </a:solidFill>
                <a:latin typeface="Times New Roman" pitchFamily="18" charset="0"/>
                <a:cs typeface="Times New Roman" pitchFamily="18" charset="0"/>
              </a:rPr>
              <a:t>«مثل </a:t>
            </a:r>
            <a:r>
              <a:rPr lang="ar-SA" sz="2600" b="1" dirty="0">
                <a:solidFill>
                  <a:schemeClr val="tx1"/>
                </a:solidFill>
                <a:latin typeface="Times New Roman" pitchFamily="18" charset="0"/>
                <a:cs typeface="Times New Roman" pitchFamily="18" charset="0"/>
              </a:rPr>
              <a:t>البخيل والمنفق كمثل رجلين عليهما جنتان من حديد من ثديهما الى تراقيهما.</a:t>
            </a:r>
          </a:p>
          <a:p>
            <a:r>
              <a:rPr lang="ar-SA" sz="2600" b="1" dirty="0" err="1">
                <a:solidFill>
                  <a:schemeClr val="tx1"/>
                </a:solidFill>
                <a:latin typeface="Times New Roman" pitchFamily="18" charset="0"/>
                <a:cs typeface="Times New Roman" pitchFamily="18" charset="0"/>
              </a:rPr>
              <a:t>فاما</a:t>
            </a:r>
            <a:r>
              <a:rPr lang="ar-SA" sz="2600" b="1" dirty="0">
                <a:solidFill>
                  <a:schemeClr val="tx1"/>
                </a:solidFill>
                <a:latin typeface="Times New Roman" pitchFamily="18" charset="0"/>
                <a:cs typeface="Times New Roman" pitchFamily="18" charset="0"/>
              </a:rPr>
              <a:t> المنفق فلا ينفق الا سبغت او وفرت على جلده, حتى تخفي </a:t>
            </a:r>
            <a:r>
              <a:rPr lang="ar-SA" sz="2600" b="1" dirty="0" smtClean="0">
                <a:solidFill>
                  <a:schemeClr val="tx1"/>
                </a:solidFill>
                <a:latin typeface="Times New Roman" pitchFamily="18" charset="0"/>
                <a:cs typeface="Times New Roman" pitchFamily="18" charset="0"/>
              </a:rPr>
              <a:t>بنانه</a:t>
            </a:r>
            <a:r>
              <a:rPr lang="ar-SA" sz="2600" b="1" dirty="0">
                <a:solidFill>
                  <a:schemeClr val="tx1"/>
                </a:solidFill>
                <a:latin typeface="Times New Roman" pitchFamily="18" charset="0"/>
                <a:cs typeface="Times New Roman" pitchFamily="18" charset="0"/>
              </a:rPr>
              <a:t>, وتعفو اثره.</a:t>
            </a:r>
          </a:p>
          <a:p>
            <a:r>
              <a:rPr lang="ar-SA" sz="2600" b="1" dirty="0">
                <a:solidFill>
                  <a:schemeClr val="tx1"/>
                </a:solidFill>
                <a:latin typeface="Times New Roman" pitchFamily="18" charset="0"/>
                <a:cs typeface="Times New Roman" pitchFamily="18" charset="0"/>
              </a:rPr>
              <a:t>واما البخيل فلا يريد ان ينفق شيئا الا لزقت كل حلقة مكانها, فهو يوسعها فلا </a:t>
            </a:r>
            <a:r>
              <a:rPr lang="ar-SA" sz="2600" b="1" dirty="0" smtClean="0">
                <a:solidFill>
                  <a:schemeClr val="tx1"/>
                </a:solidFill>
                <a:latin typeface="Times New Roman" pitchFamily="18" charset="0"/>
                <a:cs typeface="Times New Roman" pitchFamily="18" charset="0"/>
              </a:rPr>
              <a:t>تتسع»</a:t>
            </a:r>
            <a:endParaRPr lang="ar-SA" sz="2600" b="1" dirty="0">
              <a:solidFill>
                <a:schemeClr val="tx1"/>
              </a:solidFill>
              <a:latin typeface="Times New Roman" pitchFamily="18" charset="0"/>
              <a:cs typeface="Times New Roman" pitchFamily="18" charset="0"/>
            </a:endParaRPr>
          </a:p>
          <a:p>
            <a:r>
              <a:rPr lang="ar-SA" sz="2600" b="1" dirty="0" smtClean="0">
                <a:solidFill>
                  <a:schemeClr val="tx1"/>
                </a:solidFill>
                <a:latin typeface="Times New Roman" pitchFamily="18" charset="0"/>
                <a:cs typeface="Times New Roman" pitchFamily="18" charset="0"/>
              </a:rPr>
              <a:t>فهذا الحديث مثال على فطرية الخلق وقابليته للتعديل فهذا المنفق قد </a:t>
            </a:r>
            <a:r>
              <a:rPr lang="ar-SA" sz="2600" b="1" dirty="0">
                <a:solidFill>
                  <a:schemeClr val="tx1"/>
                </a:solidFill>
                <a:latin typeface="Times New Roman" pitchFamily="18" charset="0"/>
                <a:cs typeface="Times New Roman" pitchFamily="18" charset="0"/>
              </a:rPr>
              <a:t>ربت درعه </a:t>
            </a:r>
            <a:r>
              <a:rPr lang="ar-SA" sz="2600" b="1" dirty="0" err="1" smtClean="0">
                <a:solidFill>
                  <a:schemeClr val="tx1"/>
                </a:solidFill>
                <a:latin typeface="Times New Roman" pitchFamily="18" charset="0"/>
                <a:cs typeface="Times New Roman" pitchFamily="18" charset="0"/>
              </a:rPr>
              <a:t>بالانفاق</a:t>
            </a:r>
            <a:r>
              <a:rPr lang="ar-SA" sz="2600" b="1" dirty="0" smtClean="0">
                <a:solidFill>
                  <a:schemeClr val="tx1"/>
                </a:solidFill>
                <a:latin typeface="Times New Roman" pitchFamily="18" charset="0"/>
                <a:cs typeface="Times New Roman" pitchFamily="18" charset="0"/>
              </a:rPr>
              <a:t> </a:t>
            </a:r>
            <a:r>
              <a:rPr lang="ar-SA" sz="2600" b="1" dirty="0">
                <a:solidFill>
                  <a:schemeClr val="tx1"/>
                </a:solidFill>
                <a:latin typeface="Times New Roman" pitchFamily="18" charset="0"/>
                <a:cs typeface="Times New Roman" pitchFamily="18" charset="0"/>
              </a:rPr>
              <a:t>حتى غطت جسمه </a:t>
            </a:r>
            <a:r>
              <a:rPr lang="ar-SA" sz="2600" b="1" dirty="0" err="1">
                <a:solidFill>
                  <a:schemeClr val="tx1"/>
                </a:solidFill>
                <a:latin typeface="Times New Roman" pitchFamily="18" charset="0"/>
                <a:cs typeface="Times New Roman" pitchFamily="18" charset="0"/>
              </a:rPr>
              <a:t>كله,بخلاف</a:t>
            </a:r>
            <a:r>
              <a:rPr lang="ar-SA" sz="2600" b="1" dirty="0">
                <a:solidFill>
                  <a:schemeClr val="tx1"/>
                </a:solidFill>
                <a:latin typeface="Times New Roman" pitchFamily="18" charset="0"/>
                <a:cs typeface="Times New Roman" pitchFamily="18" charset="0"/>
              </a:rPr>
              <a:t> البخيل الذي لم يدرب نفسه على </a:t>
            </a:r>
            <a:r>
              <a:rPr lang="ar-SA" sz="2600" b="1" dirty="0" err="1" smtClean="0">
                <a:solidFill>
                  <a:schemeClr val="tx1"/>
                </a:solidFill>
                <a:latin typeface="Times New Roman" pitchFamily="18" charset="0"/>
                <a:cs typeface="Times New Roman" pitchFamily="18" charset="0"/>
              </a:rPr>
              <a:t>الإنفاق,فان</a:t>
            </a:r>
            <a:r>
              <a:rPr lang="ar-SA" sz="2600" b="1" dirty="0" smtClean="0">
                <a:solidFill>
                  <a:schemeClr val="tx1"/>
                </a:solidFill>
                <a:latin typeface="Times New Roman" pitchFamily="18" charset="0"/>
                <a:cs typeface="Times New Roman" pitchFamily="18" charset="0"/>
              </a:rPr>
              <a:t> </a:t>
            </a:r>
            <a:r>
              <a:rPr lang="ar-SA" sz="2600" b="1" dirty="0">
                <a:solidFill>
                  <a:schemeClr val="tx1"/>
                </a:solidFill>
                <a:latin typeface="Times New Roman" pitchFamily="18" charset="0"/>
                <a:cs typeface="Times New Roman" pitchFamily="18" charset="0"/>
              </a:rPr>
              <a:t>نفسه </a:t>
            </a:r>
            <a:r>
              <a:rPr lang="ar-SA" sz="2600" b="1" dirty="0" err="1" smtClean="0">
                <a:solidFill>
                  <a:schemeClr val="tx1"/>
                </a:solidFill>
                <a:latin typeface="Times New Roman" pitchFamily="18" charset="0"/>
                <a:cs typeface="Times New Roman" pitchFamily="18" charset="0"/>
              </a:rPr>
              <a:t>تكرهه,والله</a:t>
            </a:r>
            <a:r>
              <a:rPr lang="ar-SA" sz="2600" b="1" dirty="0" smtClean="0">
                <a:solidFill>
                  <a:schemeClr val="tx1"/>
                </a:solidFill>
                <a:latin typeface="Times New Roman" pitchFamily="18" charset="0"/>
                <a:cs typeface="Times New Roman" pitchFamily="18" charset="0"/>
              </a:rPr>
              <a:t> </a:t>
            </a:r>
            <a:r>
              <a:rPr lang="ar-SA" sz="2600" b="1" dirty="0">
                <a:solidFill>
                  <a:schemeClr val="tx1"/>
                </a:solidFill>
                <a:latin typeface="Times New Roman" pitchFamily="18" charset="0"/>
                <a:cs typeface="Times New Roman" pitchFamily="18" charset="0"/>
              </a:rPr>
              <a:t>يضيق عليه من وراء </a:t>
            </a:r>
            <a:r>
              <a:rPr lang="ar-SA" sz="2600" b="1" dirty="0" err="1">
                <a:solidFill>
                  <a:schemeClr val="tx1"/>
                </a:solidFill>
                <a:latin typeface="Times New Roman" pitchFamily="18" charset="0"/>
                <a:cs typeface="Times New Roman" pitchFamily="18" charset="0"/>
              </a:rPr>
              <a:t>ذلك,فيكون</a:t>
            </a:r>
            <a:r>
              <a:rPr lang="ar-SA" sz="2600" b="1" dirty="0">
                <a:solidFill>
                  <a:schemeClr val="tx1"/>
                </a:solidFill>
                <a:latin typeface="Times New Roman" pitchFamily="18" charset="0"/>
                <a:cs typeface="Times New Roman" pitchFamily="18" charset="0"/>
              </a:rPr>
              <a:t> البخل خلقا متمكنا من نفسه مسيطرا عليها. </a:t>
            </a:r>
            <a:endParaRPr lang="ar-SA" sz="2600" b="1" dirty="0" smtClean="0">
              <a:solidFill>
                <a:schemeClr val="tx1"/>
              </a:solidFill>
              <a:latin typeface="Times New Roman" pitchFamily="18" charset="0"/>
              <a:cs typeface="Times New Roman" pitchFamily="18" charset="0"/>
            </a:endParaRPr>
          </a:p>
          <a:p>
            <a:r>
              <a:rPr lang="ar-SA" sz="2600" b="1" dirty="0" smtClean="0">
                <a:solidFill>
                  <a:schemeClr val="tx1"/>
                </a:solidFill>
                <a:latin typeface="Times New Roman" pitchFamily="18" charset="0"/>
                <a:cs typeface="Times New Roman" pitchFamily="18" charset="0"/>
              </a:rPr>
              <a:t>واعتمادا </a:t>
            </a:r>
            <a:r>
              <a:rPr lang="ar-SA" sz="2600" b="1" dirty="0">
                <a:solidFill>
                  <a:schemeClr val="tx1"/>
                </a:solidFill>
                <a:latin typeface="Times New Roman" pitchFamily="18" charset="0"/>
                <a:cs typeface="Times New Roman" pitchFamily="18" charset="0"/>
              </a:rPr>
              <a:t>على وجود الاستعداد الفطري لاكتساب </a:t>
            </a:r>
            <a:r>
              <a:rPr lang="ar-SA" sz="2600" b="1" dirty="0" err="1">
                <a:solidFill>
                  <a:schemeClr val="tx1"/>
                </a:solidFill>
                <a:latin typeface="Times New Roman" pitchFamily="18" charset="0"/>
                <a:cs typeface="Times New Roman" pitchFamily="18" charset="0"/>
              </a:rPr>
              <a:t>الخلق,وردت</a:t>
            </a:r>
            <a:r>
              <a:rPr lang="ar-SA" sz="2600" b="1" dirty="0">
                <a:solidFill>
                  <a:schemeClr val="tx1"/>
                </a:solidFill>
                <a:latin typeface="Times New Roman" pitchFamily="18" charset="0"/>
                <a:cs typeface="Times New Roman" pitchFamily="18" charset="0"/>
              </a:rPr>
              <a:t> الاوامر الدينية بفضائل </a:t>
            </a:r>
            <a:r>
              <a:rPr lang="ar-SA" sz="2600" b="1" dirty="0" err="1" smtClean="0">
                <a:solidFill>
                  <a:schemeClr val="tx1"/>
                </a:solidFill>
                <a:latin typeface="Times New Roman" pitchFamily="18" charset="0"/>
                <a:cs typeface="Times New Roman" pitchFamily="18" charset="0"/>
              </a:rPr>
              <a:t>الأخلاق,ووردت</a:t>
            </a:r>
            <a:r>
              <a:rPr lang="ar-SA" sz="2600" b="1" dirty="0" smtClean="0">
                <a:solidFill>
                  <a:schemeClr val="tx1"/>
                </a:solidFill>
                <a:latin typeface="Times New Roman" pitchFamily="18" charset="0"/>
                <a:cs typeface="Times New Roman" pitchFamily="18" charset="0"/>
              </a:rPr>
              <a:t> </a:t>
            </a:r>
            <a:r>
              <a:rPr lang="ar-SA" sz="2600" b="1" dirty="0">
                <a:solidFill>
                  <a:schemeClr val="tx1"/>
                </a:solidFill>
                <a:latin typeface="Times New Roman" pitchFamily="18" charset="0"/>
                <a:cs typeface="Times New Roman" pitchFamily="18" charset="0"/>
              </a:rPr>
              <a:t>النواهي الدينية عن رذائل الاخلاق.</a:t>
            </a:r>
          </a:p>
          <a:p>
            <a:pPr marL="0" indent="0">
              <a:buNone/>
            </a:pPr>
            <a:endParaRPr lang="ar-SA" sz="2600" b="1" dirty="0">
              <a:latin typeface="Times New Roman" pitchFamily="18" charset="0"/>
              <a:cs typeface="Times New Roman" pitchFamily="18" charset="0"/>
            </a:endParaRPr>
          </a:p>
          <a:p>
            <a:endParaRPr lang="ar-SA" sz="2600" b="1" dirty="0" smtClean="0">
              <a:latin typeface="Times New Roman" pitchFamily="18" charset="0"/>
              <a:cs typeface="Times New Roman" pitchFamily="18" charset="0"/>
            </a:endParaRPr>
          </a:p>
          <a:p>
            <a:endParaRPr lang="ar-SA" sz="2600" b="1" dirty="0">
              <a:latin typeface="Times New Roman" pitchFamily="18" charset="0"/>
              <a:cs typeface="Times New Roman" pitchFamily="18" charset="0"/>
            </a:endParaRPr>
          </a:p>
        </p:txBody>
      </p:sp>
    </p:spTree>
    <p:extLst>
      <p:ext uri="{BB962C8B-B14F-4D97-AF65-F5344CB8AC3E}">
        <p14:creationId xmlns:p14="http://schemas.microsoft.com/office/powerpoint/2010/main" val="426075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err="1">
                <a:solidFill>
                  <a:schemeClr val="tx1"/>
                </a:solidFill>
              </a:rPr>
              <a:t>ثانيا:الغمس</a:t>
            </a:r>
            <a:r>
              <a:rPr lang="ar-SA" dirty="0">
                <a:solidFill>
                  <a:schemeClr val="tx1"/>
                </a:solidFill>
              </a:rPr>
              <a:t> في البيئات </a:t>
            </a:r>
            <a:r>
              <a:rPr lang="ar-SA" dirty="0" smtClean="0">
                <a:solidFill>
                  <a:schemeClr val="tx1"/>
                </a:solidFill>
              </a:rPr>
              <a:t>الصالحة</a:t>
            </a:r>
            <a:r>
              <a:rPr lang="ar-SA" dirty="0">
                <a:solidFill>
                  <a:schemeClr val="tx1"/>
                </a:solidFill>
              </a:rPr>
              <a:t/>
            </a:r>
            <a:br>
              <a:rPr lang="ar-SA" dirty="0">
                <a:solidFill>
                  <a:schemeClr val="tx1"/>
                </a:solidFill>
              </a:rPr>
            </a:br>
            <a:r>
              <a:rPr lang="ar-SA" dirty="0">
                <a:solidFill>
                  <a:schemeClr val="tx1"/>
                </a:solidFill>
              </a:rPr>
              <a:t>ويمكن تلخيص </a:t>
            </a:r>
            <a:r>
              <a:rPr lang="ar-SA" dirty="0" err="1">
                <a:solidFill>
                  <a:schemeClr val="tx1"/>
                </a:solidFill>
              </a:rPr>
              <a:t>التاثير</a:t>
            </a:r>
            <a:r>
              <a:rPr lang="ar-SA" dirty="0">
                <a:solidFill>
                  <a:schemeClr val="tx1"/>
                </a:solidFill>
              </a:rPr>
              <a:t> الجماعي على الفرد بالعناصر التالية:</a:t>
            </a:r>
          </a:p>
        </p:txBody>
      </p:sp>
      <p:sp>
        <p:nvSpPr>
          <p:cNvPr id="3" name="عنصر نائب للمحتوى 2"/>
          <p:cNvSpPr>
            <a:spLocks noGrp="1"/>
          </p:cNvSpPr>
          <p:nvPr>
            <p:ph sz="quarter" idx="13"/>
          </p:nvPr>
        </p:nvSpPr>
        <p:spPr/>
        <p:txBody>
          <a:bodyPr/>
          <a:lstStyle/>
          <a:p>
            <a:pPr marL="0" indent="0">
              <a:buNone/>
            </a:pPr>
            <a:r>
              <a:rPr lang="ar-SA" dirty="0" smtClean="0">
                <a:solidFill>
                  <a:schemeClr val="tx1"/>
                </a:solidFill>
              </a:rPr>
              <a:t>1-جاذبيه الجماعة </a:t>
            </a:r>
            <a:r>
              <a:rPr lang="ar-SA" dirty="0">
                <a:solidFill>
                  <a:schemeClr val="tx1"/>
                </a:solidFill>
              </a:rPr>
              <a:t>لعنصر التقليد والمحاكاة </a:t>
            </a:r>
            <a:r>
              <a:rPr lang="ar-SA" dirty="0" smtClean="0">
                <a:solidFill>
                  <a:schemeClr val="tx1"/>
                </a:solidFill>
              </a:rPr>
              <a:t>فالانغماس </a:t>
            </a:r>
            <a:r>
              <a:rPr lang="ar-SA" dirty="0">
                <a:solidFill>
                  <a:schemeClr val="tx1"/>
                </a:solidFill>
              </a:rPr>
              <a:t>في </a:t>
            </a:r>
            <a:r>
              <a:rPr lang="ar-SA" dirty="0" err="1" smtClean="0">
                <a:solidFill>
                  <a:schemeClr val="tx1"/>
                </a:solidFill>
              </a:rPr>
              <a:t>الجماعة,من</a:t>
            </a:r>
            <a:r>
              <a:rPr lang="ar-SA" dirty="0" smtClean="0">
                <a:solidFill>
                  <a:schemeClr val="tx1"/>
                </a:solidFill>
              </a:rPr>
              <a:t> </a:t>
            </a:r>
            <a:r>
              <a:rPr lang="ar-SA" dirty="0">
                <a:solidFill>
                  <a:schemeClr val="tx1"/>
                </a:solidFill>
              </a:rPr>
              <a:t>شانه ان ينقل </a:t>
            </a:r>
            <a:r>
              <a:rPr lang="ar-SA" dirty="0" smtClean="0">
                <a:solidFill>
                  <a:schemeClr val="tx1"/>
                </a:solidFill>
              </a:rPr>
              <a:t> </a:t>
            </a:r>
            <a:r>
              <a:rPr lang="ar-SA" dirty="0">
                <a:solidFill>
                  <a:schemeClr val="tx1"/>
                </a:solidFill>
              </a:rPr>
              <a:t>الى الفرد ما تتسم به </a:t>
            </a:r>
            <a:r>
              <a:rPr lang="ar-SA" dirty="0" smtClean="0">
                <a:solidFill>
                  <a:schemeClr val="tx1"/>
                </a:solidFill>
              </a:rPr>
              <a:t>الجماعة </a:t>
            </a:r>
            <a:r>
              <a:rPr lang="ar-SA" dirty="0">
                <a:solidFill>
                  <a:schemeClr val="tx1"/>
                </a:solidFill>
              </a:rPr>
              <a:t>من اخلاق وعن طريق </a:t>
            </a:r>
            <a:r>
              <a:rPr lang="ar-SA" dirty="0" smtClean="0">
                <a:solidFill>
                  <a:schemeClr val="tx1"/>
                </a:solidFill>
              </a:rPr>
              <a:t>السراية </a:t>
            </a:r>
            <a:r>
              <a:rPr lang="ar-SA" dirty="0">
                <a:solidFill>
                  <a:schemeClr val="tx1"/>
                </a:solidFill>
              </a:rPr>
              <a:t>والعدوى التي تبدا </a:t>
            </a:r>
            <a:r>
              <a:rPr lang="ar-SA" dirty="0" smtClean="0">
                <a:solidFill>
                  <a:schemeClr val="tx1"/>
                </a:solidFill>
              </a:rPr>
              <a:t>بالمحاكاة </a:t>
            </a:r>
            <a:r>
              <a:rPr lang="ar-SA" dirty="0">
                <a:solidFill>
                  <a:schemeClr val="tx1"/>
                </a:solidFill>
              </a:rPr>
              <a:t>وتقليد </a:t>
            </a:r>
            <a:r>
              <a:rPr lang="ar-SA" dirty="0" smtClean="0">
                <a:solidFill>
                  <a:schemeClr val="tx1"/>
                </a:solidFill>
              </a:rPr>
              <a:t>والرغبة، وفي الحكمة السائرة إن </a:t>
            </a:r>
            <a:r>
              <a:rPr lang="ar-SA" dirty="0">
                <a:solidFill>
                  <a:schemeClr val="tx1"/>
                </a:solidFill>
              </a:rPr>
              <a:t>الطبع للطبع </a:t>
            </a:r>
            <a:r>
              <a:rPr lang="ar-SA" dirty="0" smtClean="0">
                <a:solidFill>
                  <a:schemeClr val="tx1"/>
                </a:solidFill>
              </a:rPr>
              <a:t>يسرق</a:t>
            </a:r>
          </a:p>
          <a:p>
            <a:pPr marL="0" indent="0">
              <a:buNone/>
            </a:pPr>
            <a:r>
              <a:rPr lang="ar-SA" dirty="0" smtClean="0">
                <a:solidFill>
                  <a:schemeClr val="tx1"/>
                </a:solidFill>
              </a:rPr>
              <a:t>2-القوة </a:t>
            </a:r>
            <a:r>
              <a:rPr lang="ar-SA" dirty="0">
                <a:solidFill>
                  <a:schemeClr val="tx1"/>
                </a:solidFill>
              </a:rPr>
              <a:t>المعنوية </a:t>
            </a:r>
            <a:r>
              <a:rPr lang="ar-SA" dirty="0" err="1">
                <a:solidFill>
                  <a:schemeClr val="tx1"/>
                </a:solidFill>
              </a:rPr>
              <a:t>الجماعية,التي</a:t>
            </a:r>
            <a:r>
              <a:rPr lang="ar-SA" dirty="0">
                <a:solidFill>
                  <a:schemeClr val="tx1"/>
                </a:solidFill>
              </a:rPr>
              <a:t> يخشى الافراد عقوباتها المادية </a:t>
            </a:r>
            <a:r>
              <a:rPr lang="ar-SA" dirty="0" err="1">
                <a:solidFill>
                  <a:schemeClr val="tx1"/>
                </a:solidFill>
              </a:rPr>
              <a:t>والمعنوية,ويرجون</a:t>
            </a:r>
            <a:r>
              <a:rPr lang="ar-SA" dirty="0">
                <a:solidFill>
                  <a:schemeClr val="tx1"/>
                </a:solidFill>
              </a:rPr>
              <a:t> </a:t>
            </a:r>
            <a:r>
              <a:rPr lang="ar-SA" dirty="0" err="1">
                <a:solidFill>
                  <a:schemeClr val="tx1"/>
                </a:solidFill>
              </a:rPr>
              <a:t>مثوباتها</a:t>
            </a:r>
            <a:r>
              <a:rPr lang="ar-SA" dirty="0">
                <a:solidFill>
                  <a:schemeClr val="tx1"/>
                </a:solidFill>
              </a:rPr>
              <a:t> المادية </a:t>
            </a:r>
            <a:r>
              <a:rPr lang="ar-SA" dirty="0" smtClean="0">
                <a:solidFill>
                  <a:schemeClr val="tx1"/>
                </a:solidFill>
              </a:rPr>
              <a:t>والمعنوية.</a:t>
            </a:r>
          </a:p>
          <a:p>
            <a:pPr marL="0" indent="0">
              <a:buNone/>
            </a:pPr>
            <a:r>
              <a:rPr lang="ar-SA" dirty="0" smtClean="0">
                <a:solidFill>
                  <a:schemeClr val="tx1"/>
                </a:solidFill>
              </a:rPr>
              <a:t>3-عنصر </a:t>
            </a:r>
            <a:r>
              <a:rPr lang="ar-SA" dirty="0" err="1">
                <a:solidFill>
                  <a:schemeClr val="tx1"/>
                </a:solidFill>
              </a:rPr>
              <a:t>المنافسة,وهو</a:t>
            </a:r>
            <a:r>
              <a:rPr lang="ar-SA" dirty="0">
                <a:solidFill>
                  <a:schemeClr val="tx1"/>
                </a:solidFill>
              </a:rPr>
              <a:t> من خصائص </a:t>
            </a:r>
            <a:r>
              <a:rPr lang="ar-SA" dirty="0" err="1">
                <a:solidFill>
                  <a:schemeClr val="tx1"/>
                </a:solidFill>
              </a:rPr>
              <a:t>الجماعه</a:t>
            </a:r>
            <a:r>
              <a:rPr lang="ar-SA" dirty="0">
                <a:solidFill>
                  <a:schemeClr val="tx1"/>
                </a:solidFill>
              </a:rPr>
              <a:t>.</a:t>
            </a:r>
          </a:p>
          <a:p>
            <a:pPr marL="0" indent="0">
              <a:buNone/>
            </a:pPr>
            <a:r>
              <a:rPr lang="ar-SA" dirty="0" smtClean="0">
                <a:solidFill>
                  <a:schemeClr val="tx1"/>
                </a:solidFill>
              </a:rPr>
              <a:t>4-رغبة </a:t>
            </a:r>
            <a:r>
              <a:rPr lang="ar-SA" dirty="0">
                <a:solidFill>
                  <a:schemeClr val="tx1"/>
                </a:solidFill>
              </a:rPr>
              <a:t>الافراد بتقدير الاخرين ومحبتهم له وهذا الدافع لا يتحرك الا في وسط </a:t>
            </a:r>
            <a:r>
              <a:rPr lang="ar-SA" dirty="0" err="1" smtClean="0">
                <a:solidFill>
                  <a:schemeClr val="tx1"/>
                </a:solidFill>
              </a:rPr>
              <a:t>الجماعة,فاستغلاله</a:t>
            </a:r>
            <a:r>
              <a:rPr lang="ar-SA" dirty="0" smtClean="0">
                <a:solidFill>
                  <a:schemeClr val="tx1"/>
                </a:solidFill>
              </a:rPr>
              <a:t> </a:t>
            </a:r>
            <a:r>
              <a:rPr lang="ar-SA" dirty="0">
                <a:solidFill>
                  <a:schemeClr val="tx1"/>
                </a:solidFill>
              </a:rPr>
              <a:t>من خصائص </a:t>
            </a:r>
            <a:r>
              <a:rPr lang="ar-SA" dirty="0" smtClean="0">
                <a:solidFill>
                  <a:schemeClr val="tx1"/>
                </a:solidFill>
              </a:rPr>
              <a:t>الجماعة.</a:t>
            </a:r>
            <a:endParaRPr lang="ar-SA" dirty="0">
              <a:solidFill>
                <a:schemeClr val="tx1"/>
              </a:solidFill>
            </a:endParaRPr>
          </a:p>
          <a:p>
            <a:pPr marL="0" indent="0">
              <a:buNone/>
            </a:pPr>
            <a:endParaRPr lang="ar-SA" dirty="0" smtClean="0">
              <a:solidFill>
                <a:schemeClr val="tx1"/>
              </a:solidFill>
            </a:endParaRPr>
          </a:p>
          <a:p>
            <a:endParaRPr lang="ar-SA" dirty="0">
              <a:solidFill>
                <a:schemeClr val="tx1"/>
              </a:solidFill>
            </a:endParaRPr>
          </a:p>
        </p:txBody>
      </p:sp>
    </p:spTree>
    <p:extLst>
      <p:ext uri="{BB962C8B-B14F-4D97-AF65-F5344CB8AC3E}">
        <p14:creationId xmlns:p14="http://schemas.microsoft.com/office/powerpoint/2010/main" val="4197552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6225" y="0"/>
            <a:ext cx="8591550" cy="980729"/>
          </a:xfrm>
        </p:spPr>
        <p:txBody>
          <a:bodyPr>
            <a:normAutofit/>
          </a:bodyPr>
          <a:lstStyle/>
          <a:p>
            <a:pPr algn="ctr"/>
            <a:r>
              <a:rPr lang="ar-SA" dirty="0"/>
              <a:t>القدوة الحسنة</a:t>
            </a:r>
            <a:br>
              <a:rPr lang="ar-SA" dirty="0"/>
            </a:br>
            <a:r>
              <a:rPr lang="ar-SA" sz="2200" dirty="0"/>
              <a:t>وسر </a:t>
            </a:r>
            <a:r>
              <a:rPr lang="ar-SA" sz="2200" dirty="0" err="1"/>
              <a:t>تاثير</a:t>
            </a:r>
            <a:r>
              <a:rPr lang="ar-SA" sz="2200" dirty="0"/>
              <a:t> القدوة الحسنة في اكتساب الفضائل يرجع الى عدة </a:t>
            </a:r>
            <a:r>
              <a:rPr lang="ar-SA" sz="2200" dirty="0" smtClean="0"/>
              <a:t>أسباب </a:t>
            </a:r>
            <a:r>
              <a:rPr lang="ar-SA" sz="2200" dirty="0"/>
              <a:t>ومنها </a:t>
            </a:r>
            <a:r>
              <a:rPr lang="ar-SA" sz="2200" dirty="0" err="1"/>
              <a:t>مايلي</a:t>
            </a:r>
            <a:endParaRPr lang="ar-SA" sz="2200" dirty="0"/>
          </a:p>
        </p:txBody>
      </p:sp>
      <p:sp>
        <p:nvSpPr>
          <p:cNvPr id="3" name="عنصر نائب للمحتوى 2"/>
          <p:cNvSpPr>
            <a:spLocks noGrp="1"/>
          </p:cNvSpPr>
          <p:nvPr>
            <p:ph sz="quarter" idx="13"/>
          </p:nvPr>
        </p:nvSpPr>
        <p:spPr>
          <a:xfrm>
            <a:off x="274320" y="980728"/>
            <a:ext cx="8595360" cy="5688632"/>
          </a:xfrm>
        </p:spPr>
        <p:txBody>
          <a:bodyPr>
            <a:normAutofit/>
          </a:bodyPr>
          <a:lstStyle/>
          <a:p>
            <a:r>
              <a:rPr lang="ar-SA" sz="2000" b="1" dirty="0" smtClean="0">
                <a:solidFill>
                  <a:schemeClr val="tx1"/>
                </a:solidFill>
                <a:latin typeface="Tahoma" pitchFamily="34" charset="0"/>
                <a:ea typeface="Tahoma" pitchFamily="34" charset="0"/>
              </a:rPr>
              <a:t>1-إن القدوة </a:t>
            </a:r>
            <a:r>
              <a:rPr lang="ar-SA" sz="2000" b="1" dirty="0">
                <a:solidFill>
                  <a:schemeClr val="tx1"/>
                </a:solidFill>
                <a:latin typeface="Tahoma" pitchFamily="34" charset="0"/>
                <a:ea typeface="Tahoma" pitchFamily="34" charset="0"/>
              </a:rPr>
              <a:t>الحسنة تحتل في المجتمعات الانسانية مرتبة من المجد لا يحظى بها غيرها </a:t>
            </a:r>
            <a:r>
              <a:rPr lang="ar-SA" sz="2000" b="1" dirty="0" smtClean="0">
                <a:solidFill>
                  <a:schemeClr val="tx1"/>
                </a:solidFill>
                <a:latin typeface="Tahoma" pitchFamily="34" charset="0"/>
                <a:ea typeface="Tahoma" pitchFamily="34" charset="0"/>
              </a:rPr>
              <a:t>وهذا </a:t>
            </a:r>
            <a:r>
              <a:rPr lang="ar-SA" sz="2000" b="1" dirty="0">
                <a:solidFill>
                  <a:schemeClr val="tx1"/>
                </a:solidFill>
                <a:latin typeface="Tahoma" pitchFamily="34" charset="0"/>
                <a:ea typeface="Tahoma" pitchFamily="34" charset="0"/>
              </a:rPr>
              <a:t>يولد في الفرد المحروم من </a:t>
            </a:r>
            <a:r>
              <a:rPr lang="ar-SA" sz="2000" b="1" dirty="0" smtClean="0">
                <a:solidFill>
                  <a:schemeClr val="tx1"/>
                </a:solidFill>
                <a:latin typeface="Tahoma" pitchFamily="34" charset="0"/>
                <a:ea typeface="Tahoma" pitchFamily="34" charset="0"/>
              </a:rPr>
              <a:t>أسباب </a:t>
            </a:r>
            <a:r>
              <a:rPr lang="ar-SA" sz="2000" b="1" dirty="0">
                <a:solidFill>
                  <a:schemeClr val="tx1"/>
                </a:solidFill>
                <a:latin typeface="Tahoma" pitchFamily="34" charset="0"/>
                <a:ea typeface="Tahoma" pitchFamily="34" charset="0"/>
              </a:rPr>
              <a:t>هذا المجد حوافز قوية تحفزه على تقليد </a:t>
            </a:r>
            <a:r>
              <a:rPr lang="ar-SA" sz="2000" b="1">
                <a:solidFill>
                  <a:schemeClr val="tx1"/>
                </a:solidFill>
                <a:latin typeface="Tahoma" pitchFamily="34" charset="0"/>
                <a:ea typeface="Tahoma" pitchFamily="34" charset="0"/>
              </a:rPr>
              <a:t>القدوة </a:t>
            </a:r>
            <a:r>
              <a:rPr lang="ar-SA" sz="2000" b="1" smtClean="0">
                <a:solidFill>
                  <a:schemeClr val="tx1"/>
                </a:solidFill>
                <a:latin typeface="Tahoma" pitchFamily="34" charset="0"/>
                <a:ea typeface="Tahoma" pitchFamily="34" charset="0"/>
              </a:rPr>
              <a:t>الحسنه.</a:t>
            </a:r>
            <a:endParaRPr lang="ar-SA" sz="2000" b="1" dirty="0">
              <a:solidFill>
                <a:schemeClr val="tx1"/>
              </a:solidFill>
              <a:latin typeface="Tahoma" pitchFamily="34" charset="0"/>
              <a:ea typeface="Tahoma" pitchFamily="34" charset="0"/>
            </a:endParaRPr>
          </a:p>
          <a:p>
            <a:r>
              <a:rPr lang="ar-SA" sz="2000" b="1" dirty="0" smtClean="0">
                <a:solidFill>
                  <a:schemeClr val="tx1"/>
                </a:solidFill>
                <a:latin typeface="Tahoma" pitchFamily="34" charset="0"/>
                <a:ea typeface="Tahoma" pitchFamily="34" charset="0"/>
              </a:rPr>
              <a:t>2-إن </a:t>
            </a:r>
            <a:r>
              <a:rPr lang="ar-SA" sz="2000" b="1" dirty="0">
                <a:solidFill>
                  <a:schemeClr val="tx1"/>
                </a:solidFill>
                <a:latin typeface="Tahoma" pitchFamily="34" charset="0"/>
                <a:ea typeface="Tahoma" pitchFamily="34" charset="0"/>
              </a:rPr>
              <a:t>المثال الحي المرتقي في درجات الكمال يثير في نفس البصير العاقل قدرا كبيرا من الاستحسان والاعجاب </a:t>
            </a:r>
            <a:r>
              <a:rPr lang="ar-SA" sz="2000" b="1" dirty="0" smtClean="0">
                <a:solidFill>
                  <a:schemeClr val="tx1"/>
                </a:solidFill>
                <a:latin typeface="Tahoma" pitchFamily="34" charset="0"/>
                <a:ea typeface="Tahoma" pitchFamily="34" charset="0"/>
              </a:rPr>
              <a:t>وتتهيج </a:t>
            </a:r>
            <a:r>
              <a:rPr lang="ar-SA" sz="2000" b="1" dirty="0">
                <a:solidFill>
                  <a:schemeClr val="tx1"/>
                </a:solidFill>
                <a:latin typeface="Tahoma" pitchFamily="34" charset="0"/>
                <a:ea typeface="Tahoma" pitchFamily="34" charset="0"/>
              </a:rPr>
              <a:t>دوافع </a:t>
            </a:r>
            <a:r>
              <a:rPr lang="ar-SA" sz="2000" b="1" dirty="0" smtClean="0">
                <a:solidFill>
                  <a:schemeClr val="tx1"/>
                </a:solidFill>
                <a:latin typeface="Tahoma" pitchFamily="34" charset="0"/>
                <a:ea typeface="Tahoma" pitchFamily="34" charset="0"/>
              </a:rPr>
              <a:t>الغيرة </a:t>
            </a:r>
            <a:r>
              <a:rPr lang="ar-SA" sz="2000" b="1" dirty="0">
                <a:solidFill>
                  <a:schemeClr val="tx1"/>
                </a:solidFill>
                <a:latin typeface="Tahoma" pitchFamily="34" charset="0"/>
                <a:ea typeface="Tahoma" pitchFamily="34" charset="0"/>
              </a:rPr>
              <a:t>لديه </a:t>
            </a:r>
            <a:r>
              <a:rPr lang="ar-SA" sz="2000" b="1" dirty="0" smtClean="0">
                <a:solidFill>
                  <a:schemeClr val="tx1"/>
                </a:solidFill>
                <a:latin typeface="Tahoma" pitchFamily="34" charset="0"/>
                <a:ea typeface="Tahoma" pitchFamily="34" charset="0"/>
              </a:rPr>
              <a:t>لأن يعمل مثله حتى يحتل درجة الكمال التي </a:t>
            </a:r>
            <a:r>
              <a:rPr lang="ar-SA" sz="2000" b="1" dirty="0" err="1" smtClean="0">
                <a:solidFill>
                  <a:schemeClr val="tx1"/>
                </a:solidFill>
                <a:latin typeface="Tahoma" pitchFamily="34" charset="0"/>
                <a:ea typeface="Tahoma" pitchFamily="34" charset="0"/>
              </a:rPr>
              <a:t>رأها</a:t>
            </a:r>
            <a:r>
              <a:rPr lang="ar-SA" sz="2000" b="1" dirty="0" smtClean="0">
                <a:solidFill>
                  <a:schemeClr val="tx1"/>
                </a:solidFill>
                <a:latin typeface="Tahoma" pitchFamily="34" charset="0"/>
                <a:ea typeface="Tahoma" pitchFamily="34" charset="0"/>
              </a:rPr>
              <a:t>.</a:t>
            </a:r>
            <a:endParaRPr lang="ar-SA" sz="2000" b="1" dirty="0">
              <a:solidFill>
                <a:schemeClr val="tx1"/>
              </a:solidFill>
              <a:latin typeface="Tahoma" pitchFamily="34" charset="0"/>
              <a:ea typeface="Tahoma" pitchFamily="34" charset="0"/>
            </a:endParaRPr>
          </a:p>
          <a:p>
            <a:r>
              <a:rPr lang="ar-SA" sz="2000" b="1" dirty="0" smtClean="0">
                <a:solidFill>
                  <a:schemeClr val="tx1"/>
                </a:solidFill>
                <a:latin typeface="Tahoma" pitchFamily="34" charset="0"/>
                <a:ea typeface="Tahoma" pitchFamily="34" charset="0"/>
              </a:rPr>
              <a:t>3-إن </a:t>
            </a:r>
            <a:r>
              <a:rPr lang="ar-SA" sz="2000" b="1" dirty="0">
                <a:solidFill>
                  <a:schemeClr val="tx1"/>
                </a:solidFill>
                <a:latin typeface="Tahoma" pitchFamily="34" charset="0"/>
                <a:ea typeface="Tahoma" pitchFamily="34" charset="0"/>
              </a:rPr>
              <a:t>القدوة الحسنه </a:t>
            </a:r>
            <a:r>
              <a:rPr lang="ar-SA" sz="2000" b="1" dirty="0" smtClean="0">
                <a:solidFill>
                  <a:schemeClr val="tx1"/>
                </a:solidFill>
                <a:latin typeface="Tahoma" pitchFamily="34" charset="0"/>
                <a:ea typeface="Tahoma" pitchFamily="34" charset="0"/>
              </a:rPr>
              <a:t>تعطي الآخرين قناعة بأن </a:t>
            </a:r>
            <a:r>
              <a:rPr lang="ar-SA" sz="2000" b="1" dirty="0">
                <a:solidFill>
                  <a:schemeClr val="tx1"/>
                </a:solidFill>
                <a:latin typeface="Tahoma" pitchFamily="34" charset="0"/>
                <a:ea typeface="Tahoma" pitchFamily="34" charset="0"/>
              </a:rPr>
              <a:t>بلوغ هذه الفضائل من </a:t>
            </a:r>
            <a:r>
              <a:rPr lang="ar-SA" sz="2000" b="1" dirty="0" smtClean="0">
                <a:solidFill>
                  <a:schemeClr val="tx1"/>
                </a:solidFill>
                <a:latin typeface="Tahoma" pitchFamily="34" charset="0"/>
                <a:ea typeface="Tahoma" pitchFamily="34" charset="0"/>
              </a:rPr>
              <a:t>الأمور </a:t>
            </a:r>
            <a:r>
              <a:rPr lang="ar-SA" sz="2000" b="1" dirty="0" err="1" smtClean="0">
                <a:solidFill>
                  <a:schemeClr val="tx1"/>
                </a:solidFill>
                <a:latin typeface="Tahoma" pitchFamily="34" charset="0"/>
                <a:ea typeface="Tahoma" pitchFamily="34" charset="0"/>
              </a:rPr>
              <a:t>الممكنة,التي</a:t>
            </a:r>
            <a:r>
              <a:rPr lang="ar-SA" sz="2000" b="1" dirty="0" smtClean="0">
                <a:solidFill>
                  <a:schemeClr val="tx1"/>
                </a:solidFill>
                <a:latin typeface="Tahoma" pitchFamily="34" charset="0"/>
                <a:ea typeface="Tahoma" pitchFamily="34" charset="0"/>
              </a:rPr>
              <a:t> </a:t>
            </a:r>
            <a:r>
              <a:rPr lang="ar-SA" sz="2000" b="1" dirty="0">
                <a:solidFill>
                  <a:schemeClr val="tx1"/>
                </a:solidFill>
                <a:latin typeface="Tahoma" pitchFamily="34" charset="0"/>
                <a:ea typeface="Tahoma" pitchFamily="34" charset="0"/>
              </a:rPr>
              <a:t>هي في متناول القدرات </a:t>
            </a:r>
            <a:r>
              <a:rPr lang="ar-SA" sz="2000" b="1" dirty="0" err="1" smtClean="0">
                <a:solidFill>
                  <a:schemeClr val="tx1"/>
                </a:solidFill>
                <a:latin typeface="Tahoma" pitchFamily="34" charset="0"/>
                <a:ea typeface="Tahoma" pitchFamily="34" charset="0"/>
              </a:rPr>
              <a:t>الإنساني,وشاهد</a:t>
            </a:r>
            <a:r>
              <a:rPr lang="ar-SA" sz="2000" b="1" dirty="0" smtClean="0">
                <a:solidFill>
                  <a:schemeClr val="tx1"/>
                </a:solidFill>
                <a:latin typeface="Tahoma" pitchFamily="34" charset="0"/>
                <a:ea typeface="Tahoma" pitchFamily="34" charset="0"/>
              </a:rPr>
              <a:t> </a:t>
            </a:r>
            <a:r>
              <a:rPr lang="ar-SA" sz="2000" b="1" dirty="0">
                <a:solidFill>
                  <a:schemeClr val="tx1"/>
                </a:solidFill>
                <a:latin typeface="Tahoma" pitchFamily="34" charset="0"/>
                <a:ea typeface="Tahoma" pitchFamily="34" charset="0"/>
              </a:rPr>
              <a:t>الحال </a:t>
            </a:r>
            <a:r>
              <a:rPr lang="ar-SA" sz="2000" b="1" dirty="0" smtClean="0">
                <a:solidFill>
                  <a:schemeClr val="tx1"/>
                </a:solidFill>
                <a:latin typeface="Tahoma" pitchFamily="34" charset="0"/>
                <a:ea typeface="Tahoma" pitchFamily="34" charset="0"/>
              </a:rPr>
              <a:t>أقوى </a:t>
            </a:r>
            <a:r>
              <a:rPr lang="ar-SA" sz="2000" b="1" dirty="0">
                <a:solidFill>
                  <a:schemeClr val="tx1"/>
                </a:solidFill>
                <a:latin typeface="Tahoma" pitchFamily="34" charset="0"/>
                <a:ea typeface="Tahoma" pitchFamily="34" charset="0"/>
              </a:rPr>
              <a:t>من شاهد المقال</a:t>
            </a:r>
            <a:r>
              <a:rPr lang="ar-SA" sz="2000" b="1" dirty="0" smtClean="0">
                <a:solidFill>
                  <a:schemeClr val="tx1"/>
                </a:solidFill>
                <a:latin typeface="Tahoma" pitchFamily="34" charset="0"/>
                <a:ea typeface="Tahoma" pitchFamily="34" charset="0"/>
              </a:rPr>
              <a:t>.</a:t>
            </a:r>
          </a:p>
          <a:p>
            <a:r>
              <a:rPr lang="ar-SA" sz="2000" b="1" dirty="0" smtClean="0">
                <a:solidFill>
                  <a:schemeClr val="tx1"/>
                </a:solidFill>
                <a:latin typeface="Tahoma" pitchFamily="34" charset="0"/>
                <a:ea typeface="Tahoma" pitchFamily="34" charset="0"/>
              </a:rPr>
              <a:t>وقد اتخذ الإسلام القدوة الحسنة وسيلة لترقية المجتمعات المسلمة قال تعالى: «لقد كان لكم في رسول الله أسوة حسنة....» وفي تراجم أصحاب النبي </a:t>
            </a:r>
            <a:r>
              <a:rPr lang="ar-SA" sz="2000" b="1" dirty="0" smtClean="0">
                <a:solidFill>
                  <a:schemeClr val="tx1"/>
                </a:solidFill>
                <a:latin typeface="Tahoma" pitchFamily="34" charset="0"/>
                <a:ea typeface="Tahoma" pitchFamily="34" charset="0"/>
                <a:sym typeface="AGA Arabesque"/>
              </a:rPr>
              <a:t> رضوان الله عليهم ما يكفي لتجسيد القدوة الحسنة للمجتمع المسلم.</a:t>
            </a:r>
          </a:p>
          <a:p>
            <a:r>
              <a:rPr lang="ar-SA" sz="2000" b="1" dirty="0" smtClean="0">
                <a:solidFill>
                  <a:schemeClr val="tx1"/>
                </a:solidFill>
                <a:latin typeface="Tahoma" pitchFamily="34" charset="0"/>
                <a:ea typeface="Tahoma" pitchFamily="34" charset="0"/>
                <a:sym typeface="AGA Arabesque"/>
              </a:rPr>
              <a:t>وفي كل عصر من العصور </a:t>
            </a:r>
            <a:r>
              <a:rPr lang="ar-SA" sz="2000" b="1" dirty="0" err="1" smtClean="0">
                <a:solidFill>
                  <a:schemeClr val="tx1"/>
                </a:solidFill>
                <a:latin typeface="Tahoma" pitchFamily="34" charset="0"/>
                <a:ea typeface="Tahoma" pitchFamily="34" charset="0"/>
                <a:sym typeface="AGA Arabesque"/>
              </a:rPr>
              <a:t>لايخلو</a:t>
            </a:r>
            <a:r>
              <a:rPr lang="ar-SA" sz="2000" b="1" dirty="0" smtClean="0">
                <a:solidFill>
                  <a:schemeClr val="tx1"/>
                </a:solidFill>
                <a:latin typeface="Tahoma" pitchFamily="34" charset="0"/>
                <a:ea typeface="Tahoma" pitchFamily="34" charset="0"/>
                <a:sym typeface="AGA Arabesque"/>
              </a:rPr>
              <a:t> من وجود طائفة تصلح لأن تكون قدوة حسنة لقوله </a:t>
            </a:r>
            <a:r>
              <a:rPr lang="ar-SA" sz="2000" b="1" dirty="0" smtClean="0">
                <a:solidFill>
                  <a:schemeClr val="tx1"/>
                </a:solidFill>
                <a:latin typeface="Times New Roman" pitchFamily="18" charset="0"/>
                <a:cs typeface="Times New Roman" pitchFamily="18" charset="0"/>
                <a:sym typeface="AGA Arabesque"/>
              </a:rPr>
              <a:t> </a:t>
            </a:r>
            <a:r>
              <a:rPr lang="ar-SA" sz="1800" dirty="0" smtClean="0">
                <a:sym typeface="AGA Arabesque"/>
              </a:rPr>
              <a:t>«</a:t>
            </a:r>
            <a:r>
              <a:rPr lang="ar-SA" sz="1900" b="1" dirty="0">
                <a:solidFill>
                  <a:srgbClr val="2E5092"/>
                </a:solidFill>
                <a:latin typeface="Arial"/>
              </a:rPr>
              <a:t>لا يزال من أمتي أمة قائمة بأمر الله لا يضرهم من خذلهم ولا من خالفهم ، حتى يأتيهم أمر الله وهم على ذلك </a:t>
            </a:r>
            <a:r>
              <a:rPr lang="ar-SA" sz="1900" dirty="0" smtClean="0">
                <a:sym typeface="AGA Arabesque"/>
              </a:rPr>
              <a:t>» </a:t>
            </a:r>
            <a:r>
              <a:rPr lang="ar-SA" sz="1800" dirty="0" smtClean="0">
                <a:sym typeface="AGA Arabesque"/>
              </a:rPr>
              <a:t>متفق عليه.</a:t>
            </a:r>
            <a:endParaRPr lang="ar-SA" sz="1800" dirty="0"/>
          </a:p>
          <a:p>
            <a:endParaRPr lang="ar-SA" dirty="0"/>
          </a:p>
        </p:txBody>
      </p:sp>
    </p:spTree>
    <p:extLst>
      <p:ext uri="{BB962C8B-B14F-4D97-AF65-F5344CB8AC3E}">
        <p14:creationId xmlns:p14="http://schemas.microsoft.com/office/powerpoint/2010/main" val="3168583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6225" y="228601"/>
            <a:ext cx="8591550" cy="824136"/>
          </a:xfrm>
        </p:spPr>
        <p:txBody>
          <a:bodyPr/>
          <a:lstStyle/>
          <a:p>
            <a:r>
              <a:rPr lang="ar-SA" dirty="0" err="1"/>
              <a:t>رابعا:الضغط</a:t>
            </a:r>
            <a:r>
              <a:rPr lang="ar-SA" dirty="0"/>
              <a:t> الاجتماعي من قبل المجتمع الاسلامي</a:t>
            </a:r>
          </a:p>
        </p:txBody>
      </p:sp>
      <p:sp>
        <p:nvSpPr>
          <p:cNvPr id="3" name="عنصر نائب للمحتوى 2"/>
          <p:cNvSpPr>
            <a:spLocks noGrp="1"/>
          </p:cNvSpPr>
          <p:nvPr>
            <p:ph sz="quarter" idx="13"/>
          </p:nvPr>
        </p:nvSpPr>
        <p:spPr/>
        <p:txBody>
          <a:bodyPr>
            <a:normAutofit fontScale="92500" lnSpcReduction="10000"/>
          </a:bodyPr>
          <a:lstStyle/>
          <a:p>
            <a:r>
              <a:rPr lang="ar-SA" dirty="0" smtClean="0">
                <a:solidFill>
                  <a:schemeClr val="tx1"/>
                </a:solidFill>
              </a:rPr>
              <a:t>للمجتمع الإسلامي </a:t>
            </a:r>
            <a:r>
              <a:rPr lang="ar-SA" dirty="0">
                <a:solidFill>
                  <a:schemeClr val="tx1"/>
                </a:solidFill>
              </a:rPr>
              <a:t>سلطة معنوية فعالة مؤثرة على نفوس الافراد.</a:t>
            </a:r>
          </a:p>
          <a:p>
            <a:r>
              <a:rPr lang="ar-SA" dirty="0">
                <a:solidFill>
                  <a:schemeClr val="tx1"/>
                </a:solidFill>
              </a:rPr>
              <a:t>وترجع هذه السلطة المعنوية الى ان الفرد جزء من المجتمع الذي يعيش </a:t>
            </a:r>
            <a:r>
              <a:rPr lang="ar-SA" dirty="0" err="1">
                <a:solidFill>
                  <a:schemeClr val="tx1"/>
                </a:solidFill>
              </a:rPr>
              <a:t>فيه,وله</a:t>
            </a:r>
            <a:r>
              <a:rPr lang="ar-SA" dirty="0">
                <a:solidFill>
                  <a:schemeClr val="tx1"/>
                </a:solidFill>
              </a:rPr>
              <a:t> </a:t>
            </a:r>
            <a:r>
              <a:rPr lang="ar-SA" dirty="0" smtClean="0">
                <a:solidFill>
                  <a:schemeClr val="tx1"/>
                </a:solidFill>
              </a:rPr>
              <a:t>من مجتمعه </a:t>
            </a:r>
            <a:r>
              <a:rPr lang="ar-SA" dirty="0">
                <a:solidFill>
                  <a:schemeClr val="tx1"/>
                </a:solidFill>
              </a:rPr>
              <a:t>مصالح كثيره ماديه ونفسيه</a:t>
            </a:r>
            <a:r>
              <a:rPr lang="ar-SA" dirty="0" smtClean="0">
                <a:solidFill>
                  <a:schemeClr val="tx1"/>
                </a:solidFill>
              </a:rPr>
              <a:t>.(كحاجته لتقدير المجتمع له وثنائهم عليه...)</a:t>
            </a:r>
          </a:p>
          <a:p>
            <a:r>
              <a:rPr lang="ar-SA" dirty="0" smtClean="0">
                <a:solidFill>
                  <a:schemeClr val="tx1"/>
                </a:solidFill>
              </a:rPr>
              <a:t>ومن شأن المجتمع أن يملي على من ينشأ فيه فضائل الأخلاق ويلاحقه إلى أصغر الدوائر الاجتماعية التي يعيش فيها</a:t>
            </a:r>
          </a:p>
          <a:p>
            <a:r>
              <a:rPr lang="ar-SA" dirty="0" smtClean="0">
                <a:solidFill>
                  <a:schemeClr val="tx1"/>
                </a:solidFill>
              </a:rPr>
              <a:t>ومن النصوص المبينة لهذه المسؤولية: قال </a:t>
            </a:r>
            <a:r>
              <a:rPr lang="ar-SA" dirty="0" smtClean="0">
                <a:solidFill>
                  <a:schemeClr val="tx1"/>
                </a:solidFill>
                <a:sym typeface="AGA Arabesque"/>
              </a:rPr>
              <a:t></a:t>
            </a:r>
            <a:r>
              <a:rPr lang="ar-SA" dirty="0" smtClean="0">
                <a:solidFill>
                  <a:schemeClr val="tx1"/>
                </a:solidFill>
              </a:rPr>
              <a:t> </a:t>
            </a:r>
            <a:r>
              <a:rPr lang="ar-SA" sz="2000" dirty="0" smtClean="0">
                <a:solidFill>
                  <a:srgbClr val="002060"/>
                </a:solidFill>
              </a:rPr>
              <a:t>«إن </a:t>
            </a:r>
            <a:r>
              <a:rPr lang="ar-SA" sz="2000" dirty="0">
                <a:solidFill>
                  <a:srgbClr val="002060"/>
                </a:solidFill>
                <a:latin typeface="verdana"/>
              </a:rPr>
              <a:t>أول ما دخل النقص على بني إسرائيل كان الرجل يلقى أخاه فيقول: يا هذا اتق الله ودع ما تصنع؛ فإنه لا يحل لك. ثم يلقاه من الغد فلا يمنعه ذلك أن يكون أكيله </a:t>
            </a:r>
            <a:r>
              <a:rPr lang="ar-SA" sz="2000" dirty="0" err="1">
                <a:solidFill>
                  <a:srgbClr val="002060"/>
                </a:solidFill>
                <a:latin typeface="verdana"/>
              </a:rPr>
              <a:t>وشريبه</a:t>
            </a:r>
            <a:r>
              <a:rPr lang="ar-SA" sz="2000" dirty="0">
                <a:solidFill>
                  <a:srgbClr val="002060"/>
                </a:solidFill>
                <a:latin typeface="verdana"/>
              </a:rPr>
              <a:t> وقعيده، فلما فعلوا ذلك ضرب الله قلوب بعضهم ببعض. ثم </a:t>
            </a:r>
            <a:r>
              <a:rPr lang="ar-SA" sz="2000" dirty="0" smtClean="0">
                <a:solidFill>
                  <a:srgbClr val="002060"/>
                </a:solidFill>
                <a:latin typeface="verdana"/>
              </a:rPr>
              <a:t>قال:( لُعِنَ </a:t>
            </a:r>
            <a:r>
              <a:rPr lang="ar-SA" sz="2000" dirty="0">
                <a:solidFill>
                  <a:srgbClr val="002060"/>
                </a:solidFill>
                <a:latin typeface="verdana"/>
              </a:rPr>
              <a:t>الَّذِينَ كَفَرُوا مِنْ بَنِي إِسْرَائِيلَ عَلَى لِسَانِ دَاوُدَ وَعِيسَى ابْنِ </a:t>
            </a:r>
            <a:r>
              <a:rPr lang="ar-SA" sz="2000" dirty="0" smtClean="0">
                <a:solidFill>
                  <a:srgbClr val="002060"/>
                </a:solidFill>
                <a:latin typeface="verdana"/>
              </a:rPr>
              <a:t>مَرْيَمَ......كانوا لا يتناهون عن منكر فعلوه....) «</a:t>
            </a:r>
            <a:r>
              <a:rPr lang="ar-SA" sz="2000" dirty="0" err="1" smtClean="0">
                <a:solidFill>
                  <a:srgbClr val="002060"/>
                </a:solidFill>
                <a:latin typeface="verdana"/>
              </a:rPr>
              <a:t>لتأمرون</a:t>
            </a:r>
            <a:r>
              <a:rPr lang="ar-SA" sz="2000" dirty="0" smtClean="0">
                <a:solidFill>
                  <a:srgbClr val="002060"/>
                </a:solidFill>
                <a:latin typeface="verdana"/>
              </a:rPr>
              <a:t> بالمعروف </a:t>
            </a:r>
            <a:r>
              <a:rPr lang="ar-SA" sz="2000" dirty="0" err="1" smtClean="0">
                <a:solidFill>
                  <a:srgbClr val="002060"/>
                </a:solidFill>
                <a:latin typeface="verdana"/>
              </a:rPr>
              <a:t>ولتنهون</a:t>
            </a:r>
            <a:r>
              <a:rPr lang="ar-SA" sz="2000" dirty="0" smtClean="0">
                <a:solidFill>
                  <a:srgbClr val="002060"/>
                </a:solidFill>
                <a:latin typeface="verdana"/>
              </a:rPr>
              <a:t> عن المنكر ولتأخذن على يدي الظالم ولتأطرنه على الحق أطرا ...أو ليضربن الله بقلوب بعضكم على بعض ثم يلعنكم كما لعنهم»</a:t>
            </a:r>
          </a:p>
          <a:p>
            <a:r>
              <a:rPr lang="ar-SA" sz="2000" dirty="0" smtClean="0">
                <a:solidFill>
                  <a:srgbClr val="FF0000"/>
                </a:solidFill>
                <a:latin typeface="verdana"/>
              </a:rPr>
              <a:t>ومن النصوص التي تبين كيفية تربية الجماعة للأفراد قول النبي</a:t>
            </a:r>
            <a:r>
              <a:rPr lang="ar-SA" dirty="0" smtClean="0">
                <a:solidFill>
                  <a:srgbClr val="2E2224"/>
                </a:solidFill>
                <a:sym typeface="AGA Arabesque"/>
              </a:rPr>
              <a:t></a:t>
            </a:r>
            <a:r>
              <a:rPr lang="ar-SA" sz="2000" dirty="0" smtClean="0">
                <a:solidFill>
                  <a:srgbClr val="FF0000"/>
                </a:solidFill>
                <a:latin typeface="verdana"/>
              </a:rPr>
              <a:t> «مثل القائم في حدود الله والواقع فيها كمثل قوم استهموا على سفينة.....»الكتاب ص219.</a:t>
            </a:r>
          </a:p>
          <a:p>
            <a:r>
              <a:rPr lang="ar-SA" sz="2000" dirty="0" smtClean="0">
                <a:solidFill>
                  <a:srgbClr val="FF0000"/>
                </a:solidFill>
                <a:latin typeface="verdana"/>
              </a:rPr>
              <a:t>وعقاب الهجر والمقاطعة لله في قصة الثلاثة المخلفين..</a:t>
            </a:r>
            <a:endParaRPr lang="ar-SA" sz="2000" dirty="0">
              <a:solidFill>
                <a:srgbClr val="FF0000"/>
              </a:solidFill>
            </a:endParaRPr>
          </a:p>
        </p:txBody>
      </p:sp>
    </p:spTree>
    <p:extLst>
      <p:ext uri="{BB962C8B-B14F-4D97-AF65-F5344CB8AC3E}">
        <p14:creationId xmlns:p14="http://schemas.microsoft.com/office/powerpoint/2010/main" val="4059309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300" dirty="0" err="1">
                <a:effectLst>
                  <a:outerShdw blurRad="50000" dist="30000" dir="5400000" algn="tl" rotWithShape="0">
                    <a:srgbClr val="000000">
                      <a:alpha val="30000"/>
                    </a:srgbClr>
                  </a:outerShdw>
                </a:effectLst>
                <a:latin typeface="Gill Sans MT"/>
              </a:rPr>
              <a:t>خامسا:سلطان</a:t>
            </a:r>
            <a:r>
              <a:rPr lang="ar-SA" sz="4300" dirty="0">
                <a:effectLst>
                  <a:outerShdw blurRad="50000" dist="30000" dir="5400000" algn="tl" rotWithShape="0">
                    <a:srgbClr val="000000">
                      <a:alpha val="30000"/>
                    </a:srgbClr>
                  </a:outerShdw>
                </a:effectLst>
                <a:latin typeface="Gill Sans MT"/>
              </a:rPr>
              <a:t> الدولة الاسلامية</a:t>
            </a:r>
            <a:endParaRPr lang="ar-SA" dirty="0"/>
          </a:p>
        </p:txBody>
      </p:sp>
      <p:sp>
        <p:nvSpPr>
          <p:cNvPr id="3" name="عنصر نائب للمحتوى 2"/>
          <p:cNvSpPr>
            <a:spLocks noGrp="1"/>
          </p:cNvSpPr>
          <p:nvPr>
            <p:ph sz="quarter" idx="13"/>
          </p:nvPr>
        </p:nvSpPr>
        <p:spPr/>
        <p:txBody>
          <a:bodyPr>
            <a:normAutofit fontScale="92500" lnSpcReduction="10000"/>
          </a:bodyPr>
          <a:lstStyle/>
          <a:p>
            <a:r>
              <a:rPr lang="ar-SA" sz="2500" spc="0" dirty="0">
                <a:solidFill>
                  <a:prstClr val="black"/>
                </a:solidFill>
                <a:latin typeface="Gill Sans MT"/>
              </a:rPr>
              <a:t>للسلطة المادية التي تمارسها الدولة </a:t>
            </a:r>
            <a:r>
              <a:rPr lang="ar-SA" sz="2500" spc="0" dirty="0" err="1" smtClean="0">
                <a:solidFill>
                  <a:prstClr val="black"/>
                </a:solidFill>
                <a:latin typeface="Gill Sans MT"/>
              </a:rPr>
              <a:t>الأسلامية,أثر</a:t>
            </a:r>
            <a:r>
              <a:rPr lang="ar-SA" sz="2500" spc="0" dirty="0" smtClean="0">
                <a:solidFill>
                  <a:prstClr val="black"/>
                </a:solidFill>
                <a:latin typeface="Gill Sans MT"/>
              </a:rPr>
              <a:t> </a:t>
            </a:r>
            <a:r>
              <a:rPr lang="ar-SA" sz="2500" spc="0" dirty="0">
                <a:solidFill>
                  <a:prstClr val="black"/>
                </a:solidFill>
                <a:latin typeface="Gill Sans MT"/>
              </a:rPr>
              <a:t>فعال في الزام الافراد والجماعات ,بالمنهج الاخلاقي الذي رسمه الاسلام </a:t>
            </a:r>
            <a:r>
              <a:rPr lang="ar-SA" sz="2500" spc="0" dirty="0" err="1">
                <a:solidFill>
                  <a:prstClr val="black"/>
                </a:solidFill>
                <a:latin typeface="Gill Sans MT"/>
              </a:rPr>
              <a:t>للناس,وفي</a:t>
            </a:r>
            <a:r>
              <a:rPr lang="ar-SA" sz="2500" spc="0" dirty="0">
                <a:solidFill>
                  <a:prstClr val="black"/>
                </a:solidFill>
                <a:latin typeface="Gill Sans MT"/>
              </a:rPr>
              <a:t> تربية نفوسهم وقلوبهم على الفضائل </a:t>
            </a:r>
            <a:r>
              <a:rPr lang="ar-SA" sz="2500" spc="0" dirty="0" smtClean="0">
                <a:solidFill>
                  <a:prstClr val="black"/>
                </a:solidFill>
                <a:latin typeface="Gill Sans MT"/>
              </a:rPr>
              <a:t>الأخلاقية</a:t>
            </a:r>
          </a:p>
          <a:p>
            <a:r>
              <a:rPr lang="ar-SA" sz="2500" spc="0" dirty="0" smtClean="0">
                <a:solidFill>
                  <a:prstClr val="black"/>
                </a:solidFill>
                <a:latin typeface="Gill Sans MT"/>
              </a:rPr>
              <a:t>وربما كان وازع السلطة أقوى وازع لإلزام الجماهير بسلوك السبيل </a:t>
            </a:r>
            <a:r>
              <a:rPr lang="ar-SA" sz="2500" spc="0" dirty="0" err="1" smtClean="0">
                <a:solidFill>
                  <a:prstClr val="black"/>
                </a:solidFill>
                <a:latin typeface="Gill Sans MT"/>
              </a:rPr>
              <a:t>الأقوم</a:t>
            </a:r>
            <a:r>
              <a:rPr lang="ar-SA" sz="2500" spc="0" dirty="0" smtClean="0">
                <a:solidFill>
                  <a:prstClr val="black"/>
                </a:solidFill>
                <a:latin typeface="Gill Sans MT"/>
              </a:rPr>
              <a:t> وقد جاء في الأثر : «</a:t>
            </a:r>
            <a:r>
              <a:rPr lang="ar-SA" sz="2500" spc="0" dirty="0" smtClean="0">
                <a:solidFill>
                  <a:srgbClr val="002060"/>
                </a:solidFill>
                <a:latin typeface="Gill Sans MT"/>
              </a:rPr>
              <a:t> </a:t>
            </a:r>
            <a:r>
              <a:rPr lang="ar-SA" sz="2500" b="1" spc="0" dirty="0" smtClean="0">
                <a:solidFill>
                  <a:srgbClr val="002060"/>
                </a:solidFill>
                <a:latin typeface="Gill Sans MT"/>
              </a:rPr>
              <a:t>إن الله يزع بالسلطان مالا يزع بالقرآن</a:t>
            </a:r>
            <a:r>
              <a:rPr lang="ar-SA" sz="2500" spc="0" dirty="0" smtClean="0">
                <a:solidFill>
                  <a:srgbClr val="002060"/>
                </a:solidFill>
                <a:latin typeface="Gill Sans MT"/>
              </a:rPr>
              <a:t>» </a:t>
            </a:r>
            <a:r>
              <a:rPr lang="ar-SA" sz="2500" spc="0" dirty="0" smtClean="0">
                <a:solidFill>
                  <a:schemeClr val="tx1"/>
                </a:solidFill>
                <a:latin typeface="Gill Sans MT"/>
              </a:rPr>
              <a:t>أي أن من الناس من لا يلتزم بالحق لمجرد علمه بأنه الحق بل لابد لهم من سلطان مادي يخافون بأسه ويرجون نفعه وهو يلزمهم به طوعا أو كرها </a:t>
            </a:r>
          </a:p>
          <a:p>
            <a:r>
              <a:rPr lang="ar-SA" sz="2500" spc="0" dirty="0" smtClean="0">
                <a:solidFill>
                  <a:schemeClr val="tx1"/>
                </a:solidFill>
                <a:latin typeface="Gill Sans MT"/>
              </a:rPr>
              <a:t>وحين تكون هناك رقابة يقظة فإن شذوذ الأفراد والجماعات يقل </a:t>
            </a:r>
          </a:p>
          <a:p>
            <a:r>
              <a:rPr lang="ar-SA" sz="2500" spc="0" dirty="0" smtClean="0">
                <a:solidFill>
                  <a:schemeClr val="tx1"/>
                </a:solidFill>
                <a:latin typeface="Gill Sans MT"/>
              </a:rPr>
              <a:t>ومن الشواهد عصر الخليفة الثاني عمر بن الخطاب رضي الله عنه(فقد كان عصر إدارة حازمة ويقظة ولم يسجل فيه شذوذ أفراد ولا جماعات إلا القليل النادر الذي لا يخلو منه أي مجتمع مهما كان مثاليا. وعصر أبي بكر الصديق رضي الله عنه كان كذلك إلا أنه لم يطل أما عصر النبي </a:t>
            </a:r>
            <a:r>
              <a:rPr lang="ar-SA" sz="2500" spc="0" dirty="0" smtClean="0">
                <a:solidFill>
                  <a:schemeClr val="tx1"/>
                </a:solidFill>
                <a:latin typeface="Gill Sans MT"/>
                <a:sym typeface="AGA Arabesque"/>
              </a:rPr>
              <a:t> فقد كان عصر بناء المجتمع الإسلامي وكان الوحي راعيا ومقوما.</a:t>
            </a:r>
            <a:r>
              <a:rPr lang="ar-SA" sz="2500" spc="0" dirty="0" smtClean="0">
                <a:solidFill>
                  <a:schemeClr val="tx1"/>
                </a:solidFill>
                <a:latin typeface="Gill Sans MT"/>
              </a:rPr>
              <a:t> </a:t>
            </a:r>
            <a:endParaRPr lang="ar-SA" dirty="0"/>
          </a:p>
        </p:txBody>
      </p:sp>
    </p:spTree>
    <p:extLst>
      <p:ext uri="{BB962C8B-B14F-4D97-AF65-F5344CB8AC3E}">
        <p14:creationId xmlns:p14="http://schemas.microsoft.com/office/powerpoint/2010/main" val="3720774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9477" y="2492896"/>
            <a:ext cx="8591550" cy="1066801"/>
          </a:xfrm>
        </p:spPr>
        <p:txBody>
          <a:bodyPr>
            <a:normAutofit fontScale="90000"/>
          </a:bodyPr>
          <a:lstStyle/>
          <a:p>
            <a:pPr algn="ctr"/>
            <a:r>
              <a:rPr lang="ar-SA" dirty="0" smtClean="0"/>
              <a:t>تم بحمد الله</a:t>
            </a:r>
            <a:br>
              <a:rPr lang="ar-SA" dirty="0" smtClean="0"/>
            </a:br>
            <a:r>
              <a:rPr lang="ar-SA" dirty="0" smtClean="0"/>
              <a:t>م. فتحية القحطاني </a:t>
            </a:r>
            <a:endParaRPr lang="ar-SA" dirty="0"/>
          </a:p>
        </p:txBody>
      </p:sp>
      <p:sp>
        <p:nvSpPr>
          <p:cNvPr id="3" name="عنصر نائب للمحتوى 2"/>
          <p:cNvSpPr>
            <a:spLocks noGrp="1"/>
          </p:cNvSpPr>
          <p:nvPr>
            <p:ph sz="quarter" idx="13"/>
          </p:nvPr>
        </p:nvSpPr>
        <p:spPr/>
        <p:txBody>
          <a:bodyPr/>
          <a:lstStyle/>
          <a:p>
            <a:endParaRPr lang="ar-SA" dirty="0"/>
          </a:p>
        </p:txBody>
      </p:sp>
    </p:spTree>
    <p:extLst>
      <p:ext uri="{BB962C8B-B14F-4D97-AF65-F5344CB8AC3E}">
        <p14:creationId xmlns:p14="http://schemas.microsoft.com/office/powerpoint/2010/main" val="11397583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TC101790493[[fn=الرياض]]</Template>
  <TotalTime>337</TotalTime>
  <Words>939</Words>
  <Application>Microsoft Office PowerPoint</Application>
  <PresentationFormat>عرض على الشاشة (3:4)‏</PresentationFormat>
  <Paragraphs>57</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Soho</vt:lpstr>
      <vt:lpstr>          عناصر محاضرة اليوم(وسائل اكتساب الأخلاق+الصدق)</vt:lpstr>
      <vt:lpstr>وسائل اكتساب الأخلاق</vt:lpstr>
      <vt:lpstr>شرح الوسائل </vt:lpstr>
      <vt:lpstr>ثانيا:الغمس في البيئات الصالحة ويمكن تلخيص التاثير الجماعي على الفرد بالعناصر التالية:</vt:lpstr>
      <vt:lpstr>القدوة الحسنة وسر تاثير القدوة الحسنة في اكتساب الفضائل يرجع الى عدة أسباب ومنها مايلي</vt:lpstr>
      <vt:lpstr>رابعا:الضغط الاجتماعي من قبل المجتمع الاسلامي</vt:lpstr>
      <vt:lpstr>خامسا:سلطان الدولة الاسلامية</vt:lpstr>
      <vt:lpstr>تم بحمد الله م. فتحية القحطاني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عناصر محاضرة اليوم</dc:title>
  <dc:creator>إلى الأمام</dc:creator>
  <cp:lastModifiedBy>إلى الأمام</cp:lastModifiedBy>
  <cp:revision>25</cp:revision>
  <dcterms:created xsi:type="dcterms:W3CDTF">2012-11-23T15:40:50Z</dcterms:created>
  <dcterms:modified xsi:type="dcterms:W3CDTF">2012-11-23T21:27:40Z</dcterms:modified>
</cp:coreProperties>
</file>