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357298"/>
            <a:ext cx="6172200" cy="2286016"/>
          </a:xfrm>
        </p:spPr>
        <p:txBody>
          <a:bodyPr>
            <a:noAutofit/>
          </a:bodyPr>
          <a:lstStyle/>
          <a:p>
            <a:pPr algn="ctr"/>
            <a:r>
              <a:rPr lang="ar-SA" sz="5400" dirty="0" smtClean="0">
                <a:solidFill>
                  <a:schemeClr val="accent1">
                    <a:lumMod val="75000"/>
                  </a:schemeClr>
                </a:solidFill>
              </a:rPr>
              <a:t>الدراسة الفردية للمراجع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5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43314"/>
            <a:ext cx="6172200" cy="2731608"/>
          </a:xfrm>
        </p:spPr>
        <p:txBody>
          <a:bodyPr/>
          <a:lstStyle/>
          <a:p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الأستاذة / منى الشمري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الدراسة الفردية للمراجع:.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sz="4800" dirty="0" smtClean="0"/>
              <a:t>مستوى التأليف .</a:t>
            </a:r>
            <a:endParaRPr lang="en-US" sz="4800" dirty="0" smtClean="0"/>
          </a:p>
          <a:p>
            <a:pPr lvl="0"/>
            <a:r>
              <a:rPr lang="ar-SA" sz="4800" dirty="0" smtClean="0"/>
              <a:t>مجال المرجع وحدوده.</a:t>
            </a:r>
            <a:endParaRPr lang="en-US" sz="4800" dirty="0" smtClean="0"/>
          </a:p>
          <a:p>
            <a:pPr lvl="0"/>
            <a:r>
              <a:rPr lang="ar-SA" sz="4800" dirty="0" smtClean="0"/>
              <a:t>طريقة التنظيم ( الترتيب).</a:t>
            </a:r>
            <a:endParaRPr lang="en-US" sz="4800" dirty="0" smtClean="0"/>
          </a:p>
          <a:p>
            <a:pPr lvl="0"/>
            <a:r>
              <a:rPr lang="ar-SA" sz="4800" dirty="0" smtClean="0"/>
              <a:t>المادة المرجعية.</a:t>
            </a:r>
            <a:endParaRPr lang="en-US" sz="4800" dirty="0" smtClean="0"/>
          </a:p>
          <a:p>
            <a:pPr lvl="0"/>
            <a:r>
              <a:rPr lang="ar-SA" sz="4800" dirty="0" smtClean="0"/>
              <a:t>الجوانب الشكلية.</a:t>
            </a:r>
            <a:endParaRPr lang="en-US" sz="4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97040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مستوى التأليف 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/>
              <a:t>هنا يتم تحديد المسئول عن المرجع سواء كانت مسئولية فكرية ( مؤلف – محقق – مترجم – محرر........)</a:t>
            </a:r>
            <a:endParaRPr lang="en-US" sz="4000" dirty="0" smtClean="0"/>
          </a:p>
          <a:p>
            <a:r>
              <a:rPr lang="ar-SA" sz="4000" dirty="0" err="1" smtClean="0"/>
              <a:t>او</a:t>
            </a:r>
            <a:r>
              <a:rPr lang="ar-SA" sz="4000" dirty="0" smtClean="0"/>
              <a:t> مسئولية مادية ( ناشر – طابع........)</a:t>
            </a:r>
            <a:endParaRPr lang="en-US" sz="4000" dirty="0" smtClean="0"/>
          </a:p>
          <a:p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مجال المرجع وحدوده:.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هنا يتم التعرف على الجوانب الكمية والزمنية والمكانية والنوعية .</a:t>
            </a:r>
            <a:endParaRPr lang="en-US" sz="3200" dirty="0" smtClean="0"/>
          </a:p>
          <a:p>
            <a:r>
              <a:rPr lang="ar-SA" sz="3200" dirty="0" smtClean="0"/>
              <a:t>أي التعرف على عدد الوحدات التي توجد في المرجع والفترة الزمنية التي يغطيها وكذلك النطاق الجغرافي </a:t>
            </a:r>
            <a:r>
              <a:rPr lang="ar-SA" sz="3200" dirty="0" err="1" smtClean="0"/>
              <a:t>و</a:t>
            </a:r>
            <a:r>
              <a:rPr lang="ar-SA" sz="3200" dirty="0" smtClean="0"/>
              <a:t> مجال التغطية الشكلية ( أشكال المواد </a:t>
            </a:r>
            <a:r>
              <a:rPr lang="ar-SA" sz="3200" dirty="0" err="1" smtClean="0"/>
              <a:t>او</a:t>
            </a:r>
            <a:r>
              <a:rPr lang="ar-SA" sz="3200" dirty="0" smtClean="0"/>
              <a:t> أوعية المعلومات في الببلوجرافيات)ومجال اللغوي ( أي اللغات التي يغطيها المرجع)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</a:rPr>
              <a:t>طريقة التنظيم ( الترتيب):.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هنا تذكري طريقة التي يتبعها المرجع في ترتيب المواد المرجعية هل يستخدم الترتيب الهجائي </a:t>
            </a:r>
            <a:r>
              <a:rPr lang="ar-SA" sz="3200" dirty="0" err="1" smtClean="0"/>
              <a:t>ام</a:t>
            </a:r>
            <a:r>
              <a:rPr lang="ar-SA" sz="3200" dirty="0" smtClean="0"/>
              <a:t> الموضوعي </a:t>
            </a:r>
            <a:r>
              <a:rPr lang="ar-SA" sz="3200" dirty="0" err="1" smtClean="0"/>
              <a:t>ام</a:t>
            </a:r>
            <a:r>
              <a:rPr lang="ar-SA" sz="3200" dirty="0" smtClean="0"/>
              <a:t> المصنف </a:t>
            </a:r>
            <a:r>
              <a:rPr lang="ar-SA" sz="3200" dirty="0" err="1" smtClean="0"/>
              <a:t>ام</a:t>
            </a:r>
            <a:r>
              <a:rPr lang="ar-SA" sz="3200" dirty="0" smtClean="0"/>
              <a:t> الترتيب </a:t>
            </a:r>
            <a:r>
              <a:rPr lang="ar-SA" sz="3200" dirty="0" err="1" smtClean="0"/>
              <a:t>الجعرافي</a:t>
            </a:r>
            <a:r>
              <a:rPr lang="ar-SA" sz="3200" dirty="0" smtClean="0"/>
              <a:t> </a:t>
            </a:r>
            <a:r>
              <a:rPr lang="ar-SA" sz="3200" dirty="0" err="1" smtClean="0"/>
              <a:t>ام</a:t>
            </a:r>
            <a:r>
              <a:rPr lang="ar-SA" sz="3200" dirty="0" smtClean="0"/>
              <a:t> الترتيب الزمني.</a:t>
            </a:r>
            <a:endParaRPr lang="en-US" sz="3200" dirty="0" smtClean="0"/>
          </a:p>
          <a:p>
            <a:r>
              <a:rPr lang="ar-SA" sz="3200" dirty="0" smtClean="0"/>
              <a:t>وهل يتبع خط واحد في الترتيب </a:t>
            </a:r>
            <a:r>
              <a:rPr lang="ar-SA" sz="3200" dirty="0" err="1" smtClean="0"/>
              <a:t>ام</a:t>
            </a:r>
            <a:r>
              <a:rPr lang="ar-SA" sz="3200" dirty="0" smtClean="0"/>
              <a:t> </a:t>
            </a:r>
            <a:r>
              <a:rPr lang="ar-SA" sz="3200" dirty="0" err="1" smtClean="0"/>
              <a:t>اكثر</a:t>
            </a:r>
            <a:r>
              <a:rPr lang="ar-SA" sz="3200" dirty="0" smtClean="0"/>
              <a:t> من ترتيب وهل توجد كشافات </a:t>
            </a:r>
            <a:r>
              <a:rPr lang="ar-SA" sz="3200" dirty="0" err="1" smtClean="0"/>
              <a:t>او</a:t>
            </a:r>
            <a:r>
              <a:rPr lang="ar-SA" sz="3200" dirty="0" smtClean="0"/>
              <a:t> مداخل </a:t>
            </a:r>
            <a:r>
              <a:rPr lang="ar-SA" sz="3200" dirty="0" err="1" smtClean="0"/>
              <a:t>اضافية</a:t>
            </a:r>
            <a:r>
              <a:rPr lang="ar-SA" sz="3200" dirty="0" smtClean="0"/>
              <a:t> هل يستخدم </a:t>
            </a:r>
            <a:r>
              <a:rPr lang="ar-SA" sz="3200" dirty="0" err="1" smtClean="0"/>
              <a:t>الاحالات</a:t>
            </a:r>
            <a:r>
              <a:rPr lang="ar-SA" sz="3200" dirty="0" smtClean="0"/>
              <a:t> .</a:t>
            </a:r>
            <a:endParaRPr lang="en-US" sz="3200" dirty="0" smtClean="0"/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9916"/>
          </a:xfrm>
        </p:spPr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</a:rPr>
              <a:t>المادة المرجعية :.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r>
              <a:rPr lang="ar-SA" sz="3200" dirty="0" smtClean="0"/>
              <a:t> </a:t>
            </a:r>
            <a:r>
              <a:rPr lang="ar-SA" sz="3200" dirty="0" smtClean="0"/>
              <a:t>ويقصد </a:t>
            </a:r>
            <a:r>
              <a:rPr lang="ar-SA" sz="3200" dirty="0" err="1" smtClean="0"/>
              <a:t>بها</a:t>
            </a:r>
            <a:r>
              <a:rPr lang="ar-SA" sz="3200" dirty="0" smtClean="0"/>
              <a:t> الطبيعة العامة للمعلومات الموجودة بالمرجع حجم وحدات المعلومات  عناصر المعلومات التي يقدمها المرجع في كل وحدة من وحدات المعلومات وطريقة عرضها ومستوى المعالجة واللغة </a:t>
            </a:r>
            <a:r>
              <a:rPr lang="ar-SA" sz="3200" dirty="0" err="1" smtClean="0"/>
              <a:t>و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الاسلوب</a:t>
            </a:r>
            <a:r>
              <a:rPr lang="ar-SA" sz="3200" dirty="0" smtClean="0"/>
              <a:t> و المستوى والموضوعية في تناول المعلومات والقيمة العلمية </a:t>
            </a:r>
            <a:r>
              <a:rPr lang="ar-SA" sz="3200" dirty="0" smtClean="0"/>
              <a:t>للمرجع.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</a:rPr>
              <a:t>الجوانب الشكلية:.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600" dirty="0" smtClean="0"/>
              <a:t>الشكل العام للمرجع عدد المجلدات والصفحات والجانب </a:t>
            </a:r>
            <a:r>
              <a:rPr lang="ar-SA" sz="3600" dirty="0" err="1" smtClean="0"/>
              <a:t>الطباعي</a:t>
            </a:r>
            <a:r>
              <a:rPr lang="ar-SA" sz="3600" dirty="0" smtClean="0"/>
              <a:t> والورق ومدى الجودة وحروف الطباعة ومدى تسهيلها للقراءة  هل </a:t>
            </a:r>
            <a:r>
              <a:rPr lang="ar-SA" sz="3600" dirty="0" err="1" smtClean="0"/>
              <a:t>فية</a:t>
            </a:r>
            <a:r>
              <a:rPr lang="ar-SA" sz="3600" dirty="0" smtClean="0"/>
              <a:t> وسائل إيضاح من صور ورسوم وجداول وخرائط وغيرها </a:t>
            </a:r>
            <a:endParaRPr lang="en-US" sz="3600" dirty="0" smtClean="0"/>
          </a:p>
          <a:p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r>
              <a:rPr lang="ar-SA" sz="3200" dirty="0" smtClean="0"/>
              <a:t>يمكن الحصول على </a:t>
            </a:r>
            <a:r>
              <a:rPr lang="ar-SA" sz="3200" dirty="0" err="1" smtClean="0"/>
              <a:t>هذة</a:t>
            </a:r>
            <a:r>
              <a:rPr lang="ar-SA" sz="3200" dirty="0" smtClean="0"/>
              <a:t> المعلومات الخاصة بالدراسة الفردية للمرجع من مصدرين:</a:t>
            </a:r>
            <a:endParaRPr lang="en-US" sz="3200" dirty="0" smtClean="0"/>
          </a:p>
          <a:p>
            <a:r>
              <a:rPr lang="ar-SA" sz="3200" dirty="0" err="1" smtClean="0"/>
              <a:t>اولا</a:t>
            </a:r>
            <a:r>
              <a:rPr lang="ar-SA" sz="3200" dirty="0" smtClean="0"/>
              <a:t>:. </a:t>
            </a:r>
            <a:endParaRPr lang="en-US" sz="3200" dirty="0" smtClean="0"/>
          </a:p>
          <a:p>
            <a:pPr>
              <a:buNone/>
            </a:pPr>
            <a:r>
              <a:rPr lang="ar-SA" sz="3200" dirty="0" smtClean="0"/>
              <a:t>وهو المرجع نفسه من خلال صفحة العنوان والمقدمة وجسم المرجع والخاتمة</a:t>
            </a:r>
            <a:endParaRPr lang="en-US" sz="3200" dirty="0" smtClean="0"/>
          </a:p>
          <a:p>
            <a:pPr>
              <a:buNone/>
            </a:pPr>
            <a:r>
              <a:rPr lang="ar-SA" sz="3200" dirty="0" smtClean="0"/>
              <a:t> </a:t>
            </a:r>
            <a:endParaRPr lang="en-US" sz="3200" dirty="0" smtClean="0"/>
          </a:p>
          <a:p>
            <a:r>
              <a:rPr lang="ar-SA" sz="3200" dirty="0" smtClean="0"/>
              <a:t>ثانيا:.</a:t>
            </a:r>
            <a:endParaRPr lang="en-US" sz="3200" dirty="0" smtClean="0"/>
          </a:p>
          <a:p>
            <a:pPr>
              <a:buNone/>
            </a:pPr>
            <a:r>
              <a:rPr lang="ar-SA" sz="3200" dirty="0" smtClean="0"/>
              <a:t>هو أي مصدر معلومات أخر غير المرجع يتحدث عن </a:t>
            </a:r>
            <a:r>
              <a:rPr lang="ar-SA" sz="3200" dirty="0" err="1" smtClean="0"/>
              <a:t>جوانبة</a:t>
            </a:r>
            <a:r>
              <a:rPr lang="ar-SA" sz="3200" dirty="0" smtClean="0"/>
              <a:t> </a:t>
            </a:r>
            <a:r>
              <a:rPr lang="ar-SA" sz="3200" dirty="0" err="1" smtClean="0"/>
              <a:t>او</a:t>
            </a:r>
            <a:r>
              <a:rPr lang="ar-SA" sz="3200" dirty="0" smtClean="0"/>
              <a:t> </a:t>
            </a:r>
            <a:r>
              <a:rPr lang="ar-SA" sz="3200" dirty="0" err="1" smtClean="0"/>
              <a:t>يتناولة</a:t>
            </a:r>
            <a:r>
              <a:rPr lang="ar-SA" sz="3200" dirty="0" smtClean="0"/>
              <a:t> بالعرض والتحليل والدراسة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97040"/>
          </a:xfrm>
        </p:spPr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</a:rPr>
              <a:t>نموذج تطبيقي: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600" dirty="0" smtClean="0"/>
              <a:t>الموسوعة العربية الميسرة / أشراف محمد شفيق غربال ._ القاهرة : دار القلم، ومؤسسة </a:t>
            </a:r>
            <a:r>
              <a:rPr lang="ar-SA" sz="3600" dirty="0" err="1" smtClean="0"/>
              <a:t>فرانكلين</a:t>
            </a:r>
            <a:r>
              <a:rPr lang="ar-SA" sz="3600" dirty="0" smtClean="0"/>
              <a:t> ، 1965._ 16, 2000ص خرائط ولوحات ، 28سم.</a:t>
            </a:r>
            <a:endParaRPr lang="en-US" sz="36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مستوى التأليف:.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توفرت لجنة من العلماء والباحثين على تحرير </a:t>
            </a:r>
            <a:r>
              <a:rPr lang="ar-SA" sz="3200" dirty="0" err="1" smtClean="0"/>
              <a:t>هذة</a:t>
            </a:r>
            <a:r>
              <a:rPr lang="ar-SA" sz="3200" dirty="0" smtClean="0"/>
              <a:t> الموسوعة </a:t>
            </a:r>
            <a:r>
              <a:rPr lang="ar-SA" sz="3200" dirty="0" err="1" smtClean="0"/>
              <a:t>باشراف</a:t>
            </a:r>
            <a:r>
              <a:rPr lang="ar-SA" sz="3200" dirty="0" smtClean="0"/>
              <a:t> الدكتور محمد شفيق غربال مدير معهد الدراسات العربية , جمع كبير من المختصين منهم الدكتور </a:t>
            </a:r>
            <a:r>
              <a:rPr lang="ar-SA" sz="3200" dirty="0" err="1" smtClean="0"/>
              <a:t>ابراهيم</a:t>
            </a:r>
            <a:r>
              <a:rPr lang="ar-SA" sz="3200" dirty="0" smtClean="0"/>
              <a:t> مدكور وزكي نجيب محمود وسهير </a:t>
            </a:r>
            <a:r>
              <a:rPr lang="ar-SA" sz="3200" dirty="0" err="1" smtClean="0"/>
              <a:t>القلماوي</a:t>
            </a:r>
            <a:r>
              <a:rPr lang="ar-SA" sz="3200" dirty="0" smtClean="0"/>
              <a:t> وغيرهم.</a:t>
            </a:r>
            <a:endParaRPr lang="en-US" sz="3200" dirty="0" smtClean="0"/>
          </a:p>
          <a:p>
            <a:r>
              <a:rPr lang="ar-SA" sz="3200" dirty="0" smtClean="0"/>
              <a:t>وقد تم تمويل والطباعة من قبل مؤسسة </a:t>
            </a:r>
            <a:r>
              <a:rPr lang="ar-SA" sz="3200" dirty="0" err="1" smtClean="0"/>
              <a:t>فرانكلين</a:t>
            </a:r>
            <a:r>
              <a:rPr lang="ar-SA" sz="3200" dirty="0" smtClean="0"/>
              <a:t> للطباعة ومساعدة مؤسسة فورد وشركة </a:t>
            </a:r>
            <a:r>
              <a:rPr lang="ar-SA" sz="3200" dirty="0" err="1" smtClean="0"/>
              <a:t>راكتا</a:t>
            </a:r>
            <a:r>
              <a:rPr lang="ar-SA" sz="3200" dirty="0" smtClean="0"/>
              <a:t> للورق والدار القومية للطباعة والنشر.</a:t>
            </a:r>
            <a:endParaRPr lang="en-US" sz="3200" dirty="0" smtClean="0"/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82726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مجال المرجع وحدوده:.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200" dirty="0" smtClean="0"/>
              <a:t>موسوعة عالمية للعرب , مبسطة ومركزة في مجلد واحد وتغطى معظم مجالات المعرفة البشرية .</a:t>
            </a:r>
            <a:endParaRPr lang="en-US" sz="3200" dirty="0" smtClean="0"/>
          </a:p>
          <a:p>
            <a:r>
              <a:rPr lang="ar-SA" sz="3200" dirty="0" smtClean="0"/>
              <a:t>عدد المواد </a:t>
            </a:r>
            <a:r>
              <a:rPr lang="ar-SA" sz="3200" dirty="0" err="1" smtClean="0"/>
              <a:t>او</a:t>
            </a:r>
            <a:r>
              <a:rPr lang="ar-SA" sz="3200" dirty="0" smtClean="0"/>
              <a:t> المداخل </a:t>
            </a:r>
            <a:r>
              <a:rPr lang="ar-SA" sz="3200" dirty="0" err="1" smtClean="0"/>
              <a:t>حوالى</a:t>
            </a:r>
            <a:r>
              <a:rPr lang="ar-SA" sz="3200" dirty="0" smtClean="0"/>
              <a:t> 21 </a:t>
            </a:r>
            <a:r>
              <a:rPr lang="ar-SA" sz="3200" dirty="0" err="1" smtClean="0"/>
              <a:t>الف</a:t>
            </a:r>
            <a:r>
              <a:rPr lang="ar-SA" sz="3200" dirty="0" smtClean="0"/>
              <a:t> مادة.</a:t>
            </a:r>
            <a:endParaRPr lang="en-US" sz="3200" dirty="0" smtClean="0"/>
          </a:p>
          <a:p>
            <a:r>
              <a:rPr lang="ar-SA" sz="3200" dirty="0" smtClean="0"/>
              <a:t>تمتد تغطيها لتشمل جميع بلدان العالم مع التركيز على البلاد العربية منذ أقدم العصور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زمن الطبع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طريقة التنظيم 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200" dirty="0" smtClean="0"/>
              <a:t>رتبت مداخل الموسوعة ترتيبا هجائيا كلمة بكلمة من حرف </a:t>
            </a:r>
            <a:r>
              <a:rPr lang="ar-SA" sz="3200" dirty="0" err="1" smtClean="0"/>
              <a:t>الالف</a:t>
            </a:r>
            <a:r>
              <a:rPr lang="ar-SA" sz="3200" dirty="0" smtClean="0"/>
              <a:t>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الياء مع </a:t>
            </a:r>
            <a:r>
              <a:rPr lang="ar-SA" sz="3200" dirty="0" err="1" smtClean="0"/>
              <a:t>ادخال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الاعلام</a:t>
            </a:r>
            <a:r>
              <a:rPr lang="ar-SA" sz="3200" dirty="0" smtClean="0"/>
              <a:t> ضمن مكانها في الترتيب الهجائي .</a:t>
            </a:r>
            <a:endParaRPr lang="en-US" sz="3200" dirty="0" smtClean="0"/>
          </a:p>
          <a:p>
            <a:r>
              <a:rPr lang="ar-SA" sz="3200" dirty="0" smtClean="0"/>
              <a:t>حرف (</a:t>
            </a:r>
            <a:r>
              <a:rPr lang="ar-SA" sz="3200" dirty="0" err="1" smtClean="0"/>
              <a:t>ال</a:t>
            </a:r>
            <a:r>
              <a:rPr lang="ar-SA" sz="3200" dirty="0" smtClean="0"/>
              <a:t>) التعريف تبقى رسما وتلغي حكما </a:t>
            </a:r>
            <a:r>
              <a:rPr lang="ar-SA" sz="3200" dirty="0" err="1" smtClean="0"/>
              <a:t>الا</a:t>
            </a:r>
            <a:r>
              <a:rPr lang="ar-SA" sz="3200" dirty="0" smtClean="0"/>
              <a:t> </a:t>
            </a:r>
            <a:r>
              <a:rPr lang="ar-SA" sz="3200" dirty="0" err="1" smtClean="0"/>
              <a:t>اذا</a:t>
            </a:r>
            <a:r>
              <a:rPr lang="ar-SA" sz="3200" dirty="0" smtClean="0"/>
              <a:t> كانت جزء من الكلمة.</a:t>
            </a:r>
            <a:endParaRPr lang="en-US" sz="3200" dirty="0" smtClean="0"/>
          </a:p>
          <a:p>
            <a:r>
              <a:rPr lang="ar-SA" sz="3200" dirty="0" smtClean="0"/>
              <a:t>استعمل </a:t>
            </a:r>
            <a:r>
              <a:rPr lang="ar-SA" sz="3200" dirty="0" err="1" smtClean="0"/>
              <a:t>الاحالات</a:t>
            </a:r>
            <a:r>
              <a:rPr lang="ar-SA" sz="3200" dirty="0" smtClean="0"/>
              <a:t>.</a:t>
            </a:r>
            <a:endParaRPr lang="en-US" sz="3200" dirty="0" smtClean="0"/>
          </a:p>
          <a:p>
            <a:r>
              <a:rPr lang="ar-SA" sz="3200" dirty="0" smtClean="0"/>
              <a:t>استعمل </a:t>
            </a:r>
            <a:r>
              <a:rPr lang="ar-SA" sz="3200" dirty="0" err="1" smtClean="0"/>
              <a:t>مبدء</a:t>
            </a:r>
            <a:r>
              <a:rPr lang="ar-SA" sz="3200" dirty="0" smtClean="0"/>
              <a:t> القلب حسب اسم الشهرة.</a:t>
            </a:r>
            <a:endParaRPr lang="en-US" sz="32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المادة المرجعية:.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2800" dirty="0" smtClean="0"/>
              <a:t>عدد المداخل 21 </a:t>
            </a:r>
            <a:r>
              <a:rPr lang="ar-SA" sz="2800" dirty="0" err="1" smtClean="0"/>
              <a:t>الف</a:t>
            </a:r>
            <a:r>
              <a:rPr lang="ar-SA" sz="2800" dirty="0" smtClean="0"/>
              <a:t> مدخل.</a:t>
            </a:r>
            <a:endParaRPr lang="en-US" sz="2800" dirty="0" smtClean="0"/>
          </a:p>
          <a:p>
            <a:r>
              <a:rPr lang="ar-SA" sz="2800" dirty="0" smtClean="0"/>
              <a:t>يشرح المدخل في عدد من السطور تتراوح بين 10 </a:t>
            </a:r>
            <a:r>
              <a:rPr lang="ar-SA" sz="2800" dirty="0" err="1" smtClean="0"/>
              <a:t>الى</a:t>
            </a:r>
            <a:r>
              <a:rPr lang="ar-SA" sz="2800" dirty="0" smtClean="0"/>
              <a:t> 15.</a:t>
            </a:r>
            <a:endParaRPr lang="en-US" sz="2800" dirty="0" smtClean="0"/>
          </a:p>
          <a:p>
            <a:r>
              <a:rPr lang="ar-SA" sz="2800" dirty="0" smtClean="0"/>
              <a:t>يذكر للأشخاص الاسم وتاريخ الميلاد والوفاة واهم </a:t>
            </a:r>
            <a:r>
              <a:rPr lang="ar-SA" sz="2800" dirty="0" err="1" smtClean="0"/>
              <a:t>الاعمال</a:t>
            </a:r>
            <a:r>
              <a:rPr lang="ar-SA" sz="2800" dirty="0" smtClean="0"/>
              <a:t> وموجز عن حياة الشخص </a:t>
            </a:r>
            <a:endParaRPr lang="en-US" sz="2800" dirty="0" smtClean="0"/>
          </a:p>
          <a:p>
            <a:r>
              <a:rPr lang="ar-SA" sz="2800" dirty="0" smtClean="0"/>
              <a:t>ذكر عن </a:t>
            </a:r>
            <a:r>
              <a:rPr lang="ar-SA" sz="2800" dirty="0" err="1" smtClean="0"/>
              <a:t>الاماكن</a:t>
            </a:r>
            <a:r>
              <a:rPr lang="ar-SA" sz="2800" dirty="0" smtClean="0"/>
              <a:t> الموقع والسكان واهم المعالم الجغرافية </a:t>
            </a:r>
            <a:r>
              <a:rPr lang="ar-SA" sz="2800" dirty="0" err="1" smtClean="0"/>
              <a:t>والتارخية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r>
              <a:rPr lang="ar-SA" sz="2800" dirty="0" smtClean="0"/>
              <a:t>يضم مجموعة من الجداول عن </a:t>
            </a:r>
            <a:r>
              <a:rPr lang="ar-SA" sz="2800" dirty="0" err="1" smtClean="0"/>
              <a:t>الازمنة</a:t>
            </a:r>
            <a:r>
              <a:rPr lang="ar-SA" sz="2800" dirty="0" smtClean="0"/>
              <a:t> </a:t>
            </a:r>
            <a:r>
              <a:rPr lang="ar-SA" sz="2800" dirty="0" err="1" smtClean="0"/>
              <a:t>الجيوليوجية</a:t>
            </a:r>
            <a:r>
              <a:rPr lang="ar-SA" sz="2800" dirty="0" smtClean="0"/>
              <a:t> والسموم العناصر واللغات </a:t>
            </a:r>
            <a:r>
              <a:rPr lang="ar-SA" sz="2800" dirty="0" err="1" smtClean="0"/>
              <a:t>و</a:t>
            </a:r>
            <a:r>
              <a:rPr lang="ar-SA" sz="2800" dirty="0" smtClean="0"/>
              <a:t>.......</a:t>
            </a:r>
            <a:endParaRPr lang="en-US" sz="2800" dirty="0" smtClean="0"/>
          </a:p>
          <a:p>
            <a:r>
              <a:rPr lang="ar-SA" sz="2800" dirty="0" smtClean="0"/>
              <a:t>ويضم عدد من الخرائط واللوحات في نهاية الموسوعة وذلك في 50 صفحة.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الجوانب الشكلية:.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200" dirty="0" smtClean="0"/>
              <a:t>مطبوعة في مجلد ضخم من </a:t>
            </a:r>
            <a:r>
              <a:rPr lang="ar-SA" sz="3200" dirty="0" err="1" smtClean="0"/>
              <a:t>اكثر</a:t>
            </a:r>
            <a:r>
              <a:rPr lang="ar-SA" sz="3200" dirty="0" smtClean="0"/>
              <a:t> من 2000 صفحة</a:t>
            </a:r>
            <a:endParaRPr lang="en-US" sz="3200" dirty="0" smtClean="0"/>
          </a:p>
          <a:p>
            <a:r>
              <a:rPr lang="ar-SA" sz="3200" dirty="0" smtClean="0"/>
              <a:t>الورق جيد وحروف الطباعة واضحة وتنقسم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عمودين .</a:t>
            </a:r>
            <a:endParaRPr lang="en-US" sz="3200" dirty="0" smtClean="0"/>
          </a:p>
          <a:p>
            <a:r>
              <a:rPr lang="ar-SA" sz="3200" dirty="0" smtClean="0"/>
              <a:t>يكتب المداخل بخط أكبر من المادة المرجعية.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11354"/>
          </a:xfrm>
        </p:spPr>
        <p:txBody>
          <a:bodyPr>
            <a:noAutofit/>
          </a:bodyPr>
          <a:lstStyle/>
          <a:p>
            <a:pPr algn="r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آخر يوم لتسليم البحث:.</a:t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ar-S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مجموعة الأحد : 17/ 1/ </a:t>
            </a:r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1434هـ لون الملف ازرق</a:t>
            </a:r>
            <a:endParaRPr lang="ar-SA" sz="4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مجموعة الثلاثاء: 19/ 1/ 1434هـ </a:t>
            </a:r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لون الملف اصفر</a:t>
            </a:r>
            <a:endParaRPr lang="ar-SA" sz="4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ar-SA" sz="4000" dirty="0" smtClean="0"/>
          </a:p>
          <a:p>
            <a:pPr algn="ctr">
              <a:buNone/>
            </a:pPr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في مكتب رقم 1-7 مبنى 62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</TotalTime>
  <Words>568</Words>
  <PresentationFormat>On-screen Show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الدراسة الفردية للمراجع </vt:lpstr>
      <vt:lpstr>الدراسة الفردية للمراجع:. </vt:lpstr>
      <vt:lpstr>مستوى التأليف :. </vt:lpstr>
      <vt:lpstr>مجال المرجع وحدوده:. </vt:lpstr>
      <vt:lpstr>طريقة التنظيم ( الترتيب):. </vt:lpstr>
      <vt:lpstr>المادة المرجعية :. </vt:lpstr>
      <vt:lpstr>الجوانب الشكلية:. </vt:lpstr>
      <vt:lpstr>Slide 8</vt:lpstr>
      <vt:lpstr>نموذج تطبيقي: </vt:lpstr>
      <vt:lpstr>مستوى التأليف:. </vt:lpstr>
      <vt:lpstr>مجال المرجع وحدوده:. </vt:lpstr>
      <vt:lpstr>طريقة التنظيم :. </vt:lpstr>
      <vt:lpstr>المادة المرجعية:.</vt:lpstr>
      <vt:lpstr>الجوانب الشكلية:. </vt:lpstr>
      <vt:lpstr>آخر يوم لتسليم البحث:.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الدراسة الفردية للمراجع </dc:title>
  <dc:creator>DELL</dc:creator>
  <cp:lastModifiedBy>DELL</cp:lastModifiedBy>
  <cp:revision>3</cp:revision>
  <dcterms:created xsi:type="dcterms:W3CDTF">2012-10-01T22:42:05Z</dcterms:created>
  <dcterms:modified xsi:type="dcterms:W3CDTF">2012-10-01T23:05:07Z</dcterms:modified>
</cp:coreProperties>
</file>