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نمط فاتح 2 - تميي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4C1A8A3-306A-4EB7-A6B1-4F7E0EB9C5D6}" styleName="نمط متوسط 3 - تميي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1A0884B-EF95-4ABF-9A09-2BE4611F025A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5D837B3-9212-471C-A307-CC936D64D6A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714612" y="1500174"/>
            <a:ext cx="6143668" cy="2286016"/>
          </a:xfrm>
        </p:spPr>
        <p:txBody>
          <a:bodyPr anchor="ctr"/>
          <a:lstStyle/>
          <a:p>
            <a:pPr algn="ctr"/>
            <a:r>
              <a:rPr lang="ar-SA" sz="40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أنواع الكتب المرجعية </a:t>
            </a:r>
            <a:br>
              <a:rPr lang="ar-SA" sz="40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ar-SA" sz="400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في المكتبات ومراكز المعلومات</a:t>
            </a:r>
            <a:endParaRPr lang="ar-SA" sz="4000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428992" y="4286256"/>
            <a:ext cx="5114778" cy="1101248"/>
          </a:xfrm>
        </p:spPr>
        <p:txBody>
          <a:bodyPr anchor="ctr">
            <a:normAutofit/>
          </a:bodyPr>
          <a:lstStyle/>
          <a:p>
            <a:pPr algn="ctr"/>
            <a:r>
              <a:rPr lang="ar-SA" sz="3200" b="1" dirty="0" err="1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الاستاذة</a:t>
            </a: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ar-SA" sz="3200" b="1" dirty="0" err="1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ع</a:t>
            </a:r>
            <a:r>
              <a:rPr lang="ar-SA" sz="3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 . منى </a:t>
            </a:r>
            <a:r>
              <a:rPr lang="ar-SA" sz="3200" b="1" dirty="0" err="1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الشمري</a:t>
            </a:r>
            <a:endParaRPr lang="ar-SA" sz="32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643702" y="2571744"/>
            <a:ext cx="1266812" cy="676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أولاً : </a:t>
            </a:r>
            <a:endParaRPr lang="ar-SA" sz="3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000232" y="2571744"/>
            <a:ext cx="47863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دوائر المعارف ( الموسوعات)</a:t>
            </a: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6572264" y="3643314"/>
            <a:ext cx="1266812" cy="6765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chemeClr val="tx2"/>
              </a:buClr>
              <a:buSzPct val="73000"/>
            </a:pP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ثانياً :</a:t>
            </a:r>
            <a:endParaRPr lang="ar-SA" sz="3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000232" y="3643314"/>
            <a:ext cx="47863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المعاجم اللغوية( </a:t>
            </a:r>
            <a:r>
              <a:rPr lang="ar-SA" sz="36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القوايس</a:t>
            </a:r>
            <a:r>
              <a:rPr lang="ar-SA" sz="36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8" name="صورة 7" descr="untitle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285728"/>
            <a:ext cx="3500462" cy="2071457"/>
          </a:xfrm>
          <a:prstGeom prst="rect">
            <a:avLst/>
          </a:prstGeom>
        </p:spPr>
      </p:pic>
    </p:spTree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1"/>
      <p:bldP spid="6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دوائر المعارف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3857620" y="2143116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تعريف دوائر المعارف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71472" y="2857496"/>
            <a:ext cx="692948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في أوروبا شاع إطلاق كلمة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Dictionary 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في بعض الفترات ثم بدا كلمة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Encyclopedia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والتى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ازداد استخدامها فيما بعد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حتى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اصبحت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مصطلحا يطلق على هذا النوع من كتب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المراجع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85720" y="4429132"/>
            <a:ext cx="74295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 كلمة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Encyclopedia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كلمة يونانية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الاصل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تعني التعليم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البدائي والمتكامل .</a:t>
            </a:r>
            <a:endParaRPr lang="ar-SA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دوائر المعارف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785786" y="2000240"/>
            <a:ext cx="707236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في قاموس أكسفورد للغة الانجليزية  </a:t>
            </a:r>
            <a:r>
              <a:rPr lang="ar-SA" sz="2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كلمة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Encyclopedia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استخدمت بالمعاني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التالية :</a:t>
            </a:r>
            <a:endParaRPr lang="ar-SA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500098" y="3000372"/>
            <a:ext cx="7429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التعليم الدائري ,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فصل عام في التعليم.</a:t>
            </a:r>
          </a:p>
        </p:txBody>
      </p:sp>
      <p:sp>
        <p:nvSpPr>
          <p:cNvPr id="10" name="سهم إلى اليسار 9"/>
          <p:cNvSpPr/>
          <p:nvPr/>
        </p:nvSpPr>
        <p:spPr>
          <a:xfrm>
            <a:off x="7143768" y="300037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إلى اليسار 10"/>
          <p:cNvSpPr/>
          <p:nvPr/>
        </p:nvSpPr>
        <p:spPr>
          <a:xfrm>
            <a:off x="7143768" y="3857628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إلى اليسار 11"/>
          <p:cNvSpPr/>
          <p:nvPr/>
        </p:nvSpPr>
        <p:spPr>
          <a:xfrm>
            <a:off x="7215206" y="4643446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-428660" y="3786190"/>
            <a:ext cx="74295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عمل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ادبي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يتضمن معلومات مكثفة في جميع فروع المعرفة .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-357222" y="4572008"/>
            <a:ext cx="74295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مجموعة محكمة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شاملة من المعلومات عن بعض الفنون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المتخصصة</a:t>
            </a:r>
          </a:p>
          <a:p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عن كل أقسام المعرفة البشرية.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1" animBg="1"/>
      <p:bldP spid="11" grpId="1" animBg="1"/>
      <p:bldP spid="12" grpId="1" animBg="1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دوائر المعارف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42910" y="1857364"/>
            <a:ext cx="721523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يعتبر الكاتب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الالماني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بول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سكاليش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من استخدم كلمة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Encyclopedia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عنوانا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لاحد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كتبة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في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العصر الحديث  كان لابد من اختيار كلمة عربية مقابلة في المعنى لكلمة 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Encyclopedia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لتدل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على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الاعمال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الموسوعية العربية ومن الكلمات العربية التي تم استخدامها: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928662" y="4500570"/>
            <a:ext cx="692948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موسوعة :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يعتبر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ميخائيل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العزيزي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اول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من استخدمها خلال وصفة لكتاب إحصاء العلوم للفارابي.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كلمات </a:t>
            </a:r>
            <a:r>
              <a:rPr lang="ar-SA" sz="2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اخرى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معلمة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كليات العلوم - مجمعة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العلوم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والمعارف -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انسيكلوبيديا</a:t>
            </a:r>
            <a:endParaRPr lang="ar-SA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500034" y="3571876"/>
            <a:ext cx="74295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دائرة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المعارف :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يعتبر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بطرس البستاني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اول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من استعملها عنوانا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لاول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دائرة معارف عربية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دوائر المعارف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714348" y="2000240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أهداف دوائر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المعارف :</a:t>
            </a:r>
            <a:endParaRPr lang="ar-SA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214346" y="2643182"/>
            <a:ext cx="742955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1- معينا 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وطنيا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2- رحلة 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للتعرف على المعلومات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الاساسية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3- وسيلة 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لاغني عنها للباحثين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4- تربوية 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5- ثقافية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ar-SA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دوائر المعارف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714348" y="2000240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المعنى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الاصطلاحي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14282" y="2643182"/>
            <a:ext cx="7429552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في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مسرد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جمعية المكتبات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الامريكية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((هي الكتاب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مجموعة من الكتب تتضمن مقالات تحتوى معلومات حول موضوعات في كل حقل من حقول المعرفة البشرية))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يعرفها توماس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لاندو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((عمل مكثف يعرض في وقت معين حالة المعرفة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التى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تتعلق بالكون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موضوع معين))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دوائر المعارف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428596" y="2000240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التعريف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الشامل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14282" y="2643182"/>
            <a:ext cx="7429552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هي كتاب مرجعي, يقدم في مجلد واحد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عدة مجلدات,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فية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معلومات مكثفة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مختصرة , للموضوعات الهامة في جميع حقول المعرفة البشرية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بعض منها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احدهما, وغالبا يرتب ترتيب هجائي وفي حالات قليلة يرتب </a:t>
            </a: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موضوعي 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ويلحق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احيانا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بكشافات </a:t>
            </a:r>
            <a:r>
              <a:rPr lang="ar-SA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أو فهارس 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تسهل الوصول للمعلومات.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الصفات العامة لدوائر المعارف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42910" y="1643050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السمات العامة </a:t>
            </a:r>
            <a:r>
              <a:rPr lang="ar-SA" sz="28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للاعمال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الموسوعية القديمة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285721" y="2357429"/>
          <a:ext cx="7786743" cy="4143404"/>
        </p:xfrm>
        <a:graphic>
          <a:graphicData uri="http://schemas.openxmlformats.org/drawingml/2006/table">
            <a:tbl>
              <a:tblPr rtl="1" firstRow="1" bandRow="1">
                <a:tableStyleId>{74C1A8A3-306A-4EB7-A6B1-4F7E0EB9C5D6}</a:tableStyleId>
              </a:tblPr>
              <a:tblGrid>
                <a:gridCol w="2142482"/>
                <a:gridCol w="2715964"/>
                <a:gridCol w="2928297"/>
              </a:tblGrid>
              <a:tr h="944547">
                <a:tc>
                  <a:txBody>
                    <a:bodyPr/>
                    <a:lstStyle/>
                    <a:p>
                      <a:pPr rtl="1"/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قديماً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حديثاً</a:t>
                      </a:r>
                      <a:endParaRPr lang="ar-SA" sz="2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1309763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000" b="1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الاهداف</a:t>
                      </a:r>
                      <a:endParaRPr lang="ar-SA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التربية والتثقيف وتقديم المعرفة في نظام متكامل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بعد القرن السابع عشر الميلادي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اصبح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هدفها 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والاعلام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وتسجيل المعرفة البشرية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547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000" b="1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الجهه</a:t>
                      </a:r>
                      <a:r>
                        <a:rPr kumimoji="0" lang="ar-SA" sz="2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المصدرة</a:t>
                      </a:r>
                      <a:endParaRPr lang="ar-SA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بجهود فرد واحد من العلماء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جهود جماعية منظمة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547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استمرارية الصدور</a:t>
                      </a:r>
                      <a:endParaRPr lang="ar-SA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تتوقف عن الصدور بموت 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مؤلفها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دائمة الصدور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لانها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تتبع هيئة دائمة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الصفات العامة لدوائر المعارف</a:t>
            </a:r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285721" y="1785926"/>
          <a:ext cx="7786743" cy="4714907"/>
        </p:xfrm>
        <a:graphic>
          <a:graphicData uri="http://schemas.openxmlformats.org/drawingml/2006/table">
            <a:tbl>
              <a:tblPr rtl="1" firstRow="1" bandRow="1">
                <a:tableStyleId>{74C1A8A3-306A-4EB7-A6B1-4F7E0EB9C5D6}</a:tableStyleId>
              </a:tblPr>
              <a:tblGrid>
                <a:gridCol w="1805252"/>
                <a:gridCol w="3082224"/>
                <a:gridCol w="2899267"/>
              </a:tblGrid>
              <a:tr h="1074829">
                <a:tc>
                  <a:txBody>
                    <a:bodyPr/>
                    <a:lstStyle/>
                    <a:p>
                      <a:pPr rtl="1"/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قديماً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حديثاً</a:t>
                      </a:r>
                      <a:endParaRPr lang="ar-SA" sz="2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1490420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التداخل الموضوعي</a:t>
                      </a:r>
                      <a:endParaRPr lang="ar-SA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تتناول المعرفة من خلال موضوعات معينة مع الاستطراد في موضوعات معينة والاختصار في بعضها.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تم تنظيم العلاقات فيما بينها ثم تتناولها بحيث لا يعطي مجال على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اخر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.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4829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الترتيب</a:t>
                      </a:r>
                      <a:endParaRPr lang="ar-SA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تاريخي – حسب الفنون –حسب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الاشخاص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حسب الكلمات والموضوعات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هجائي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او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موضوعي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4829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النواحي الشكلية</a:t>
                      </a:r>
                      <a:endParaRPr lang="ar-SA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ضعيفة جدا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تطور في مجال الطباعة والتصوير </a:t>
                      </a:r>
                      <a:r>
                        <a:rPr kumimoji="0" lang="ar-SA" sz="18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والاخراج</a:t>
                      </a:r>
                      <a:r>
                        <a:rPr kumimoji="0" lang="ar-SA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.</a:t>
                      </a:r>
                      <a:endParaRPr lang="ar-S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العمل الموسوعي </a:t>
            </a:r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القديم</a:t>
            </a:r>
            <a:endParaRPr lang="ar-SA" sz="4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28596" y="2000240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تعريف العمل الموسوعي القديم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14282" y="2643182"/>
            <a:ext cx="742955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يضم معلومات شاملة أو متخصصة أو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أختصارات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للمعارف والفنون ويتم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ترتيبة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بشكل هجائيا </a:t>
            </a:r>
            <a:r>
              <a:rPr lang="ar-SA" sz="2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موضوعيا عملا موسوعيا عربيا قديما .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أنواع الكتب الموسوعية القديمة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714348" y="1785926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الكتب </a:t>
            </a:r>
            <a:r>
              <a:rPr lang="ar-SA" sz="28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الادبية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القديمة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786182" y="2285992"/>
            <a:ext cx="414340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هي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التى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تجمع الفنون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الادب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المختلفة من الشعر والنثر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والامثال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لغرض الترفية والتثقيف مثل كتاب ((التبيان والتبيين)) للجاحظ وكتاب ((الكامل)) للمبرد   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785786" y="4714884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الكتب الببلوجرافية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000496" y="5357826"/>
            <a:ext cx="385765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تضم الكتب للتعريف بالمؤلفات التي تتناول بعض العلوم والفنون مثل ((الفهرست)) لابن نديم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صورة 11" descr="1194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1785926"/>
            <a:ext cx="1500198" cy="2571768"/>
          </a:xfrm>
          <a:prstGeom prst="rect">
            <a:avLst/>
          </a:prstGeom>
        </p:spPr>
      </p:pic>
      <p:pic>
        <p:nvPicPr>
          <p:cNvPr id="13" name="صورة 12" descr="imagesCAY6BRT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1785926"/>
            <a:ext cx="1752600" cy="2609850"/>
          </a:xfrm>
          <a:prstGeom prst="rect">
            <a:avLst/>
          </a:prstGeom>
        </p:spPr>
      </p:pic>
      <p:pic>
        <p:nvPicPr>
          <p:cNvPr id="14" name="صورة 13" descr="imagesCAVSLE4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604" y="4572008"/>
            <a:ext cx="1771650" cy="2071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  <p:bldP spid="10" grpId="0"/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أنواع الكتب الموسوعية القديمة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714348" y="1785926"/>
            <a:ext cx="7215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كتب موضوعات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العلوم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714348" y="2285992"/>
            <a:ext cx="721523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تضم الكتب التي تعنى ببيان حدود العلوم والمعارف ومجالاتها وعلاقتها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ببعضها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وبالعلوم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الاخرى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((إحصاء العلوم )) للفارابي ((أقسام العلوم العقلية )) لابن سينا.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صورة 11" descr="_د_____د___د_ذ_ë+___د_ص___د_ة+_د_______ê_à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3357562"/>
            <a:ext cx="215265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357166"/>
            <a:ext cx="607223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التعريف ببعض </a:t>
            </a:r>
            <a:r>
              <a:rPr lang="ar-SA" sz="3200" b="1" dirty="0" err="1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الاعمال</a:t>
            </a:r>
            <a:r>
              <a:rPr lang="ar-SA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 الموسوعية العربية القديمة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714348" y="2214554"/>
            <a:ext cx="721523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كتاب الشفاء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... لابن سينا هو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ابو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علي الحسين بن عبد الله وهو موسوعة كبرى في الفلسفة قسمت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الى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اربع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أقسام هي المنطق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والطبيعات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والرياضيات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والالاهيات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وكل قسم من تلك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الاقسام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يسمى جملة وتحت كل جملة فن وتحت الكل مقالات وقد استغرق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تاليفة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عشرة أعوام 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صورة 7" descr="imagesCAVAUW0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4000504"/>
            <a:ext cx="1371600" cy="2047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71538" y="500042"/>
            <a:ext cx="607223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err="1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الاعمال</a:t>
            </a:r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 الموسوعية الحديثة</a:t>
            </a:r>
          </a:p>
        </p:txBody>
      </p:sp>
      <p:sp>
        <p:nvSpPr>
          <p:cNvPr id="7" name="سهم إلى اليسار 6"/>
          <p:cNvSpPr/>
          <p:nvPr/>
        </p:nvSpPr>
        <p:spPr>
          <a:xfrm>
            <a:off x="6858016" y="26431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إلى اليسار 9"/>
          <p:cNvSpPr/>
          <p:nvPr/>
        </p:nvSpPr>
        <p:spPr>
          <a:xfrm>
            <a:off x="6858016" y="3929066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3357554" y="2571744"/>
            <a:ext cx="32861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المرحلة </a:t>
            </a:r>
            <a:r>
              <a:rPr lang="ar-SA" sz="24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الاولى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  <a:endParaRPr lang="ar-SA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500562" y="3857628"/>
            <a:ext cx="22145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المرحلة</a:t>
            </a:r>
            <a:r>
              <a:rPr lang="ar-SA" dirty="0"/>
              <a:t>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الثانية :</a:t>
            </a:r>
            <a:endParaRPr lang="ar-SA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285728"/>
            <a:ext cx="607223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السمات العامة </a:t>
            </a:r>
            <a:r>
              <a:rPr lang="ar-SA" sz="3600" b="1" dirty="0" err="1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للاعمال</a:t>
            </a:r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 الموسوعية الحديثة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2643174" y="1928802"/>
            <a:ext cx="50006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2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الاهداف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ar-SA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571868" y="2571744"/>
            <a:ext cx="28575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0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الاهداف</a:t>
            </a:r>
            <a:r>
              <a:rPr lang="ar-SA" sz="20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الوطنية 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العلمية 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20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0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الاهداف</a:t>
            </a:r>
            <a:r>
              <a:rPr lang="ar-SA" sz="20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التجارية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071934" y="3500438"/>
            <a:ext cx="35719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</a:t>
            </a:r>
            <a:r>
              <a:rPr lang="ar-SA" sz="32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الجهه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المصدرة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3) المجال الموسوعي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4) المعالجة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5) التنظيم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6) الجوانب الشكلية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71480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 err="1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</a:t>
            </a:r>
            <a:r>
              <a:rPr lang="ar-SA" sz="3600" b="1" dirty="0" err="1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لاعمال</a:t>
            </a:r>
            <a:r>
              <a:rPr lang="ar-SA" sz="36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الموسوعية الحديثة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1928794" y="1928802"/>
            <a:ext cx="57150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أمثلة على </a:t>
            </a:r>
            <a:r>
              <a:rPr lang="ar-SA" sz="32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الاعمال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الموسوعية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الحديثة :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214678" y="2714620"/>
            <a:ext cx="37862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كتاب دائرة المعارف لبطرس البستاني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صورة 8" descr="12443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3357562"/>
            <a:ext cx="1785950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اللغوية ( القواميس)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571472" y="1714488"/>
            <a:ext cx="728667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تعتبر الوسيلة الرئيسية للاتصال البشري سواء عن طريق الاتصال الشفوي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عن طريق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الانتاج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الفكري في كافة حقول المعرفة 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2786058"/>
            <a:ext cx="7572428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بعض المصطلحات التي تدل على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المعنى :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معجم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تعني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مادة (عجم) في اللغة عدم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الوضوع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والفهم وضد البيان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والافصاح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 err="1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قاموس: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القميس في اللغة الغوص وقاموس البحر أي وسطة ومعظمه .</a:t>
            </a:r>
            <a:endParaRPr lang="en-US" sz="2400" dirty="0" err="1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مسرد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السرد في اللغة تقدمة شيء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الى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شيء تأتي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به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متسقيا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بعضة في اثر بعض متتابعا 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مكنز :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أي كنز الشيء بمعنى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غمزة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بيدة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واكتنز الشيء أي اجتمع وامتلاء والكنز اسم للمال المدفون.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اللغوية ( القواميس)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500034" y="2428868"/>
            <a:ext cx="72866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التعريف الاصطلاحي </a:t>
            </a:r>
            <a:r>
              <a:rPr lang="ar-SA" sz="2400" dirty="0" smtClean="0"/>
              <a:t>: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3071810"/>
            <a:ext cx="757242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عرفة لويس ثور بأنه كتاب يحتوي على كلمات اللغة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مصطلاحات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الموضوعات غالبا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مايكون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هجائيا مع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تفسي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معناها واستعمالاتها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وعرفة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هارود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بانه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كتاب يفسر كلمات اللغة ويرتبها وفقا للنظام الهجائي.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اللغوية ( القواميس)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500034" y="2428868"/>
            <a:ext cx="72866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التعريف الشامل :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3071810"/>
            <a:ext cx="757242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هو كتاب مرجعي يتوجه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الى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جمع مفردات وعبارات اللغة أو مصطلحات الخاصة بحقول المعرفة البشرية ليفسر معانيها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وتهجئتها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وطريقة نطقها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واستقاقاتها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وتاريخها ومرادفاتها واستخداماتها المختلفة أو بعض مما سبق ويرتب وفق نظام معين وغالبا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مايكون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هجائي.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العربية القديمة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-642974" y="2643182"/>
            <a:ext cx="728667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معاجم </a:t>
            </a:r>
            <a:r>
              <a:rPr lang="ar-SA" sz="36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الالفاظ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ar-SA" sz="36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معاجم </a:t>
            </a:r>
            <a:r>
              <a:rPr lang="ar-SA" sz="36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المعاني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العربية القديمة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428596" y="1785926"/>
            <a:ext cx="72866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معاجم </a:t>
            </a:r>
            <a:r>
              <a:rPr lang="ar-SA" sz="2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الالفاظ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: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00034" y="2285992"/>
            <a:ext cx="7000924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تنقسم </a:t>
            </a:r>
            <a:r>
              <a:rPr lang="ar-SA" sz="2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الى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عدة </a:t>
            </a:r>
            <a:r>
              <a:rPr lang="ar-SA" sz="2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انواع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وفقا لظروف ترتيب </a:t>
            </a:r>
            <a:r>
              <a:rPr lang="ar-SA" sz="24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الالفاظ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: 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1) معاجم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طريقة الترتيب الصوتي :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ترتب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الالفاظ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فيها وفقا لمخارج الحروف من الحلق.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معاجم طريقة الترتيب </a:t>
            </a:r>
            <a:r>
              <a:rPr lang="ar-SA" sz="2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باواخر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الكلمات :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وترتب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الالفاظ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فيها حسب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اواخرها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وتسمى نهاية كل كلمة بابا وبداية فصلا.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3) معاجم طريقة القافية :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هي نفس طريقة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الابواب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والفصول لكن بعد تنقية الكلمات وضبط اللفظ عن سابقة.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4) معاجم طريقة الترتيب الهجائي :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هي ترتيب هجائي وفقا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لاصول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الالفاظ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العربية القديمة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428596" y="1785926"/>
            <a:ext cx="72866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معاجم المعاني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00034" y="2285992"/>
            <a:ext cx="7000924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يطلق على هذا النوع عدة تسميات منها المعاجم المبوبة ومعاجم المعاني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معاجم المعاني العامة :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يشمل هذا النوع كافة الكتب والمعاجم التي تناولت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المعاني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والمموضوعات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بشكل شامل بحث اشتملت على العديد من الموضوعات والمعاني المختلفة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مثال كنز الحفاظ في كتاب تهذيب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الالفاظ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ليعقوب بن اسحق بن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السكيت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العربية الحديثة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428596" y="1785926"/>
            <a:ext cx="728667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المعاجم العربية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الحديثة :</a:t>
            </a:r>
            <a:endParaRPr lang="ar-SA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00034" y="2285992"/>
            <a:ext cx="700092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احياء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وبعث المعاجم القديمة.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تهذيب واختصار المعاجم القديمة.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3) ترجمة المعاجم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الاجنبية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4)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تاليف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معاجم أصلية.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العربية الحديثة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428596" y="1785926"/>
            <a:ext cx="72866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السمات العامة للمعاجم العربية الحديثة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00034" y="2285992"/>
            <a:ext cx="7000924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>
              <a:buFont typeface="+mj-lt"/>
              <a:buAutoNum type="arabicParenR"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الاهداف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lvl="0" indent="-45720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وطنية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تجارية</a:t>
            </a:r>
          </a:p>
          <a:p>
            <a:pPr marL="457200" lvl="0" indent="-457200">
              <a:buFont typeface="+mj-lt"/>
              <a:buAutoNum type="arabicParenR" startAt="2"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الجهة المصدرة  </a:t>
            </a:r>
          </a:p>
          <a:p>
            <a:pPr marL="457200" lvl="0" indent="-45720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المؤسسات والمنظمات اللغوية والثقافية</a:t>
            </a:r>
          </a:p>
          <a:p>
            <a:pPr marL="457200" lvl="0" indent="-457200">
              <a:buFont typeface="+mj-lt"/>
              <a:buAutoNum type="arabicParenR" startAt="3"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المجال الموضوعي</a:t>
            </a:r>
          </a:p>
          <a:p>
            <a:pPr marL="457200" lvl="0" indent="-45720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تنوع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موضوعي</a:t>
            </a:r>
          </a:p>
          <a:p>
            <a:pPr marL="457200" lvl="0" indent="-457200">
              <a:buFont typeface="+mj-lt"/>
              <a:buAutoNum type="arabicParenR" startAt="4"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المعالجة </a:t>
            </a:r>
          </a:p>
          <a:p>
            <a:pPr marL="457200" lvl="0" indent="-45720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مستوى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المعلومات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و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كمية المعلومات</a:t>
            </a:r>
          </a:p>
          <a:p>
            <a:pPr marL="457200" lvl="0" indent="-457200">
              <a:buFont typeface="+mj-lt"/>
              <a:buAutoNum type="arabicParenR" startAt="5"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التنظيم </a:t>
            </a:r>
          </a:p>
          <a:p>
            <a:pPr marL="457200" lvl="0" indent="-45720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ترتيب هجائي</a:t>
            </a:r>
          </a:p>
          <a:p>
            <a:pPr marL="457200" lvl="0" indent="-457200">
              <a:buFont typeface="+mj-lt"/>
              <a:buAutoNum type="arabicParenR" startAt="6"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الجوانب الشكلية</a:t>
            </a:r>
          </a:p>
          <a:p>
            <a:pPr marL="457200" lvl="0" indent="-457200"/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اصبح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هناك تقدم في مجال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الاخراج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الطباعي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endParaRPr lang="ar-SA" dirty="0"/>
          </a:p>
        </p:txBody>
      </p:sp>
      <p:pic>
        <p:nvPicPr>
          <p:cNvPr id="5" name="عنصر نائب للمحتوى 4" descr="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6643734" cy="11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000100" y="500042"/>
            <a:ext cx="60722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المعاجم العربية الحديثة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428596" y="1785926"/>
            <a:ext cx="72866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مثال :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00034" y="2285992"/>
            <a:ext cx="70009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بطرس البستاني محيط المحيط مجلدان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صورة 7" descr="imagesCAE2Z3Q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3143248"/>
            <a:ext cx="1643074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144</TotalTime>
  <Words>1124</Words>
  <Application>Microsoft Office PowerPoint</Application>
  <PresentationFormat>On-screen Show (4:3)</PresentationFormat>
  <Paragraphs>169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وافر</vt:lpstr>
      <vt:lpstr>أنواع الكتب المرجعية  في المكتبات ومراكز المعلومات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أنواع الكتب المرجعية  في المكتبات ومراكز المعلومات</dc:title>
  <dc:creator>hp</dc:creator>
  <cp:lastModifiedBy>DELL</cp:lastModifiedBy>
  <cp:revision>44</cp:revision>
  <dcterms:created xsi:type="dcterms:W3CDTF">2012-12-07T19:29:22Z</dcterms:created>
  <dcterms:modified xsi:type="dcterms:W3CDTF">2012-12-07T22:20:24Z</dcterms:modified>
</cp:coreProperties>
</file>