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36" d="100"/>
          <a:sy n="36" d="100"/>
        </p:scale>
        <p:origin x="-78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23F7708-5D87-4C00-BD9E-2397B38FF8F9}" type="datetimeFigureOut">
              <a:rPr lang="ar-SA" smtClean="0"/>
              <a:pPr/>
              <a:t>09/02/34</a:t>
            </a:fld>
            <a:endParaRPr lang="ar-SA"/>
          </a:p>
        </p:txBody>
      </p:sp>
      <p:sp>
        <p:nvSpPr>
          <p:cNvPr id="2" name="Footer Placeholder 1"/>
          <p:cNvSpPr>
            <a:spLocks noGrp="1"/>
          </p:cNvSpPr>
          <p:nvPr>
            <p:ph type="ftr" sz="quarter" idx="11"/>
          </p:nvPr>
        </p:nvSpPr>
        <p:spPr/>
        <p:txBody>
          <a:bodyPr/>
          <a:lstStyle/>
          <a:p>
            <a:endParaRPr lang="ar-SA"/>
          </a:p>
        </p:txBody>
      </p:sp>
      <p:sp>
        <p:nvSpPr>
          <p:cNvPr id="15" name="Slide Number Placeholder 14"/>
          <p:cNvSpPr>
            <a:spLocks noGrp="1"/>
          </p:cNvSpPr>
          <p:nvPr>
            <p:ph type="sldNum" sz="quarter" idx="12"/>
          </p:nvPr>
        </p:nvSpPr>
        <p:spPr>
          <a:xfrm>
            <a:off x="8229600" y="6473952"/>
            <a:ext cx="758952" cy="246888"/>
          </a:xfrm>
        </p:spPr>
        <p:txBody>
          <a:bodyPr/>
          <a:lstStyle/>
          <a:p>
            <a:fld id="{4B3DF284-9E6F-42BC-9D36-ED3D457BDF4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23F7708-5D87-4C00-BD9E-2397B38FF8F9}" type="datetimeFigureOut">
              <a:rPr lang="ar-SA" smtClean="0"/>
              <a:pPr/>
              <a:t>09/02/34</a:t>
            </a:fld>
            <a:endParaRPr lang="ar-SA"/>
          </a:p>
        </p:txBody>
      </p:sp>
      <p:sp>
        <p:nvSpPr>
          <p:cNvPr id="19" name="Footer Placeholder 18"/>
          <p:cNvSpPr>
            <a:spLocks noGrp="1"/>
          </p:cNvSpPr>
          <p:nvPr>
            <p:ph type="ftr" sz="quarter" idx="11"/>
          </p:nvPr>
        </p:nvSpPr>
        <p:spPr>
          <a:xfrm>
            <a:off x="3581400" y="76200"/>
            <a:ext cx="2895600" cy="288925"/>
          </a:xfrm>
        </p:spPr>
        <p:txBody>
          <a:bodyPr/>
          <a:lstStyle/>
          <a:p>
            <a:endParaRPr lang="ar-SA"/>
          </a:p>
        </p:txBody>
      </p:sp>
      <p:sp>
        <p:nvSpPr>
          <p:cNvPr id="16" name="Slide Number Placeholder 15"/>
          <p:cNvSpPr>
            <a:spLocks noGrp="1"/>
          </p:cNvSpPr>
          <p:nvPr>
            <p:ph type="sldNum" sz="quarter" idx="12"/>
          </p:nvPr>
        </p:nvSpPr>
        <p:spPr>
          <a:xfrm>
            <a:off x="8229600" y="6473952"/>
            <a:ext cx="758952" cy="246888"/>
          </a:xfrm>
        </p:spPr>
        <p:txBody>
          <a:bodyPr/>
          <a:lstStyle/>
          <a:p>
            <a:fld id="{4B3DF284-9E6F-42BC-9D36-ED3D457BDF4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23F7708-5D87-4C00-BD9E-2397B38FF8F9}" type="datetimeFigureOut">
              <a:rPr lang="ar-SA" smtClean="0"/>
              <a:pPr/>
              <a:t>09/02/34</a:t>
            </a:fld>
            <a:endParaRPr lang="ar-SA"/>
          </a:p>
        </p:txBody>
      </p:sp>
      <p:sp>
        <p:nvSpPr>
          <p:cNvPr id="11" name="Footer Placeholder 10"/>
          <p:cNvSpPr>
            <a:spLocks noGrp="1"/>
          </p:cNvSpPr>
          <p:nvPr>
            <p:ph type="ftr" sz="quarter" idx="11"/>
          </p:nvPr>
        </p:nvSpPr>
        <p:spPr/>
        <p:txBody>
          <a:bodyPr/>
          <a:lstStyle/>
          <a:p>
            <a:endParaRPr lang="ar-SA"/>
          </a:p>
        </p:txBody>
      </p:sp>
      <p:sp>
        <p:nvSpPr>
          <p:cNvPr id="16" name="Slide Number Placeholder 15"/>
          <p:cNvSpPr>
            <a:spLocks noGrp="1"/>
          </p:cNvSpPr>
          <p:nvPr>
            <p:ph type="sldNum" sz="quarter" idx="12"/>
          </p:nvPr>
        </p:nvSpPr>
        <p:spPr/>
        <p:txBody>
          <a:bodyPr/>
          <a:lstStyle/>
          <a:p>
            <a:fld id="{4B3DF284-9E6F-42BC-9D36-ED3D457BDF41}" type="slidenum">
              <a:rPr lang="ar-SA" smtClean="0"/>
              <a:pPr/>
              <a:t>‹#›</a:t>
            </a:fld>
            <a:endParaRPr lang="ar-SA"/>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23F7708-5D87-4C00-BD9E-2397B38FF8F9}" type="datetimeFigureOut">
              <a:rPr lang="ar-SA" smtClean="0"/>
              <a:pPr/>
              <a:t>09/02/34</a:t>
            </a:fld>
            <a:endParaRPr lang="ar-SA"/>
          </a:p>
        </p:txBody>
      </p:sp>
      <p:sp>
        <p:nvSpPr>
          <p:cNvPr id="10" name="Footer Placeholder 9"/>
          <p:cNvSpPr>
            <a:spLocks noGrp="1"/>
          </p:cNvSpPr>
          <p:nvPr>
            <p:ph type="ftr" sz="quarter" idx="11"/>
          </p:nvPr>
        </p:nvSpPr>
        <p:spPr/>
        <p:txBody>
          <a:bodyPr/>
          <a:lstStyle/>
          <a:p>
            <a:endParaRPr lang="ar-SA"/>
          </a:p>
        </p:txBody>
      </p:sp>
      <p:sp>
        <p:nvSpPr>
          <p:cNvPr id="31" name="Slide Number Placeholder 30"/>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23F7708-5D87-4C00-BD9E-2397B38FF8F9}" type="datetimeFigureOut">
              <a:rPr lang="ar-SA" smtClean="0"/>
              <a:pPr/>
              <a:t>09/02/34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229600" y="6477000"/>
            <a:ext cx="762000" cy="246888"/>
          </a:xfrm>
        </p:spPr>
        <p:txBody>
          <a:bodyPr/>
          <a:lstStyle/>
          <a:p>
            <a:fld id="{4B3DF284-9E6F-42BC-9D36-ED3D457BDF41}" type="slidenum">
              <a:rPr lang="ar-SA" smtClean="0"/>
              <a:pPr/>
              <a:t>‹#›</a:t>
            </a:fld>
            <a:endParaRPr lang="ar-SA"/>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23F7708-5D87-4C00-BD9E-2397B38FF8F9}" type="datetimeFigureOut">
              <a:rPr lang="ar-SA" smtClean="0"/>
              <a:pPr/>
              <a:t>09/02/34</a:t>
            </a:fld>
            <a:endParaRPr lang="ar-SA"/>
          </a:p>
        </p:txBody>
      </p:sp>
      <p:sp>
        <p:nvSpPr>
          <p:cNvPr id="21" name="Footer Placeholder 20"/>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23F7708-5D87-4C00-BD9E-2397B38FF8F9}" type="datetimeFigureOut">
              <a:rPr lang="ar-SA" smtClean="0"/>
              <a:pPr/>
              <a:t>09/02/34</a:t>
            </a:fld>
            <a:endParaRPr lang="ar-SA"/>
          </a:p>
        </p:txBody>
      </p:sp>
      <p:sp>
        <p:nvSpPr>
          <p:cNvPr id="24" name="Footer Placeholder 23"/>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23F7708-5D87-4C00-BD9E-2397B38FF8F9}" type="datetimeFigureOut">
              <a:rPr lang="ar-SA" smtClean="0"/>
              <a:pPr/>
              <a:t>09/02/34</a:t>
            </a:fld>
            <a:endParaRPr lang="ar-SA"/>
          </a:p>
        </p:txBody>
      </p:sp>
      <p:sp>
        <p:nvSpPr>
          <p:cNvPr id="29" name="Footer Placeholder 28"/>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23F7708-5D87-4C00-BD9E-2397B38FF8F9}" type="datetimeFigureOut">
              <a:rPr lang="ar-SA" smtClean="0"/>
              <a:pPr/>
              <a:t>09/02/34</a:t>
            </a:fld>
            <a:endParaRPr lang="ar-SA"/>
          </a:p>
        </p:txBody>
      </p:sp>
      <p:sp>
        <p:nvSpPr>
          <p:cNvPr id="5" name="Footer Placeholder 4"/>
          <p:cNvSpPr>
            <a:spLocks noGrp="1"/>
          </p:cNvSpPr>
          <p:nvPr>
            <p:ph type="ftr" sz="quarter" idx="11"/>
          </p:nvPr>
        </p:nvSpPr>
        <p:spPr/>
        <p:txBody>
          <a:bodyPr/>
          <a:lstStyle/>
          <a:p>
            <a:endParaRPr lang="ar-SA"/>
          </a:p>
        </p:txBody>
      </p:sp>
      <p:sp>
        <p:nvSpPr>
          <p:cNvPr id="31" name="Slide Number Placeholder 30"/>
          <p:cNvSpPr>
            <a:spLocks noGrp="1"/>
          </p:cNvSpPr>
          <p:nvPr>
            <p:ph type="sldNum" sz="quarter" idx="12"/>
          </p:nvPr>
        </p:nvSpPr>
        <p:spPr/>
        <p:txBody>
          <a:bodyPr/>
          <a:lstStyle/>
          <a:p>
            <a:fld id="{4B3DF284-9E6F-42BC-9D36-ED3D457BDF41}" type="slidenum">
              <a:rPr lang="ar-SA" smtClean="0"/>
              <a:pPr/>
              <a:t>‹#›</a:t>
            </a:fld>
            <a:endParaRPr lang="ar-SA"/>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3F7708-5D87-4C00-BD9E-2397B38FF8F9}" type="datetimeFigureOut">
              <a:rPr lang="ar-SA" smtClean="0"/>
              <a:pPr/>
              <a:t>09/02/34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3F7708-5D87-4C00-BD9E-2397B38FF8F9}" type="datetimeFigureOut">
              <a:rPr lang="ar-SA" smtClean="0"/>
              <a:pPr/>
              <a:t>09/02/34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B3DF284-9E6F-42BC-9D36-ED3D457BDF4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23F7708-5D87-4C00-BD9E-2397B38FF8F9}" type="datetimeFigureOut">
              <a:rPr lang="ar-SA" smtClean="0"/>
              <a:pPr/>
              <a:t>09/02/34</a:t>
            </a:fld>
            <a:endParaRPr lang="ar-SA"/>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4B3DF284-9E6F-42BC-9D36-ED3D457BDF41}" type="slidenum">
              <a:rPr lang="ar-SA" smtClean="0"/>
              <a:pPr/>
              <a:t>‹#›</a:t>
            </a:fld>
            <a:endParaRPr lang="ar-SA"/>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t>الاستاذة / منى الشمري</a:t>
            </a:r>
            <a:endParaRPr lang="ar-SA" dirty="0"/>
          </a:p>
        </p:txBody>
      </p:sp>
      <p:sp>
        <p:nvSpPr>
          <p:cNvPr id="3" name="Subtitle 2"/>
          <p:cNvSpPr>
            <a:spLocks noGrp="1"/>
          </p:cNvSpPr>
          <p:nvPr>
            <p:ph type="subTitle" idx="1"/>
          </p:nvPr>
        </p:nvSpPr>
        <p:spPr>
          <a:xfrm>
            <a:off x="395536" y="2348880"/>
            <a:ext cx="8458200" cy="914400"/>
          </a:xfrm>
        </p:spPr>
        <p:txBody>
          <a:bodyPr>
            <a:normAutofit/>
          </a:bodyPr>
          <a:lstStyle/>
          <a:p>
            <a:pPr algn="ctr"/>
            <a:r>
              <a:rPr lang="ar-SA" sz="3600" b="1" u="sng" dirty="0">
                <a:solidFill>
                  <a:schemeClr val="accent2"/>
                </a:solidFill>
                <a:ea typeface="Calibri"/>
                <a:cs typeface="Arial"/>
              </a:rPr>
              <a:t>معايير مقترحة لتقييم المصادر المرجعية </a:t>
            </a:r>
            <a:r>
              <a:rPr lang="ar-SA" sz="3600" b="1" u="sng" dirty="0" smtClean="0">
                <a:solidFill>
                  <a:schemeClr val="accent2"/>
                </a:solidFill>
                <a:ea typeface="Calibri"/>
                <a:cs typeface="Arial"/>
              </a:rPr>
              <a:t>الإلكترونية</a:t>
            </a:r>
            <a:endParaRPr lang="ar-SA" sz="3600" u="sng" dirty="0">
              <a:solidFill>
                <a:schemeClr val="accent2"/>
              </a:solidFill>
            </a:endParaRPr>
          </a:p>
        </p:txBody>
      </p:sp>
    </p:spTree>
    <p:extLst>
      <p:ext uri="{BB962C8B-B14F-4D97-AF65-F5344CB8AC3E}">
        <p14:creationId xmlns:p14="http://schemas.microsoft.com/office/powerpoint/2010/main" xmlns="" val="3093279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a:t>معايير مقترحة لتقييم المصادر المرجعية الإلكترونية:</a:t>
            </a:r>
          </a:p>
        </p:txBody>
      </p:sp>
      <p:sp>
        <p:nvSpPr>
          <p:cNvPr id="3" name="Content Placeholder 2"/>
          <p:cNvSpPr>
            <a:spLocks noGrp="1"/>
          </p:cNvSpPr>
          <p:nvPr>
            <p:ph idx="1"/>
          </p:nvPr>
        </p:nvSpPr>
        <p:spPr/>
        <p:txBody>
          <a:bodyPr>
            <a:normAutofit/>
          </a:bodyPr>
          <a:lstStyle/>
          <a:p>
            <a:pPr algn="just"/>
            <a:r>
              <a:rPr lang="ar-SA" sz="2400" b="1" dirty="0"/>
              <a:t>كان لإنتشار إستخدام المصادر المرجعية الإلكترونية، بالإضافة إلى الفروق في مكوناتها و عناصرها عن مثيلاتها المطبوعة، أثر واضح في ضرورة وجود معايير تقييم خاصة بها. ويرى المتخصصون أن الفلسفة العامة لتقييم المرجع فردياً، ستكون واحدة مهما اختلف الشكل الذي يصدر فيه المرجع تقليداً أو إلكترونيا،ً وإن كانت تفاصيل العناصر التي ستدخل في التقييم وطريقة إبرازها لابد أن تتفاوت بين هذين النوعين لتفاوت طبيعة الشكل فيما بينهما. وقد أدى هذا إلى تعدد المحاولات العربية والأجنبية لوضع معايير و عناصر يمكن من خلالها تقييم واختيار مصادر المعلومات الإلكترونية، وأهم عناصر التقييم للمصادر المرجعية الإلكترونية التي يتوافق عليها المتخصصون هي الآتية:</a:t>
            </a:r>
          </a:p>
        </p:txBody>
      </p:sp>
    </p:spTree>
    <p:extLst>
      <p:ext uri="{BB962C8B-B14F-4D97-AF65-F5344CB8AC3E}">
        <p14:creationId xmlns:p14="http://schemas.microsoft.com/office/powerpoint/2010/main" xmlns="" val="3168896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sz="half" idx="1"/>
          </p:nvPr>
        </p:nvSpPr>
        <p:spPr>
          <a:xfrm>
            <a:off x="304800" y="4509120"/>
            <a:ext cx="162744" cy="1815480"/>
          </a:xfrm>
        </p:spPr>
        <p:txBody>
          <a:bodyPr>
            <a:normAutofit fontScale="70000" lnSpcReduction="20000"/>
          </a:bodyPr>
          <a:lstStyle/>
          <a:p>
            <a:endParaRPr lang="ar-SA" dirty="0"/>
          </a:p>
        </p:txBody>
      </p:sp>
      <p:sp>
        <p:nvSpPr>
          <p:cNvPr id="4" name="Content Placeholder 3"/>
          <p:cNvSpPr>
            <a:spLocks noGrp="1"/>
          </p:cNvSpPr>
          <p:nvPr>
            <p:ph sz="half" idx="2"/>
          </p:nvPr>
        </p:nvSpPr>
        <p:spPr>
          <a:xfrm>
            <a:off x="467544" y="1600200"/>
            <a:ext cx="8524056" cy="4724400"/>
          </a:xfrm>
        </p:spPr>
        <p:txBody>
          <a:bodyPr>
            <a:normAutofit fontScale="70000" lnSpcReduction="20000"/>
          </a:bodyPr>
          <a:lstStyle/>
          <a:p>
            <a:r>
              <a:rPr lang="ar-SA" dirty="0"/>
              <a:t>المسؤولية : </a:t>
            </a:r>
            <a:r>
              <a:rPr lang="en-US" dirty="0"/>
              <a:t>Authority </a:t>
            </a:r>
            <a:endParaRPr lang="ar-SA" dirty="0" smtClean="0"/>
          </a:p>
          <a:p>
            <a:r>
              <a:rPr lang="ar-SA" dirty="0"/>
              <a:t>المعلومات المتاحة عبر الإنترنت تكون مجهولة المصدر في أغلب الأحوال، وبالتالي تصبح دقتها موضع شك، بالإضافة إلى أنها لا تمر بنفس إجراءات المراجعة والتحكيم التي تمر بها أوعية المعلومات المطبوعة، كما إنها تظهر وتختفي بسرعة لأنه يمكن لأي فرد أو هيئة أو جماعة أن تضيف إلى الشبكة مباشرة أي ملفات إلكترونية، وقد يكون من الصعب جداُ تحديد الهيئة أو الفرد المنشأ لتلك المعلومات، وبالتالي يمكن أيضاً إضافة مواد غير دقيقة وغير مرغوب فيها لذلك ينبغي تحديد الآتي:</a:t>
            </a:r>
          </a:p>
          <a:p>
            <a:r>
              <a:rPr lang="ar-SA" dirty="0"/>
              <a:t>- المسؤولية الفكرية: إذ ينبغي تحديد الشخص أو الأشخاص المسئولين عن المعلومات من الناحية الفكرية، وأن نحدد هل وضعوا تلك المعلومات بشكل موقت أم دائم، وأن نحدد خبراتهم السباقة ومدى السمعة الطبية التي يتمتعوا بها.</a:t>
            </a:r>
          </a:p>
          <a:p>
            <a:r>
              <a:rPr lang="ar-SA" dirty="0"/>
              <a:t>- المسؤولية المادية : ينبغي تحديد المؤسسة المنتجة للمصدر المرجعي، وخبراتها السابقة في المجال وسمعتها السابقة في مجال إصدار المصادر الإلكترونية والخدمات التي تقدمها بعد البيع أو الاشتراك، وهل تتيح النظام كاملاً أو إنها تقدم المصدر المرجعي الإلكتروني فقط .</a:t>
            </a:r>
          </a:p>
          <a:p>
            <a:endParaRPr lang="ar-SA" dirty="0"/>
          </a:p>
        </p:txBody>
      </p:sp>
    </p:spTree>
    <p:extLst>
      <p:ext uri="{BB962C8B-B14F-4D97-AF65-F5344CB8AC3E}">
        <p14:creationId xmlns:p14="http://schemas.microsoft.com/office/powerpoint/2010/main" xmlns="" val="278765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sz="half" idx="1"/>
          </p:nvPr>
        </p:nvSpPr>
        <p:spPr>
          <a:xfrm>
            <a:off x="304800" y="1600200"/>
            <a:ext cx="45719" cy="4724400"/>
          </a:xfrm>
        </p:spPr>
        <p:txBody>
          <a:bodyPr>
            <a:normAutofit fontScale="70000" lnSpcReduction="20000"/>
          </a:bodyPr>
          <a:lstStyle/>
          <a:p>
            <a:endParaRPr lang="ar-SA" dirty="0"/>
          </a:p>
        </p:txBody>
      </p:sp>
      <p:sp>
        <p:nvSpPr>
          <p:cNvPr id="4" name="Content Placeholder 3"/>
          <p:cNvSpPr>
            <a:spLocks noGrp="1"/>
          </p:cNvSpPr>
          <p:nvPr>
            <p:ph sz="half" idx="2"/>
          </p:nvPr>
        </p:nvSpPr>
        <p:spPr>
          <a:xfrm>
            <a:off x="467544" y="1600200"/>
            <a:ext cx="8524056" cy="4724400"/>
          </a:xfrm>
        </p:spPr>
        <p:txBody>
          <a:bodyPr>
            <a:normAutofit fontScale="70000" lnSpcReduction="20000"/>
          </a:bodyPr>
          <a:lstStyle/>
          <a:p>
            <a:r>
              <a:rPr lang="ar-SA" dirty="0"/>
              <a:t>التغطة: </a:t>
            </a:r>
            <a:r>
              <a:rPr lang="en-US" dirty="0"/>
              <a:t>Scope </a:t>
            </a:r>
            <a:endParaRPr lang="en-US" dirty="0" smtClean="0"/>
          </a:p>
          <a:p>
            <a:r>
              <a:rPr lang="ar-SA" dirty="0"/>
              <a:t>- التغطية الكمية: حيث ينبغي تحديد عدد المداخل المتاحة من خلال المصدر المرجعي الإلكتروني.</a:t>
            </a:r>
          </a:p>
          <a:p>
            <a:r>
              <a:rPr lang="ar-SA" dirty="0"/>
              <a:t>- التغطية الزمنية: يتم تحديد الفترة الزمنية التي يغطيها المرجع الإلكتروني.</a:t>
            </a:r>
          </a:p>
          <a:p>
            <a:r>
              <a:rPr lang="ar-SA" dirty="0"/>
              <a:t>- التغطية المكانية:يتمت حديد المنطقة الجغرافية التي يغطيها المرجع.</a:t>
            </a:r>
          </a:p>
          <a:p>
            <a:r>
              <a:rPr lang="ar-SA" dirty="0"/>
              <a:t>- التغطية اللغوية : ويتم تحديد اللغات التي يغطيها المرجع، وتتضح أهمية هذا العنصر عند تقييم المصادر المرجعية التي تحمل القواميس اللغوية بشكل خاص.</a:t>
            </a:r>
          </a:p>
          <a:p>
            <a:r>
              <a:rPr lang="ar-SA" dirty="0"/>
              <a:t>- التغطية الموضوعية: يتم تحديد الموضوع العريض، والموضوعات الفرعية، والموضوعات ذات العلاقة، التي يتناولها المرجع الإلكتروني بالتغطية.</a:t>
            </a:r>
          </a:p>
          <a:p>
            <a:r>
              <a:rPr lang="ar-SA" dirty="0"/>
              <a:t>-التغطية الشكلية : يتم تحديد أشكال مصادر المعلومات التي يغطيها المصدر المرجعي الإلكتروني- على شبكة الإنترنت.</a:t>
            </a:r>
          </a:p>
          <a:p>
            <a:r>
              <a:rPr lang="ar-SA" dirty="0"/>
              <a:t>ولا ينبغي أن نتصور أن كلاً من الإصدارة المطبوعة، والإصدارة الإلكترونية للمصدر المرجعي نفسه متساو في المحتوى أو التغطية، ولكن ينبغي أن نتأكد من المجال والتغطية الخاصة بكل إصدارة حيث توجد في كثير من الحالات اختلافات متفاوتة.</a:t>
            </a:r>
          </a:p>
          <a:p>
            <a:endParaRPr lang="ar-SA" dirty="0"/>
          </a:p>
        </p:txBody>
      </p:sp>
    </p:spTree>
    <p:extLst>
      <p:ext uri="{BB962C8B-B14F-4D97-AF65-F5344CB8AC3E}">
        <p14:creationId xmlns:p14="http://schemas.microsoft.com/office/powerpoint/2010/main" xmlns="" val="244810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circle(in)">
                                      <p:cBhvr>
                                        <p:cTn id="17" dur="20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Vertical)">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randombar(horizontal)">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barn(inVertical)">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idx="1"/>
          </p:nvPr>
        </p:nvSpPr>
        <p:spPr/>
        <p:txBody>
          <a:bodyPr>
            <a:normAutofit fontScale="85000" lnSpcReduction="10000"/>
          </a:bodyPr>
          <a:lstStyle/>
          <a:p>
            <a:r>
              <a:rPr lang="ar-SA" sz="2800" dirty="0"/>
              <a:t>القدرة الإسترجاعية </a:t>
            </a:r>
            <a:r>
              <a:rPr lang="en-US" sz="2800" dirty="0"/>
              <a:t>Retrieval Capabilities </a:t>
            </a:r>
            <a:endParaRPr lang="ar-SA" sz="2800" dirty="0" smtClean="0"/>
          </a:p>
          <a:p>
            <a:r>
              <a:rPr lang="ar-SA" sz="2800" dirty="0"/>
              <a:t>ينبغي إختبار قدرة المصادر المرجعية الإلكترونية على استرجاع المعلومات من خلال التعرف على الآتي:</a:t>
            </a:r>
          </a:p>
          <a:p>
            <a:r>
              <a:rPr lang="ar-SA" sz="2800" dirty="0"/>
              <a:t>- عدد المداخل القابلة للبحث والاسترجاع.</a:t>
            </a:r>
          </a:p>
          <a:p>
            <a:r>
              <a:rPr lang="ar-SA" sz="2800" dirty="0"/>
              <a:t>- مدى توفر مجموعة برامج إسترجاعية.</a:t>
            </a:r>
          </a:p>
          <a:p>
            <a:r>
              <a:rPr lang="ar-SA" sz="2800" dirty="0"/>
              <a:t>- إمكانية الربط بين أكثر من مدخل إسترجاعي.</a:t>
            </a:r>
          </a:p>
          <a:p>
            <a:r>
              <a:rPr lang="ar-SA" sz="2800" dirty="0"/>
              <a:t>- مدى السرعة في الاسترجاع – زمن الاسترجاع.</a:t>
            </a:r>
          </a:p>
          <a:p>
            <a:r>
              <a:rPr lang="ar-SA" sz="2800" dirty="0"/>
              <a:t>- مدى توفر إحالات بين المداخل.</a:t>
            </a:r>
          </a:p>
          <a:p>
            <a:r>
              <a:rPr lang="ar-SA" sz="2800" dirty="0"/>
              <a:t>- توفر إحالات بين المواقع- على شبكة الإنترنت – ومواقع أخرى تتضمن معلومات لها علاقة أو معلومات مكملة.</a:t>
            </a:r>
          </a:p>
          <a:p>
            <a:r>
              <a:rPr lang="ar-SA" sz="2800" dirty="0"/>
              <a:t>- إتاحة الموقع على شبكة الإنترنت على أكثر من محرك بحث.</a:t>
            </a:r>
          </a:p>
          <a:p>
            <a:endParaRPr lang="ar-SA" sz="2800" dirty="0"/>
          </a:p>
        </p:txBody>
      </p:sp>
    </p:spTree>
    <p:extLst>
      <p:ext uri="{BB962C8B-B14F-4D97-AF65-F5344CB8AC3E}">
        <p14:creationId xmlns:p14="http://schemas.microsoft.com/office/powerpoint/2010/main" xmlns="" val="44336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idx="1"/>
          </p:nvPr>
        </p:nvSpPr>
        <p:spPr/>
        <p:txBody>
          <a:bodyPr>
            <a:normAutofit fontScale="85000" lnSpcReduction="20000"/>
          </a:bodyPr>
          <a:lstStyle/>
          <a:p>
            <a:r>
              <a:rPr lang="ar-SA" sz="2800" dirty="0" smtClean="0"/>
              <a:t>دعم </a:t>
            </a:r>
            <a:r>
              <a:rPr lang="ar-SA" sz="2800" dirty="0"/>
              <a:t>المستفيد </a:t>
            </a:r>
            <a:r>
              <a:rPr lang="en-US" sz="2800" dirty="0"/>
              <a:t>User </a:t>
            </a:r>
            <a:r>
              <a:rPr lang="en-US" sz="2800" dirty="0" smtClean="0"/>
              <a:t>Support</a:t>
            </a:r>
            <a:endParaRPr lang="en-US" sz="2800" dirty="0"/>
          </a:p>
          <a:p>
            <a:r>
              <a:rPr lang="ar-SA" sz="2800" dirty="0"/>
              <a:t>ينبغي أن يتوافر للمصادر المرجعية الإلكترونية مجموعة من العوامل لضمان سهولة وبساطة الاستخدام، ويمكن عرض أهمها:</a:t>
            </a:r>
          </a:p>
          <a:p>
            <a:r>
              <a:rPr lang="ar-SA" sz="2800" dirty="0"/>
              <a:t>- أن تكون هناك نشرة إخبارية أو إعلامية تصدر على فترات منتظمة توضح أهم التطورات في المصدر المرجعي الإلكتروني.</a:t>
            </a:r>
          </a:p>
          <a:p>
            <a:r>
              <a:rPr lang="ar-SA" sz="2800" dirty="0"/>
              <a:t>- إمكانية تقديم الدعم والمساعدة للمستفيد من خلال الاتصال التليفوني أثناء البحث.</a:t>
            </a:r>
          </a:p>
          <a:p>
            <a:r>
              <a:rPr lang="ar-SA" sz="2800" dirty="0"/>
              <a:t>- إمكانية تقديم الدعم للمستفيد من خلال الشاشات المساعدة.</a:t>
            </a:r>
          </a:p>
          <a:p>
            <a:r>
              <a:rPr lang="ar-SA" sz="2800" dirty="0"/>
              <a:t>- ينبغي أن يكون المصدر المرجعي الإلكتروني مصحوباً بموجز إرشادي مطبوع أو دليل للاستخدام على شاشات متتابعة. وجدير بالذكر أن الموجزات الإرشادية المصاحبة لقاعدة البيانات قد يتوقف عليها نجاح أو فشل البحث، ومن ثم يجب أن يكون على درجة عالية من الجودة، ولا بد من اختبارها للتأكد من ذلك .</a:t>
            </a:r>
          </a:p>
          <a:p>
            <a:endParaRPr lang="ar-SA" sz="2800" dirty="0"/>
          </a:p>
        </p:txBody>
      </p:sp>
    </p:spTree>
    <p:extLst>
      <p:ext uri="{BB962C8B-B14F-4D97-AF65-F5344CB8AC3E}">
        <p14:creationId xmlns:p14="http://schemas.microsoft.com/office/powerpoint/2010/main" xmlns="" val="133304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idx="1"/>
          </p:nvPr>
        </p:nvSpPr>
        <p:spPr/>
        <p:txBody>
          <a:bodyPr>
            <a:normAutofit fontScale="70000" lnSpcReduction="20000"/>
          </a:bodyPr>
          <a:lstStyle/>
          <a:p>
            <a:r>
              <a:rPr lang="ar-SA" dirty="0"/>
              <a:t>المعلومات </a:t>
            </a:r>
            <a:r>
              <a:rPr lang="en-US" dirty="0" smtClean="0"/>
              <a:t>Information</a:t>
            </a:r>
            <a:endParaRPr lang="ar-SA" dirty="0" smtClean="0"/>
          </a:p>
          <a:p>
            <a:r>
              <a:rPr lang="ar-SA" dirty="0"/>
              <a:t>من السهل فحص محتويات المصدر المرجعي المطبوع بتصفحه لمعرفة الهدف من إعداده، والقائمين بالإعداد، ومدى كفاءتهم.. إلىآخره، للحكم على مدى جودة المعلومات، أما في ما يتعلق بالمصدر المرجعي الإلكتروني،فمن الصعب فحص كل الشاشات التي تتضمن العمل ككل، بل يمكن استرجاع ما يتعلق بموضوع معين واختبار ما يلي من خلاله </a:t>
            </a:r>
            <a:r>
              <a:rPr lang="ar-SA" dirty="0" smtClean="0"/>
              <a:t>:</a:t>
            </a:r>
            <a:endParaRPr lang="ar-SA" dirty="0"/>
          </a:p>
          <a:p>
            <a:r>
              <a:rPr lang="ar-SA" dirty="0"/>
              <a:t>- الحداثة : من الضروري معرفة تاريخ ظهور الملف الإلكتروني للمرة الأولى، ومواعيد تحديثه من خلال مقارنة ملف المعلومات السابقة مع ملف المعلومات الحالي، خاصة إذا كانت المكتبة تقوم بعملية التحميل </a:t>
            </a:r>
            <a:r>
              <a:rPr lang="en-US" dirty="0"/>
              <a:t>Downloaded </a:t>
            </a:r>
            <a:r>
              <a:rPr lang="ar-SA" dirty="0"/>
              <a:t>للملفات وذلك لمعرفة حجم التغيير والتصحيح والإضافة .</a:t>
            </a:r>
          </a:p>
          <a:p>
            <a:r>
              <a:rPr lang="ar-SA" dirty="0"/>
              <a:t>- الدقة : ينبغي التأكد من دقة المعلومات المختزنة، وخلوها من القصور والأخطاء العلمية وكذلك من أخطاء الطباعة والهجاء، لأنها قد تحجب معلومات ذات قيمة بالغة للباحث .</a:t>
            </a:r>
          </a:p>
          <a:p>
            <a:endParaRPr lang="ar-SA" dirty="0"/>
          </a:p>
        </p:txBody>
      </p:sp>
    </p:spTree>
    <p:extLst>
      <p:ext uri="{BB962C8B-B14F-4D97-AF65-F5344CB8AC3E}">
        <p14:creationId xmlns:p14="http://schemas.microsoft.com/office/powerpoint/2010/main" xmlns="" val="109254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686800" cy="216024"/>
          </a:xfrm>
        </p:spPr>
        <p:txBody>
          <a:bodyPr>
            <a:normAutofit fontScale="90000"/>
          </a:bodyPr>
          <a:lstStyle/>
          <a:p>
            <a:endParaRPr lang="ar-SA" dirty="0"/>
          </a:p>
        </p:txBody>
      </p:sp>
      <p:sp>
        <p:nvSpPr>
          <p:cNvPr id="3" name="Content Placeholder 2"/>
          <p:cNvSpPr>
            <a:spLocks noGrp="1"/>
          </p:cNvSpPr>
          <p:nvPr>
            <p:ph idx="1"/>
          </p:nvPr>
        </p:nvSpPr>
        <p:spPr>
          <a:xfrm>
            <a:off x="304800" y="1124744"/>
            <a:ext cx="8686800" cy="5472608"/>
          </a:xfrm>
        </p:spPr>
        <p:txBody>
          <a:bodyPr>
            <a:normAutofit fontScale="85000" lnSpcReduction="10000"/>
          </a:bodyPr>
          <a:lstStyle/>
          <a:p>
            <a:r>
              <a:rPr lang="ar-SA" dirty="0"/>
              <a:t>-التكامل والشمول : ينبغي التأكد من شمول المعلومات وتكاملها وعدم إغفال أي جانب من جوانب الموضوع أثناء تناوله.</a:t>
            </a:r>
          </a:p>
          <a:p>
            <a:r>
              <a:rPr lang="ar-SA" dirty="0"/>
              <a:t>- الحياد والموضوعية: من أهم معايير الحكم على المصدر المرجعي الإلكتروني خاصة وان هناك اتهامات كثيرة موجهة لكثير من المصادر المرجعية الإلكترونية المعروفة بإنحيازها لثقافة دون غيرها، ولجنس دون الآخر... وهكذا.</a:t>
            </a:r>
          </a:p>
          <a:p>
            <a:r>
              <a:rPr lang="ar-SA" dirty="0"/>
              <a:t>-التداخل أو التكرار مع مصادر مرجعية إلكترونية أخرى: فقد يكون هنا كتداخل في المحتوى بين أكثر من مرجع إلكتروني، وهي مشكلة يمكن التغلب عليها لتوفر برامج إلكترونية تحد من وجود تكرارات عند الاسترجاع.</a:t>
            </a:r>
          </a:p>
          <a:p>
            <a:r>
              <a:rPr lang="ar-SA" dirty="0"/>
              <a:t>- سهولة المعالجة وبساطة اللغة والأسلوب بما يتفق ومستوى المستفيدين الموجه إليهم المصدر المرجعي .</a:t>
            </a:r>
          </a:p>
          <a:p>
            <a:endParaRPr lang="ar-SA" dirty="0"/>
          </a:p>
        </p:txBody>
      </p:sp>
    </p:spTree>
    <p:extLst>
      <p:ext uri="{BB962C8B-B14F-4D97-AF65-F5344CB8AC3E}">
        <p14:creationId xmlns:p14="http://schemas.microsoft.com/office/powerpoint/2010/main" xmlns="" val="213161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idx="1"/>
          </p:nvPr>
        </p:nvSpPr>
        <p:spPr/>
        <p:txBody>
          <a:bodyPr/>
          <a:lstStyle/>
          <a:p>
            <a:r>
              <a:rPr lang="ar-SA" dirty="0"/>
              <a:t>الجوانب الشكلية </a:t>
            </a:r>
            <a:r>
              <a:rPr lang="ar-SA" dirty="0" smtClean="0"/>
              <a:t>:</a:t>
            </a:r>
          </a:p>
          <a:p>
            <a:r>
              <a:rPr lang="ar-SA" dirty="0"/>
              <a:t>ينبغي أيضاً أن يتم التعرف على الجوانب الشكلية للمصدر المرجعي الإلكتروني،والتي تتمثل في :</a:t>
            </a:r>
          </a:p>
          <a:p>
            <a:r>
              <a:rPr lang="ar-SA" dirty="0"/>
              <a:t>- شكل الطباعة .</a:t>
            </a:r>
          </a:p>
          <a:p>
            <a:r>
              <a:rPr lang="ar-SA" dirty="0"/>
              <a:t>- شكل ظهور البيانات والمعلومات على الشاشة.</a:t>
            </a:r>
          </a:p>
          <a:p>
            <a:r>
              <a:rPr lang="ar-SA" dirty="0"/>
              <a:t>- مدى وضوح الألوان والصور والصوت.</a:t>
            </a:r>
          </a:p>
          <a:p>
            <a:r>
              <a:rPr lang="ar-SA" dirty="0"/>
              <a:t>- إمكانية الظهور بأكثر من شكل.</a:t>
            </a:r>
          </a:p>
          <a:p>
            <a:endParaRPr lang="ar-SA" dirty="0"/>
          </a:p>
        </p:txBody>
      </p:sp>
    </p:spTree>
    <p:extLst>
      <p:ext uri="{BB962C8B-B14F-4D97-AF65-F5344CB8AC3E}">
        <p14:creationId xmlns:p14="http://schemas.microsoft.com/office/powerpoint/2010/main" xmlns="" val="340173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 المعايير:</a:t>
            </a:r>
            <a:endParaRPr lang="ar-SA" dirty="0"/>
          </a:p>
        </p:txBody>
      </p:sp>
      <p:sp>
        <p:nvSpPr>
          <p:cNvPr id="3" name="Content Placeholder 2"/>
          <p:cNvSpPr>
            <a:spLocks noGrp="1"/>
          </p:cNvSpPr>
          <p:nvPr>
            <p:ph idx="1"/>
          </p:nvPr>
        </p:nvSpPr>
        <p:spPr/>
        <p:txBody>
          <a:bodyPr>
            <a:normAutofit fontScale="77500" lnSpcReduction="20000"/>
          </a:bodyPr>
          <a:lstStyle/>
          <a:p>
            <a:pPr marL="0" indent="0">
              <a:buNone/>
            </a:pPr>
            <a:r>
              <a:rPr lang="ar-SA" dirty="0" smtClean="0"/>
              <a:t>التكاليف </a:t>
            </a:r>
            <a:r>
              <a:rPr lang="en-US" dirty="0"/>
              <a:t>Costs :</a:t>
            </a:r>
          </a:p>
          <a:p>
            <a:r>
              <a:rPr lang="ar-SA" dirty="0"/>
              <a:t>حين يتوافر أحد المصادر المرجعية في شكل مطبوع، أو متاح على أقراص مدمجة، أو متاح من خلال شبكة الإنترنت، فإنه بطبيعة الحال سوف يختلف السعر أو الثمن من شكل لآخر، وبالتالي تختلف تكاليف إستخدام كل شكل عن الآخر، لذلك ينبغي مراعاة العناصر الآتية عند اختيار الشكل الإلكتروني للمصادر المرجعية، مع مراعاة ألا يكون عنصر التكاليف منفصل عن العناصر الأخرى لتقييم المصدر المرجعي، أو أن يكون هو العنصر الوحيد المؤثر في قرار إقتناء المصدر المرجعي من عدمه. وعناصر التكاليف التي ينبغي أن تؤخذ في الاعتبار هي : </a:t>
            </a:r>
          </a:p>
          <a:p>
            <a:r>
              <a:rPr lang="ar-SA" dirty="0"/>
              <a:t>- تكاليف الحصول على المصدر المرجعي الإلكتروني نفسه.</a:t>
            </a:r>
          </a:p>
          <a:p>
            <a:r>
              <a:rPr lang="ar-SA"/>
              <a:t>- تكاليف التجديد أو التحديث أو الاشتراك في المصدر المرجعي</a:t>
            </a:r>
            <a:r>
              <a:rPr lang="ar-SA" smtClean="0"/>
              <a:t>.</a:t>
            </a:r>
            <a:endParaRPr lang="ar-SA"/>
          </a:p>
        </p:txBody>
      </p:sp>
    </p:spTree>
    <p:extLst>
      <p:ext uri="{BB962C8B-B14F-4D97-AF65-F5344CB8AC3E}">
        <p14:creationId xmlns:p14="http://schemas.microsoft.com/office/powerpoint/2010/main" xmlns="" val="24168197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34</TotalTime>
  <Words>1062</Words>
  <Application>Microsoft Office PowerPoint</Application>
  <PresentationFormat>عرض على الشاشة (3:4)‏</PresentationFormat>
  <Paragraphs>56</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Trek</vt:lpstr>
      <vt:lpstr>الاستاذة / منى الشمري</vt:lpstr>
      <vt:lpstr>معايير مقترحة لتقييم المصادر المرجعية الإلكترونية:</vt:lpstr>
      <vt:lpstr>أهم المعايير:</vt:lpstr>
      <vt:lpstr>أهم المعايير:</vt:lpstr>
      <vt:lpstr>أهم المعايير:</vt:lpstr>
      <vt:lpstr>أهم المعايير:</vt:lpstr>
      <vt:lpstr>أهم المعايير:</vt:lpstr>
      <vt:lpstr>الشريحة 8</vt:lpstr>
      <vt:lpstr>أهم المعايير:</vt:lpstr>
      <vt:lpstr>أهم المعايير: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الاستاذة / منى الشمري</dc:title>
  <dc:creator>user</dc:creator>
  <cp:lastModifiedBy>Sham</cp:lastModifiedBy>
  <cp:revision>5</cp:revision>
  <dcterms:created xsi:type="dcterms:W3CDTF">2012-11-30T09:28:44Z</dcterms:created>
  <dcterms:modified xsi:type="dcterms:W3CDTF">2012-12-22T11:42:02Z</dcterms:modified>
</cp:coreProperties>
</file>