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36" d="100"/>
          <a:sy n="36" d="100"/>
        </p:scale>
        <p:origin x="-13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9E95AB5-A82F-42FE-ADAA-75FB3CCD2DDF}" type="datetimeFigureOut">
              <a:rPr lang="ar-EG" smtClean="0"/>
              <a:pPr/>
              <a:t>30/01/1434</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CD8F36E-FFD5-4CD3-89CD-5774EDC057C5}" type="slidenum">
              <a:rPr lang="ar-EG" smtClean="0"/>
              <a:pPr/>
              <a:t>‹#›</a:t>
            </a:fld>
            <a:endParaRPr lang="ar-EG"/>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1CD8F36E-FFD5-4CD3-89CD-5774EDC057C5}" type="slidenum">
              <a:rPr lang="ar-EG" smtClean="0"/>
              <a:pPr/>
              <a:t>1</a:t>
            </a:fld>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9494955-8802-4160-8DB5-02345F8EEF06}" type="datetimeFigureOut">
              <a:rPr lang="ar-EG" smtClean="0"/>
              <a:pPr/>
              <a:t>30/01/1434</a:t>
            </a:fld>
            <a:endParaRPr lang="ar-EG"/>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ar-EG"/>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CBA0C8BA-7849-48F7-B929-1E23B1F06FC9}"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9494955-8802-4160-8DB5-02345F8EEF06}" type="datetimeFigureOut">
              <a:rPr lang="ar-EG" smtClean="0"/>
              <a:pPr/>
              <a:t>30/01/1434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BA0C8BA-7849-48F7-B929-1E23B1F06FC9}" type="slidenum">
              <a:rPr lang="ar-EG" smtClean="0"/>
              <a:pPr/>
              <a:t>‹#›</a:t>
            </a:fld>
            <a:endParaRPr lang="ar-EG"/>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9494955-8802-4160-8DB5-02345F8EEF06}" type="datetimeFigureOut">
              <a:rPr lang="ar-EG" smtClean="0"/>
              <a:pPr/>
              <a:t>30/01/1434</a:t>
            </a:fld>
            <a:endParaRPr lang="ar-EG"/>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BA0C8BA-7849-48F7-B929-1E23B1F06FC9}" type="slidenum">
              <a:rPr lang="ar-EG" smtClean="0"/>
              <a:pPr/>
              <a:t>‹#›</a:t>
            </a:fld>
            <a:endParaRPr lang="ar-EG"/>
          </a:p>
        </p:txBody>
      </p:sp>
      <p:sp>
        <p:nvSpPr>
          <p:cNvPr id="14" name="Footer Placeholder 13"/>
          <p:cNvSpPr>
            <a:spLocks noGrp="1"/>
          </p:cNvSpPr>
          <p:nvPr>
            <p:ph type="ftr" sz="quarter" idx="12"/>
          </p:nvPr>
        </p:nvSpPr>
        <p:spPr/>
        <p:txBody>
          <a:bodyPr/>
          <a:lstStyle/>
          <a:p>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69494955-8802-4160-8DB5-02345F8EEF06}" type="datetimeFigureOut">
              <a:rPr lang="ar-EG" smtClean="0"/>
              <a:pPr/>
              <a:t>30/01/1434</a:t>
            </a:fld>
            <a:endParaRPr lang="ar-EG"/>
          </a:p>
        </p:txBody>
      </p:sp>
      <p:sp>
        <p:nvSpPr>
          <p:cNvPr id="10" name="Slide Number Placeholder 9"/>
          <p:cNvSpPr>
            <a:spLocks noGrp="1"/>
          </p:cNvSpPr>
          <p:nvPr>
            <p:ph type="sldNum" sz="quarter" idx="16"/>
          </p:nvPr>
        </p:nvSpPr>
        <p:spPr/>
        <p:txBody>
          <a:bodyPr rtlCol="0"/>
          <a:lstStyle/>
          <a:p>
            <a:fld id="{CBA0C8BA-7849-48F7-B929-1E23B1F06FC9}" type="slidenum">
              <a:rPr lang="ar-EG" smtClean="0"/>
              <a:pPr/>
              <a:t>‹#›</a:t>
            </a:fld>
            <a:endParaRPr lang="ar-EG"/>
          </a:p>
        </p:txBody>
      </p:sp>
      <p:sp>
        <p:nvSpPr>
          <p:cNvPr id="12" name="Footer Placeholder 11"/>
          <p:cNvSpPr>
            <a:spLocks noGrp="1"/>
          </p:cNvSpPr>
          <p:nvPr>
            <p:ph type="ftr" sz="quarter" idx="17"/>
          </p:nvPr>
        </p:nvSpPr>
        <p:spPr/>
        <p:txBody>
          <a:bodyPr rtlCol="0"/>
          <a:lstStyle/>
          <a:p>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9494955-8802-4160-8DB5-02345F8EEF06}" type="datetimeFigureOut">
              <a:rPr lang="ar-EG" smtClean="0"/>
              <a:pPr/>
              <a:t>30/01/1434</a:t>
            </a:fld>
            <a:endParaRPr lang="ar-EG"/>
          </a:p>
        </p:txBody>
      </p:sp>
      <p:sp>
        <p:nvSpPr>
          <p:cNvPr id="12" name="Slide Number Placeholder 11"/>
          <p:cNvSpPr>
            <a:spLocks noGrp="1"/>
          </p:cNvSpPr>
          <p:nvPr>
            <p:ph type="sldNum" sz="quarter" idx="16"/>
          </p:nvPr>
        </p:nvSpPr>
        <p:spPr/>
        <p:txBody>
          <a:bodyPr rtlCol="0"/>
          <a:lstStyle/>
          <a:p>
            <a:fld id="{CBA0C8BA-7849-48F7-B929-1E23B1F06FC9}" type="slidenum">
              <a:rPr lang="ar-EG" smtClean="0"/>
              <a:pPr/>
              <a:t>‹#›</a:t>
            </a:fld>
            <a:endParaRPr lang="ar-EG"/>
          </a:p>
        </p:txBody>
      </p:sp>
      <p:sp>
        <p:nvSpPr>
          <p:cNvPr id="14" name="Footer Placeholder 13"/>
          <p:cNvSpPr>
            <a:spLocks noGrp="1"/>
          </p:cNvSpPr>
          <p:nvPr>
            <p:ph type="ftr" sz="quarter" idx="17"/>
          </p:nvPr>
        </p:nvSpPr>
        <p:spPr/>
        <p:txBody>
          <a:bodyPr rtlCol="0"/>
          <a:lstStyle/>
          <a:p>
            <a:endParaRPr lang="ar-EG"/>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494955-8802-4160-8DB5-02345F8EEF06}" type="datetimeFigureOut">
              <a:rPr lang="ar-EG" smtClean="0"/>
              <a:pPr/>
              <a:t>30/01/1434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CBA0C8BA-7849-48F7-B929-1E23B1F06FC9}"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94955-8802-4160-8DB5-02345F8EEF06}" type="datetimeFigureOut">
              <a:rPr lang="ar-EG" smtClean="0"/>
              <a:pPr/>
              <a:t>30/01/1434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CBA0C8BA-7849-48F7-B929-1E23B1F06FC9}"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494955-8802-4160-8DB5-02345F8EEF06}" type="datetimeFigureOut">
              <a:rPr lang="ar-EG" smtClean="0"/>
              <a:pPr/>
              <a:t>30/01/1434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CBA0C8BA-7849-48F7-B929-1E23B1F06FC9}" type="slidenum">
              <a:rPr lang="ar-EG" smtClean="0"/>
              <a:pPr/>
              <a:t>‹#›</a:t>
            </a:fld>
            <a:endParaRPr lang="ar-EG"/>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69494955-8802-4160-8DB5-02345F8EEF06}" type="datetimeFigureOut">
              <a:rPr lang="ar-EG" smtClean="0"/>
              <a:pPr/>
              <a:t>30/01/1434</a:t>
            </a:fld>
            <a:endParaRPr lang="ar-EG"/>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CBA0C8BA-7849-48F7-B929-1E23B1F06FC9}" type="slidenum">
              <a:rPr lang="ar-EG" smtClean="0"/>
              <a:pPr/>
              <a:t>‹#›</a:t>
            </a:fld>
            <a:endParaRPr lang="ar-EG"/>
          </a:p>
        </p:txBody>
      </p:sp>
      <p:sp>
        <p:nvSpPr>
          <p:cNvPr id="14" name="Footer Placeholder 13"/>
          <p:cNvSpPr>
            <a:spLocks noGrp="1"/>
          </p:cNvSpPr>
          <p:nvPr>
            <p:ph type="ftr" sz="quarter" idx="12"/>
          </p:nvPr>
        </p:nvSpPr>
        <p:spPr>
          <a:xfrm>
            <a:off x="1600200" y="6248206"/>
            <a:ext cx="4572000" cy="365125"/>
          </a:xfrm>
        </p:spPr>
        <p:txBody>
          <a:bodyPr rtlCol="0"/>
          <a:lstStyle/>
          <a:p>
            <a:endParaRPr lang="ar-EG"/>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494955-8802-4160-8DB5-02345F8EEF06}" type="datetimeFigureOut">
              <a:rPr lang="ar-EG" smtClean="0"/>
              <a:pPr/>
              <a:t>30/01/1434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CBA0C8BA-7849-48F7-B929-1E23B1F06FC9}"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69494955-8802-4160-8DB5-02345F8EEF06}" type="datetimeFigureOut">
              <a:rPr lang="ar-EG" smtClean="0"/>
              <a:pPr/>
              <a:t>30/01/1434</a:t>
            </a:fld>
            <a:endParaRPr lang="ar-EG"/>
          </a:p>
        </p:txBody>
      </p:sp>
      <p:sp>
        <p:nvSpPr>
          <p:cNvPr id="5" name="Footer Placeholder 4"/>
          <p:cNvSpPr>
            <a:spLocks noGrp="1"/>
          </p:cNvSpPr>
          <p:nvPr>
            <p:ph type="ftr" sz="quarter" idx="11"/>
          </p:nvPr>
        </p:nvSpPr>
        <p:spPr>
          <a:xfrm>
            <a:off x="457201" y="6248207"/>
            <a:ext cx="5573483" cy="365125"/>
          </a:xfrm>
        </p:spPr>
        <p:txBody>
          <a:bodyPr/>
          <a:lstStyle/>
          <a:p>
            <a:endParaRPr lang="ar-EG"/>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CBA0C8BA-7849-48F7-B929-1E23B1F06FC9}"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9494955-8802-4160-8DB5-02345F8EEF06}" type="datetimeFigureOut">
              <a:rPr lang="ar-EG" smtClean="0"/>
              <a:pPr/>
              <a:t>30/01/1434</a:t>
            </a:fld>
            <a:endParaRPr lang="ar-EG"/>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ar-EG"/>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BA0C8BA-7849-48F7-B929-1E23B1F06FC9}"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400" kern="1200">
          <a:solidFill>
            <a:schemeClr val="tx2"/>
          </a:solidFill>
          <a:latin typeface="+mj-lt"/>
          <a:ea typeface="+mj-ea"/>
          <a:cs typeface="+mj-cs"/>
        </a:defRPr>
      </a:lvl1pPr>
    </p:titleStyle>
    <p:bodyStyle>
      <a:lvl1pPr marL="320040" indent="-320040" algn="r" rtl="1"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r" rtl="1"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r" rtl="1"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r" rtl="1"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r" rtl="1"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r" rtl="1"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r" rtl="1"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r" rtl="1"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r" rtl="1"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EG" dirty="0" smtClean="0"/>
              <a:t>السلام عليكم ورحمه الله وبركاته</a:t>
            </a:r>
            <a:endParaRPr lang="ar-EG" dirty="0"/>
          </a:p>
        </p:txBody>
      </p:sp>
      <p:sp>
        <p:nvSpPr>
          <p:cNvPr id="3" name="Subtitle 2"/>
          <p:cNvSpPr>
            <a:spLocks noGrp="1"/>
          </p:cNvSpPr>
          <p:nvPr>
            <p:ph type="subTitle" idx="1"/>
          </p:nvPr>
        </p:nvSpPr>
        <p:spPr/>
        <p:txBody>
          <a:bodyPr>
            <a:normAutofit fontScale="92500" lnSpcReduction="20000"/>
          </a:bodyPr>
          <a:lstStyle/>
          <a:p>
            <a:pPr algn="r"/>
            <a:r>
              <a:rPr lang="ar-EG" dirty="0" smtClean="0">
                <a:solidFill>
                  <a:schemeClr val="tx1"/>
                </a:solidFill>
              </a:rPr>
              <a:t>محاضرة اليوم  : عن   ديناميات الجماعه – المعايير الاجتماعيه –الاتجات النفسية - القيم</a:t>
            </a:r>
            <a:endParaRPr lang="ar-EG"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EG" sz="3200" dirty="0" smtClean="0"/>
              <a:t>ماهيه الجماعه – المحددات والخصائص – والتفاعلات الداخليه </a:t>
            </a:r>
            <a:endParaRPr lang="ar-EG" sz="3200" dirty="0"/>
          </a:p>
        </p:txBody>
      </p:sp>
      <p:sp>
        <p:nvSpPr>
          <p:cNvPr id="3" name="Content Placeholder 2"/>
          <p:cNvSpPr>
            <a:spLocks noGrp="1"/>
          </p:cNvSpPr>
          <p:nvPr>
            <p:ph sz="quarter" idx="1"/>
          </p:nvPr>
        </p:nvSpPr>
        <p:spPr/>
        <p:txBody>
          <a:bodyPr>
            <a:normAutofit fontScale="92500" lnSpcReduction="10000"/>
          </a:bodyPr>
          <a:lstStyle/>
          <a:p>
            <a:r>
              <a:rPr lang="ar-EG" dirty="0" smtClean="0"/>
              <a:t>التى تنشا نتيجه لوجود مجموعه من الافراد في جماعه .</a:t>
            </a:r>
          </a:p>
          <a:p>
            <a:r>
              <a:rPr lang="ar-EG" dirty="0" smtClean="0"/>
              <a:t>تعرف الجماعه فى ضوء الوعي بطبيعه العلاقات التي تنشا بين افراد الجماعه   وحده تتكون من عدد جمعي ممن يتوفر لديهم الادراك الجماعي  او انها عدد من الاشخاص ممن يتفاعلون كل منهم مع الاخر فى احد مواقف المواجهه </a:t>
            </a:r>
          </a:p>
          <a:p>
            <a:r>
              <a:rPr lang="ar-EG" dirty="0" smtClean="0"/>
              <a:t>- كما تعرف الجماعه في ضوء اشباع حاجات الافراد بانها عبارة عن جمع من الكائنات يقف فيها وجود الكل كشئ ضروري لاشباع حاجات الافراد </a:t>
            </a:r>
          </a:p>
          <a:p>
            <a:r>
              <a:rPr lang="ar-EG" dirty="0" smtClean="0"/>
              <a:t>-الجانب الاساسي في الجماعه هو الاعتماد المتبادل بين الافراد فتكون الجماعه : مجموعه من الافراد مصيرا مشترك اي ان الجماعه : جمع من الافراد تربط بينهم علاقات تجعلهم معتمدين علي بعضهم البعض .</a:t>
            </a:r>
            <a:endParaRPr lang="ar-E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 يهتم عالم النفس الاجتماعي بدراسة الجماعه من خلال ابعاد مختلفة عن المتخصص في كل من علم النفس وعلم الاجتماع</a:t>
            </a:r>
            <a:endParaRPr lang="ar-EG" sz="3200" dirty="0"/>
          </a:p>
        </p:txBody>
      </p:sp>
      <p:sp>
        <p:nvSpPr>
          <p:cNvPr id="3" name="Content Placeholder 2"/>
          <p:cNvSpPr>
            <a:spLocks noGrp="1"/>
          </p:cNvSpPr>
          <p:nvPr>
            <p:ph sz="quarter" idx="1"/>
          </p:nvPr>
        </p:nvSpPr>
        <p:spPr/>
        <p:txBody>
          <a:bodyPr>
            <a:normAutofit/>
          </a:bodyPr>
          <a:lstStyle/>
          <a:p>
            <a:r>
              <a:rPr lang="ar-EG" dirty="0" smtClean="0"/>
              <a:t>فهو يهتم بدراسة الانسان من حيث علاقته بغيره وبطبيعه العوامل المؤثرة في هذه العلاقة وتكون هذه الدراسة هى دراسه المواقف الاجتماعيه داخل اطار معين من القيم والاتجاهات والاعمال المشتركة .</a:t>
            </a:r>
          </a:p>
          <a:p>
            <a:r>
              <a:rPr lang="ar-EG" dirty="0" smtClean="0"/>
              <a:t>- الجماعه هى البيئة التى يخطو فيها الفرد اول خطواته ويواصل فيهاى تطوره</a:t>
            </a:r>
          </a:p>
          <a:p>
            <a:r>
              <a:rPr lang="ar-EG" dirty="0" smtClean="0"/>
              <a:t>- الجماعه واقع مهم بالنسبه الي باحث علم النفس الاجتماعي وعلم الاجتماع  ( دراسة المواقف المختلفه )  الجماعه وسط اصيل يتحقق فيه سلوك الفرد </a:t>
            </a:r>
            <a:endParaRPr lang="ar-E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 مفهوم الجماعه وطريقة دراستها يختلف من تخصص الي اخر</a:t>
            </a:r>
            <a:endParaRPr lang="ar-EG" sz="3200" dirty="0"/>
          </a:p>
        </p:txBody>
      </p:sp>
      <p:sp>
        <p:nvSpPr>
          <p:cNvPr id="3" name="Content Placeholder 2"/>
          <p:cNvSpPr>
            <a:spLocks noGrp="1"/>
          </p:cNvSpPr>
          <p:nvPr>
            <p:ph sz="quarter" idx="1"/>
          </p:nvPr>
        </p:nvSpPr>
        <p:spPr/>
        <p:txBody>
          <a:bodyPr>
            <a:normAutofit fontScale="92500" lnSpcReduction="20000"/>
          </a:bodyPr>
          <a:lstStyle/>
          <a:p>
            <a:r>
              <a:rPr lang="ar-EG" b="1" dirty="0" smtClean="0"/>
              <a:t>وهذا التحديد ضروري حتي لا يقع الخلط بين التخصصات فالفهم الصحيح لطبيعه الجماعات وطريقة دراستها يجنب الدارس للسلوك الاجتماعى الخلط بين الحقائق المختلفة للعلاقات الاجتماعيه لمجرد تسميتها جماعات </a:t>
            </a:r>
          </a:p>
          <a:p>
            <a:r>
              <a:rPr lang="ar-EG" b="1" dirty="0" smtClean="0"/>
              <a:t>-فتكوين الجماعه قد يكون بقصد معين ولتحقيق هدف مشترك بين مجموعه من الافراد . </a:t>
            </a:r>
          </a:p>
          <a:p>
            <a:r>
              <a:rPr lang="ar-EG" b="1" dirty="0" smtClean="0"/>
              <a:t>-- انواع الجماعات : </a:t>
            </a:r>
          </a:p>
          <a:p>
            <a:r>
              <a:rPr lang="ar-EG" b="1" dirty="0" smtClean="0"/>
              <a:t>- من حيث زمن وجودها : جماعه طويله الامد- وقصيرة الامد</a:t>
            </a:r>
          </a:p>
          <a:p>
            <a:r>
              <a:rPr lang="ar-EG" b="1" dirty="0" smtClean="0"/>
              <a:t>- من حيث نوع العلاقة :  ديموقراطيه -   استبداديه</a:t>
            </a:r>
          </a:p>
          <a:p>
            <a:r>
              <a:rPr lang="ar-EG" b="1" dirty="0" smtClean="0"/>
              <a:t>- من حيث طريقه تكوينها:   تلقائيه   عفويه – ومقصودة  </a:t>
            </a:r>
          </a:p>
          <a:p>
            <a:r>
              <a:rPr lang="ar-EG" b="1" dirty="0" smtClean="0"/>
              <a:t>-من حيث عمق العلاقات :   اولية -  وثانوية</a:t>
            </a:r>
            <a:endParaRPr lang="ar-EG"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وفى هذا الصدد يمكن ان نفرق بين الجماعه النفسيه والتنظيم الاجتماعي  </a:t>
            </a:r>
            <a:endParaRPr lang="ar-EG" sz="3200" dirty="0"/>
          </a:p>
        </p:txBody>
      </p:sp>
      <p:sp>
        <p:nvSpPr>
          <p:cNvPr id="3" name="Content Placeholder 2"/>
          <p:cNvSpPr>
            <a:spLocks noGrp="1"/>
          </p:cNvSpPr>
          <p:nvPr>
            <p:ph sz="quarter" idx="1"/>
          </p:nvPr>
        </p:nvSpPr>
        <p:spPr/>
        <p:txBody>
          <a:bodyPr>
            <a:normAutofit lnSpcReduction="10000"/>
          </a:bodyPr>
          <a:lstStyle/>
          <a:p>
            <a:r>
              <a:rPr lang="ar-EG" dirty="0" smtClean="0"/>
              <a:t>- الجماعه النفسيه : تتكون من فردين او عدد من الافراد يتمتع كل منهم بعلاقات نفسيه واضحه مع الاخرين ويتفاعلون بطريقه ديموقراطيه </a:t>
            </a:r>
          </a:p>
          <a:p>
            <a:r>
              <a:rPr lang="ar-EG" dirty="0" smtClean="0"/>
              <a:t>- اما التنظيم الاجتماعى فيشير اليه الباحثون بمفهوم المؤسسات الاجتماعيه وهو تجمع عدد من الافر اد بشكل مميز .</a:t>
            </a:r>
          </a:p>
          <a:p>
            <a:r>
              <a:rPr lang="ar-EG" dirty="0" smtClean="0"/>
              <a:t>- الجماعه النفسيه عن الجماعه الاجتماعيه فى ان الجماعه النفسيه لاتهتم بعدد الافراد او بتواجدهم فى مكان واحد |( الاطباء جماعه / والمهندسين جماعه   </a:t>
            </a:r>
          </a:p>
          <a:p>
            <a:r>
              <a:rPr lang="ar-EG" dirty="0" smtClean="0"/>
              <a:t>-اما المفهوم الاجتماعى للجماعه يشترط ان عدد الجماعه لا يزيد عن عشرة افر اد كما ان تواجدهم في مكان واحد شرط ضروري </a:t>
            </a:r>
            <a:endParaRPr lang="ar-E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EG" sz="3200" dirty="0" smtClean="0"/>
              <a:t>ديناميه الجماعه :</a:t>
            </a:r>
            <a:endParaRPr lang="ar-EG" sz="3200" dirty="0"/>
          </a:p>
        </p:txBody>
      </p:sp>
      <p:sp>
        <p:nvSpPr>
          <p:cNvPr id="3" name="Content Placeholder 2"/>
          <p:cNvSpPr>
            <a:spLocks noGrp="1"/>
          </p:cNvSpPr>
          <p:nvPr>
            <p:ph sz="quarter" idx="1"/>
          </p:nvPr>
        </p:nvSpPr>
        <p:spPr/>
        <p:txBody>
          <a:bodyPr>
            <a:normAutofit/>
          </a:bodyPr>
          <a:lstStyle/>
          <a:p>
            <a:r>
              <a:rPr lang="ar-EG" dirty="0" smtClean="0"/>
              <a:t>تعرف الديناميه بانها مذهب وفي هذه الحاله يكون المذهب الدينامي  مقابل للميكانيكيه  ويستخدم مصطلح دينامي بمعنيين : يستخدم احيانا باعتباره مضادا لمفهوم بنائي واحيانا اخري يستخدم باعتباره مضادا لمفهوم الانا .</a:t>
            </a:r>
          </a:p>
          <a:p>
            <a:r>
              <a:rPr lang="ar-EG" dirty="0" smtClean="0"/>
              <a:t>- وهناك من يستخدم ديناميه الجماعه للدلالة علي ايديولوجيه معينه تتصل بطرق تنظيم الجماعه وادارتها وتؤكد هذه الايدولوجيه علي اهميه القيادة الديموقراطية واشتراك الجميع في صياغه القرارات ومدي الفائدة التي يجنيها كل من المجتمع والافراد نتيجة لمشاركة الجميع في اوجه النشاط التي تقوم بها الجماعه .</a:t>
            </a:r>
            <a:endParaRPr lang="ar-E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 الحدود العمليه لعلم ديناميات الجماعه بانهاتلك الفنيات والاليات </a:t>
            </a:r>
            <a:endParaRPr lang="ar-EG" sz="3200" dirty="0"/>
          </a:p>
        </p:txBody>
      </p:sp>
      <p:sp>
        <p:nvSpPr>
          <p:cNvPr id="3" name="Content Placeholder 2"/>
          <p:cNvSpPr>
            <a:spLocks noGrp="1"/>
          </p:cNvSpPr>
          <p:nvPr>
            <p:ph sz="quarter" idx="1"/>
          </p:nvPr>
        </p:nvSpPr>
        <p:spPr/>
        <p:txBody>
          <a:bodyPr>
            <a:normAutofit fontScale="77500" lnSpcReduction="20000"/>
          </a:bodyPr>
          <a:lstStyle/>
          <a:p>
            <a:r>
              <a:rPr lang="ar-EG" dirty="0" smtClean="0"/>
              <a:t>التي تستخدم في تصميم البرامج والخطط فى تغيير الجماعه وتطورها وتاكيد عمليات تماسكها وحمايتها من الانحلال والتفكك </a:t>
            </a:r>
          </a:p>
          <a:p>
            <a:r>
              <a:rPr lang="ar-EG" dirty="0" smtClean="0"/>
              <a:t>- عوامل وعمليات ديناميه الجماعه : </a:t>
            </a:r>
          </a:p>
          <a:p>
            <a:r>
              <a:rPr lang="ar-EG" dirty="0" smtClean="0"/>
              <a:t>هناك ثلاثة اتجاهات اساسيه فى دراسه الجماعات </a:t>
            </a:r>
          </a:p>
          <a:p>
            <a:r>
              <a:rPr lang="ar-EG" dirty="0" smtClean="0"/>
              <a:t>اولا : الاتجاه السوسيومتري : ويرتبط هذا الاتجاه باسم مورينو والذي علي اساس منهجه السوسيومتري نشا اتجاه كامل في بحث الجماعه وخاصه فى الميادين التطبيقيه </a:t>
            </a:r>
          </a:p>
          <a:p>
            <a:r>
              <a:rPr lang="ar-EG" dirty="0" smtClean="0"/>
              <a:t>وقد افترض هذا المنهج الاكتفاء بدراسة بنية العلاقة بين الافراد في الجماعه </a:t>
            </a:r>
          </a:p>
          <a:p>
            <a:r>
              <a:rPr lang="ar-EG" dirty="0" smtClean="0"/>
              <a:t>ثانيا : الاتجاه السوسيولوجى : ارسي قواعد هذه الطريقة ميو ( ويسترن اليكتريك )  </a:t>
            </a:r>
          </a:p>
          <a:p>
            <a:r>
              <a:rPr lang="ar-EG" dirty="0" smtClean="0"/>
              <a:t>ثالثا : الاتجاه الدينامي : وهو الاتجاه الاكثر قربا من بحوث علم النفس الاجتماعى في دراسة الجماعه  وهو مرتبط باسم ليفين حيث قامت دراسته على اساس قوانين السلوك الاجتماعي </a:t>
            </a:r>
            <a:endParaRPr lang="ar-E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EG" sz="3200" dirty="0" smtClean="0"/>
              <a:t>المعايير الاجتماعية : </a:t>
            </a:r>
            <a:endParaRPr lang="ar-EG" sz="3200" dirty="0"/>
          </a:p>
        </p:txBody>
      </p:sp>
      <p:sp>
        <p:nvSpPr>
          <p:cNvPr id="3" name="Content Placeholder 2"/>
          <p:cNvSpPr>
            <a:spLocks noGrp="1"/>
          </p:cNvSpPr>
          <p:nvPr>
            <p:ph sz="quarter" idx="1"/>
          </p:nvPr>
        </p:nvSpPr>
        <p:spPr/>
        <p:txBody>
          <a:bodyPr>
            <a:normAutofit fontScale="70000" lnSpcReduction="20000"/>
          </a:bodyPr>
          <a:lstStyle/>
          <a:p>
            <a:r>
              <a:rPr lang="ar-EG" dirty="0" smtClean="0"/>
              <a:t>ينمو الفرد ويتطور فى اطار اجتماعي يشمل القوانين والانظمة والعادات ولا شك ان هناك عوامل تلعب دورا هاما فى تكوين ميوله واتجاهاته </a:t>
            </a:r>
          </a:p>
          <a:p>
            <a:r>
              <a:rPr lang="ar-EG" dirty="0" smtClean="0"/>
              <a:t>والمعايير الاجتماعيه : هى المحكات التى يرجع اليها الحكم عي سلوك الفرد او السلوك الاجتماعي </a:t>
            </a:r>
          </a:p>
          <a:p>
            <a:r>
              <a:rPr lang="ar-EG" dirty="0" smtClean="0"/>
              <a:t>وتحدد المعايير ماهو صح وما هو خطا وما هو جائز وغير جائز  وتحدد المعايير كل ما يجب ان يكون وما يجب الا يكون في سلوك الجماعه </a:t>
            </a:r>
          </a:p>
          <a:p>
            <a:r>
              <a:rPr lang="ar-EG" dirty="0" smtClean="0"/>
              <a:t>والمعايير : هي وسائل سلوك الناس تعتبر في هذه الحاله اجتماعيه على اساس انها تنفذ وظائف اجتماعيه محدده وقيمية </a:t>
            </a:r>
          </a:p>
          <a:p>
            <a:r>
              <a:rPr lang="ar-EG" dirty="0" smtClean="0"/>
              <a:t>وهناك عدة عوامل تحدد قوة المعايير فى الجماعه :</a:t>
            </a:r>
          </a:p>
          <a:p>
            <a:r>
              <a:rPr lang="ar-EG" dirty="0" smtClean="0"/>
              <a:t>- تماسك الجماعه وجاذبيتها لاعضائها </a:t>
            </a:r>
          </a:p>
          <a:p>
            <a:r>
              <a:rPr lang="ar-EG" dirty="0" smtClean="0"/>
              <a:t>- وضوح معايير الجماعه </a:t>
            </a:r>
          </a:p>
          <a:p>
            <a:r>
              <a:rPr lang="ar-EG" dirty="0" smtClean="0"/>
              <a:t>- وجود اغلبيه تعمل على او تجمع على معيار معين </a:t>
            </a:r>
          </a:p>
          <a:p>
            <a:r>
              <a:rPr lang="ar-EG" dirty="0" smtClean="0"/>
              <a:t>- ضغوط الجماعه على المخالفين لمعاييرها </a:t>
            </a:r>
          </a:p>
          <a:p>
            <a:r>
              <a:rPr lang="ar-EG" dirty="0" smtClean="0"/>
              <a:t>- عوامل اجتماعيه ( صغر سن اعضاء الجماعه – المستوى التعليمى – سيادة جو السلطة ) </a:t>
            </a:r>
            <a:endParaRPr lang="ar-E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ويتضمن مفهوم المعايير الاجتماعية ما يقبله المجتمع من قواعد وعادات واتجاهات وقيم </a:t>
            </a:r>
            <a:endParaRPr lang="ar-EG" sz="3200" dirty="0"/>
          </a:p>
        </p:txBody>
      </p:sp>
      <p:sp>
        <p:nvSpPr>
          <p:cNvPr id="3" name="Content Placeholder 2"/>
          <p:cNvSpPr>
            <a:spLocks noGrp="1"/>
          </p:cNvSpPr>
          <p:nvPr>
            <p:ph sz="quarter" idx="1"/>
          </p:nvPr>
        </p:nvSpPr>
        <p:spPr/>
        <p:txBody>
          <a:bodyPr>
            <a:normAutofit/>
          </a:bodyPr>
          <a:lstStyle/>
          <a:p>
            <a:r>
              <a:rPr lang="ar-EG" dirty="0" smtClean="0"/>
              <a:t>- وتختلف المعايير الاجتماعية باختلاف الثقافات والجماعات وهى تنمو وتتطور وتتعدل وهذا يجعل البعض يفضلون مصطلح المعايير الثقافية مؤكدين على اهميه الارث الثقافي </a:t>
            </a:r>
          </a:p>
          <a:p>
            <a:r>
              <a:rPr lang="ar-EG" dirty="0" smtClean="0"/>
              <a:t>كما تعم القيم محددات للسلوك على اعتبار انها دوافع للسلوك فى ميدان الدراسة </a:t>
            </a:r>
          </a:p>
          <a:p>
            <a:r>
              <a:rPr lang="ar-EG" dirty="0" smtClean="0"/>
              <a:t>ومن الممكن ان نشير الي القيم على انها علاقات بين الانسان والموضوعات التى يرى انها لها قيمه ( محاولات جون ديوى )           </a:t>
            </a:r>
            <a:endParaRPr lang="ar-E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الاتجاهات النفسية</a:t>
            </a:r>
            <a:endParaRPr lang="ar-EG" dirty="0"/>
          </a:p>
        </p:txBody>
      </p:sp>
      <p:sp>
        <p:nvSpPr>
          <p:cNvPr id="3" name="Content Placeholder 2"/>
          <p:cNvSpPr>
            <a:spLocks noGrp="1"/>
          </p:cNvSpPr>
          <p:nvPr>
            <p:ph sz="quarter" idx="1"/>
          </p:nvPr>
        </p:nvSpPr>
        <p:spPr/>
        <p:txBody>
          <a:bodyPr>
            <a:normAutofit fontScale="92500" lnSpcReduction="20000"/>
          </a:bodyPr>
          <a:lstStyle/>
          <a:p>
            <a:r>
              <a:rPr lang="ar-EG" dirty="0" smtClean="0"/>
              <a:t>مفهوم الاتجاة : لا يوجد اتفاق حول مفهوم الاتجاهات الاجتماعية اذ ان كل مستخدم لهذا المفهوم قد يضع لة تعريفا جديدا يختلف في بعض جوانبة عن التعاريف الاخري المتاحة .</a:t>
            </a:r>
          </a:p>
          <a:p>
            <a:r>
              <a:rPr lang="ar-EG" dirty="0" smtClean="0"/>
              <a:t>1- هو حالة استعداد عقلية وعصبية تنظم من خلالها الخبرة وتنتج تاثير دينامي مباشر لاستجابات الفرد . </a:t>
            </a:r>
          </a:p>
          <a:p>
            <a:r>
              <a:rPr lang="ar-EG" dirty="0" smtClean="0"/>
              <a:t>2- هو تنظيم شخصي للعمليات الدافعية والانفعالية والادراكية </a:t>
            </a:r>
          </a:p>
          <a:p>
            <a:r>
              <a:rPr lang="ar-EG" dirty="0" smtClean="0"/>
              <a:t>3- هو حافز ينتج استجابات تعد جوهرية من الناحية الاجتماعية </a:t>
            </a:r>
          </a:p>
          <a:p>
            <a:r>
              <a:rPr lang="ar-EG" dirty="0" smtClean="0"/>
              <a:t>4- هو تنظيم نسبي للمعتقدات حول موضوع او موقف .</a:t>
            </a:r>
          </a:p>
          <a:p>
            <a:r>
              <a:rPr lang="ar-EG" dirty="0" smtClean="0"/>
              <a:t>5- هو تنظيمات محددة لمشاعر الفرد وافكاره .</a:t>
            </a:r>
          </a:p>
          <a:p>
            <a:r>
              <a:rPr lang="ar-EG" dirty="0" smtClean="0"/>
              <a:t>-كل تعريف من التعريفات السابقة يتضمن ان الاتجاه يؤثر في السلوك </a:t>
            </a:r>
          </a:p>
          <a:p>
            <a:r>
              <a:rPr lang="ar-EG" dirty="0" smtClean="0"/>
              <a:t>ومعظم هذه التعريفات تحدثت عن اطار مرجعي .</a:t>
            </a:r>
            <a:endParaRPr lang="ar-E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قياس الاتجاه :</a:t>
            </a:r>
            <a:endParaRPr lang="ar-EG" dirty="0"/>
          </a:p>
        </p:txBody>
      </p:sp>
      <p:sp>
        <p:nvSpPr>
          <p:cNvPr id="3" name="Content Placeholder 2"/>
          <p:cNvSpPr>
            <a:spLocks noGrp="1"/>
          </p:cNvSpPr>
          <p:nvPr>
            <p:ph sz="quarter" idx="1"/>
          </p:nvPr>
        </p:nvSpPr>
        <p:spPr/>
        <p:txBody>
          <a:bodyPr>
            <a:normAutofit fontScale="77500" lnSpcReduction="20000"/>
          </a:bodyPr>
          <a:lstStyle/>
          <a:p>
            <a:r>
              <a:rPr lang="ar-EG" dirty="0" smtClean="0"/>
              <a:t>يعتمد الاستخدام العلمي لمفهوم الاتجاه علي القدرة على قياس الحالات الداخلية للفرد وعلية فان العمل الرئيسي لمن يدرس الاتجاه ينشا ويبتكر طرقا مختلفة لقياس وتقويم الاتجاهات .</a:t>
            </a:r>
          </a:p>
          <a:p>
            <a:r>
              <a:rPr lang="ar-EG" dirty="0" smtClean="0"/>
              <a:t>- مقياس جوتمان : </a:t>
            </a:r>
          </a:p>
          <a:p>
            <a:r>
              <a:rPr lang="ar-EG" dirty="0" smtClean="0"/>
              <a:t>قام جوتمان هو وزملائة بانشاء هذا المقياس في دراستهم عن الجنود الامريكين اثناء الحرب العالمية الثانية ويسمي هذا المقياس ( القياس التراكمي او التحليلي ) وهو عبارة عن مجموعة من العبارات لقياس الاتجاه وقرر جوتمان ان تكون جميع الاستجابات ( استجابات حتمية ) . </a:t>
            </a:r>
          </a:p>
          <a:p>
            <a:r>
              <a:rPr lang="ar-EG" dirty="0" smtClean="0"/>
              <a:t>تصنيف الاتجاهات : </a:t>
            </a:r>
          </a:p>
          <a:p>
            <a:r>
              <a:rPr lang="ar-EG" dirty="0" smtClean="0"/>
              <a:t>تعددت انواع الاتجاهات بتعدد المعايير التي اتخذت اساسا للتصنيف فمن حيث العمومية : </a:t>
            </a:r>
          </a:p>
          <a:p>
            <a:r>
              <a:rPr lang="ar-EG" dirty="0" smtClean="0"/>
              <a:t>- اتجاهات عامة : تنصب علي موضوعات عامة مثل موضوعات الراي العام – تنظيم الاسرة والحجاب وممارسة النشاط الرياضى </a:t>
            </a:r>
            <a:endParaRPr lang="ar-E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 اتجاهات نوعية : وتكون حول موضوعات ذات طبيعة خاصة </a:t>
            </a:r>
            <a:endParaRPr lang="ar-EG" sz="3200" dirty="0"/>
          </a:p>
        </p:txBody>
      </p:sp>
      <p:sp>
        <p:nvSpPr>
          <p:cNvPr id="3" name="Content Placeholder 2"/>
          <p:cNvSpPr>
            <a:spLocks noGrp="1"/>
          </p:cNvSpPr>
          <p:nvPr>
            <p:ph sz="quarter" idx="1"/>
          </p:nvPr>
        </p:nvSpPr>
        <p:spPr/>
        <p:txBody>
          <a:bodyPr>
            <a:normAutofit fontScale="77500" lnSpcReduction="20000"/>
          </a:bodyPr>
          <a:lstStyle/>
          <a:p>
            <a:r>
              <a:rPr lang="ar-EG" dirty="0" smtClean="0"/>
              <a:t>ومن حيث الايجابية : </a:t>
            </a:r>
          </a:p>
          <a:p>
            <a:r>
              <a:rPr lang="ar-EG" dirty="0" smtClean="0"/>
              <a:t>- اتجاهات ايجابية : وهى الاتجاهات التي تنشا عن موضوع بيئي او شخصي وتحصل على تاييد الافراد</a:t>
            </a:r>
          </a:p>
          <a:p>
            <a:r>
              <a:rPr lang="ar-EG" dirty="0" smtClean="0"/>
              <a:t>- اتجاهات سلبية : و هى الاتجاهات التي تنشا حول موضوع معين ولا تحصل علي تاييد الافراد . </a:t>
            </a:r>
          </a:p>
          <a:p>
            <a:r>
              <a:rPr lang="ar-EG" dirty="0" smtClean="0"/>
              <a:t>ومن حيث المرونة : </a:t>
            </a:r>
          </a:p>
          <a:p>
            <a:r>
              <a:rPr lang="ar-EG" dirty="0" smtClean="0"/>
              <a:t>- اتجاهات جامدة : وهي اتجاهات تظل تابتة لدي معتنقيها من الافراد ويصعب تغييرها . </a:t>
            </a:r>
          </a:p>
          <a:p>
            <a:r>
              <a:rPr lang="ar-EG" dirty="0" smtClean="0"/>
              <a:t>- اتجاهات مرنة : وتظهر المرونة في امكانية تغيير الاتجاه بسهولة حينما تكون الموضوعات هامشية . </a:t>
            </a:r>
          </a:p>
          <a:p>
            <a:r>
              <a:rPr lang="ar-EG" dirty="0" smtClean="0"/>
              <a:t>ومن حيث العلنية : </a:t>
            </a:r>
          </a:p>
          <a:p>
            <a:r>
              <a:rPr lang="ar-EG" dirty="0" smtClean="0"/>
              <a:t>اتجاهات علنية : وهي التي يعلنها ويتحدث عنها الفرد علانية . </a:t>
            </a:r>
          </a:p>
          <a:p>
            <a:r>
              <a:rPr lang="ar-EG" dirty="0" smtClean="0"/>
              <a:t>- اتجاهات سرية : وهى الاتجاهات التي يحاول اصحابها اخفائها . </a:t>
            </a:r>
            <a:endParaRPr lang="ar-E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EG" sz="3200" dirty="0" smtClean="0"/>
              <a:t>ومن حيث القوة : </a:t>
            </a:r>
            <a:br>
              <a:rPr lang="ar-EG" sz="3200" dirty="0" smtClean="0"/>
            </a:br>
            <a:endParaRPr lang="ar-EG" sz="3200" dirty="0"/>
          </a:p>
        </p:txBody>
      </p:sp>
      <p:sp>
        <p:nvSpPr>
          <p:cNvPr id="3" name="Content Placeholder 2"/>
          <p:cNvSpPr>
            <a:spLocks noGrp="1"/>
          </p:cNvSpPr>
          <p:nvPr>
            <p:ph sz="quarter" idx="1"/>
          </p:nvPr>
        </p:nvSpPr>
        <p:spPr/>
        <p:txBody>
          <a:bodyPr>
            <a:normAutofit fontScale="92500" lnSpcReduction="20000"/>
          </a:bodyPr>
          <a:lstStyle/>
          <a:p>
            <a:r>
              <a:rPr lang="ar-EG" dirty="0" smtClean="0"/>
              <a:t>-اتجاهات قوية : وتختلف القوة فى الاتجاة عن الايجابية  وترتبط القوة بشدة الاتجاه .</a:t>
            </a:r>
          </a:p>
          <a:p>
            <a:r>
              <a:rPr lang="ar-EG" dirty="0" smtClean="0"/>
              <a:t>- اتجاهات سلبيه : وهي الاتجاهات التي تكتسب تحت تاثير ايحاء الضعف من وسائل الاعلام   </a:t>
            </a:r>
          </a:p>
          <a:p>
            <a:r>
              <a:rPr lang="ar-EG" dirty="0" smtClean="0"/>
              <a:t>                      القيم   </a:t>
            </a:r>
          </a:p>
          <a:p>
            <a:r>
              <a:rPr lang="ar-EG" dirty="0" smtClean="0"/>
              <a:t>يرتبط تدريس القيم بالاتجاهات علي اعتبار ان القيم هى اتجاهات معممة والقيمة تتكون من مجموعه من الاتجاهات المركزة حول موضوع </a:t>
            </a:r>
          </a:p>
          <a:p>
            <a:r>
              <a:rPr lang="ar-EG" dirty="0" smtClean="0"/>
              <a:t>- القيم اتجاهات مركزة نحو ما هو مرغوب وماهو غير مرغوب </a:t>
            </a:r>
          </a:p>
          <a:p>
            <a:r>
              <a:rPr lang="ar-EG" dirty="0" smtClean="0"/>
              <a:t>والقيم احكام مكتسبة من الظروف الاجتماعية يتشربها الفرد ويحكم بها وتحدد مجالاتى تفكيره وتحدد سلوكه وتؤثر فيه الصدق – الامانه المسئولية الاجتماعية (ى قيم يكتسبها الفرد من المجتمع  . </a:t>
            </a:r>
            <a:endParaRPr lang="ar-E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3200" dirty="0" smtClean="0"/>
              <a:t>مفهوم القيم في علم النفس </a:t>
            </a:r>
            <a:endParaRPr lang="ar-EG" sz="3200" dirty="0"/>
          </a:p>
        </p:txBody>
      </p:sp>
      <p:sp>
        <p:nvSpPr>
          <p:cNvPr id="3" name="Content Placeholder 2"/>
          <p:cNvSpPr>
            <a:spLocks noGrp="1"/>
          </p:cNvSpPr>
          <p:nvPr>
            <p:ph sz="quarter" idx="1"/>
          </p:nvPr>
        </p:nvSpPr>
        <p:spPr/>
        <p:txBody>
          <a:bodyPr/>
          <a:lstStyle/>
          <a:p>
            <a:r>
              <a:rPr lang="ar-EG" dirty="0" smtClean="0"/>
              <a:t>ينظر علماء النفس الي مفهوم القيم من منظور فردي بخلاف علماء الاجتماع الذين ينظرون الي القيم من منظور اجتماعي وعند علماء النفس فان القيم تختلط  مع مفاهيم اخري وان التمييز بينها ضرورة علمية واجبة </a:t>
            </a:r>
            <a:r>
              <a:rPr lang="ar-EG" dirty="0" smtClean="0"/>
              <a:t>.</a:t>
            </a:r>
          </a:p>
          <a:p>
            <a:endParaRPr lang="ar-EG" dirty="0" smtClean="0"/>
          </a:p>
          <a:p>
            <a:r>
              <a:rPr lang="ar-EG" dirty="0" smtClean="0"/>
              <a:t>                 مع تمنياتي بالنجاح والتوفيق </a:t>
            </a:r>
          </a:p>
          <a:p>
            <a:r>
              <a:rPr lang="ar-EG" dirty="0" smtClean="0"/>
              <a:t> </a:t>
            </a:r>
            <a:r>
              <a:rPr lang="ar-EG" dirty="0" smtClean="0"/>
              <a:t>                        د\  اسماء عمران</a:t>
            </a:r>
            <a:endParaRPr lang="ar-EG"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193</TotalTime>
  <Words>1294</Words>
  <Application>Microsoft Office PowerPoint</Application>
  <PresentationFormat>On-screen Show (4:3)</PresentationFormat>
  <Paragraphs>89</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Median</vt:lpstr>
      <vt:lpstr>السلام عليكم ورحمه الله وبركاته</vt:lpstr>
      <vt:lpstr>ماهيه الجماعه – المحددات والخصائص – والتفاعلات الداخليه </vt:lpstr>
      <vt:lpstr>- يهتم عالم النفس الاجتماعي بدراسة الجماعه من خلال ابعاد مختلفة عن المتخصص في كل من علم النفس وعلم الاجتماع</vt:lpstr>
      <vt:lpstr>- مفهوم الجماعه وطريقة دراستها يختلف من تخصص الي اخر</vt:lpstr>
      <vt:lpstr>وفى هذا الصدد يمكن ان نفرق بين الجماعه النفسيه والتنظيم الاجتماعي  </vt:lpstr>
      <vt:lpstr>ديناميه الجماعه :</vt:lpstr>
      <vt:lpstr>- الحدود العمليه لعلم ديناميات الجماعه بانهاتلك الفنيات والاليات </vt:lpstr>
      <vt:lpstr>المعايير الاجتماعية : </vt:lpstr>
      <vt:lpstr>ويتضمن مفهوم المعايير الاجتماعية ما يقبله المجتمع من قواعد وعادات واتجاهات وقيم </vt:lpstr>
      <vt:lpstr>الاتجاهات النفسية</vt:lpstr>
      <vt:lpstr>قياس الاتجاه :</vt:lpstr>
      <vt:lpstr>- اتجاهات نوعية : وتكون حول موضوعات ذات طبيعة خاصة </vt:lpstr>
      <vt:lpstr>ومن حيث القوة :  </vt:lpstr>
      <vt:lpstr>مفهوم القيم في علم النفس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السلام عليكم ورحمه الله وبركاته</dc:title>
  <dc:creator>د. أسماء</dc:creator>
  <cp:lastModifiedBy>د. أسماء</cp:lastModifiedBy>
  <cp:revision>26</cp:revision>
  <dcterms:created xsi:type="dcterms:W3CDTF">2012-12-01T05:44:17Z</dcterms:created>
  <dcterms:modified xsi:type="dcterms:W3CDTF">2012-12-13T17:03:11Z</dcterms:modified>
</cp:coreProperties>
</file>