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71" r:id="rId8"/>
    <p:sldId id="265" r:id="rId9"/>
    <p:sldId id="261" r:id="rId10"/>
    <p:sldId id="266" r:id="rId11"/>
    <p:sldId id="262" r:id="rId12"/>
    <p:sldId id="268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FCAB108-CB7A-40A3-B03F-3B5A6B901DD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1052736"/>
            <a:ext cx="7772400" cy="5265768"/>
          </a:xfrm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sz="4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2276872"/>
            <a:ext cx="8458200" cy="1872208"/>
          </a:xfrm>
        </p:spPr>
        <p:txBody>
          <a:bodyPr>
            <a:normAutofit lnSpcReduction="10000"/>
          </a:bodyPr>
          <a:lstStyle/>
          <a:p>
            <a:pPr algn="ctr"/>
            <a:r>
              <a:rPr lang="ar-SA" sz="3600" b="1" dirty="0" smtClean="0"/>
              <a:t>بسم الله الرحمن الرحيم</a:t>
            </a:r>
          </a:p>
          <a:p>
            <a:pPr algn="ctr"/>
            <a:endParaRPr lang="ar-SA" sz="4000" b="1" dirty="0" smtClean="0"/>
          </a:p>
          <a:p>
            <a:pPr algn="ctr"/>
            <a:r>
              <a:rPr lang="ar-SA" sz="4400" b="1" dirty="0" smtClean="0"/>
              <a:t>مقاييس التشتت</a:t>
            </a:r>
            <a:endParaRPr lang="ar-SA" sz="4400" b="1" dirty="0"/>
          </a:p>
        </p:txBody>
      </p:sp>
      <p:sp>
        <p:nvSpPr>
          <p:cNvPr id="4" name="مستطيل 3"/>
          <p:cNvSpPr/>
          <p:nvPr/>
        </p:nvSpPr>
        <p:spPr>
          <a:xfrm>
            <a:off x="1691680" y="4653136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dirty="0" smtClean="0"/>
              <a:t>اعداد</a:t>
            </a:r>
            <a:br>
              <a:rPr lang="ar-SA" sz="2800" dirty="0" smtClean="0"/>
            </a:br>
            <a:r>
              <a:rPr lang="ar-SA" sz="2800" dirty="0" smtClean="0"/>
              <a:t>م/ امل حسن محمد ياسين</a:t>
            </a:r>
            <a:endParaRPr lang="ar-S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مقاييس التشتت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هي مقاييس تبين مدى اختلاف البيانات فيما بينها ومدى التفاوت والتغير بين مفرداتها.</a:t>
            </a:r>
          </a:p>
          <a:p>
            <a:r>
              <a:rPr lang="ar-SA" dirty="0" smtClean="0"/>
              <a:t>ومن هذه </a:t>
            </a:r>
            <a:r>
              <a:rPr lang="ar-SA" dirty="0" err="1" smtClean="0"/>
              <a:t>المقاييس:</a:t>
            </a:r>
            <a:endParaRPr lang="ar-SA" dirty="0" smtClean="0"/>
          </a:p>
          <a:p>
            <a:pPr marL="514350" indent="-514350">
              <a:buAutoNum type="arabicPeriod"/>
            </a:pPr>
            <a:r>
              <a:rPr lang="ar-SA" dirty="0" smtClean="0"/>
              <a:t>المدى 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التباين والانحراف المعياري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الانحراف المتوسط</a:t>
            </a:r>
          </a:p>
          <a:p>
            <a:pPr marL="514350" indent="-514350">
              <a:buAutoNum type="arabicPeriod"/>
            </a:pPr>
            <a:r>
              <a:rPr lang="ar-SA" dirty="0" smtClean="0"/>
              <a:t>معامل التغير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تعريف: هو الفرق بين اعلى قيمة واصغر قيمة.</a:t>
            </a:r>
          </a:p>
          <a:p>
            <a:pPr algn="ctr">
              <a:buNone/>
            </a:pPr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اصغر قيمة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احسبي المدى للبيانات </a:t>
            </a:r>
            <a:r>
              <a:rPr lang="ar-SA" dirty="0" err="1" smtClean="0"/>
              <a:t>الاتية: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15 </a:t>
            </a:r>
            <a:r>
              <a:rPr lang="ar-SA" dirty="0" smtClean="0"/>
              <a:t>، </a:t>
            </a:r>
            <a:r>
              <a:rPr lang="ar-SA" dirty="0" err="1" smtClean="0"/>
              <a:t>9 </a:t>
            </a:r>
            <a:r>
              <a:rPr lang="ar-SA" dirty="0" smtClean="0"/>
              <a:t>، </a:t>
            </a:r>
            <a:r>
              <a:rPr lang="ar-SA" dirty="0" err="1" smtClean="0"/>
              <a:t>7 </a:t>
            </a:r>
            <a:r>
              <a:rPr lang="ar-SA" dirty="0" smtClean="0"/>
              <a:t>، </a:t>
            </a:r>
            <a:r>
              <a:rPr lang="ar-SA" dirty="0" err="1" smtClean="0"/>
              <a:t>3 </a:t>
            </a:r>
            <a:r>
              <a:rPr lang="ar-SA" dirty="0" smtClean="0"/>
              <a:t>، </a:t>
            </a:r>
            <a:r>
              <a:rPr lang="ar-SA" dirty="0" err="1" smtClean="0"/>
              <a:t>5 </a:t>
            </a:r>
            <a:r>
              <a:rPr lang="ar-SA" dirty="0" smtClean="0"/>
              <a:t>، 20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843808" y="3025007"/>
          <a:ext cx="2217142" cy="518293"/>
        </p:xfrm>
        <a:graphic>
          <a:graphicData uri="http://schemas.openxmlformats.org/presentationml/2006/ole">
            <p:oleObj spid="_x0000_s26627" name="Equation" r:id="rId3" imgW="97776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المدى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268760"/>
            <a:ext cx="8686800" cy="5040560"/>
          </a:xfrm>
        </p:spPr>
        <p:txBody>
          <a:bodyPr>
            <a:normAutofit/>
          </a:bodyPr>
          <a:lstStyle/>
          <a:p>
            <a:pPr algn="just"/>
            <a:r>
              <a:rPr lang="ar-SA" dirty="0" smtClean="0"/>
              <a:t>تعريف:هو الفرق بين الحد الاعلى للفئة العليا والحد </a:t>
            </a:r>
            <a:r>
              <a:rPr lang="ar-SA" dirty="0" smtClean="0"/>
              <a:t>الادنى</a:t>
            </a:r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ar-SA" dirty="0" smtClean="0"/>
              <a:t>للفئة الدنيا.</a:t>
            </a:r>
          </a:p>
          <a:p>
            <a:pPr algn="ctr">
              <a:buNone/>
            </a:pPr>
            <a:r>
              <a:rPr lang="ar-SA" sz="2400" b="1" dirty="0" smtClean="0"/>
              <a:t>المدى= الحد الاعلى للفئة العليا-الحد الادنى للفئة الدنيا</a:t>
            </a:r>
          </a:p>
          <a:p>
            <a:pPr>
              <a:buNone/>
            </a:pPr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للجدول التكراري التالي احسبي </a:t>
            </a:r>
            <a:r>
              <a:rPr lang="ar-SA" dirty="0" err="1" smtClean="0"/>
              <a:t>المدى: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2052" name="Equation" r:id="rId3" imgW="914400" imgH="215640" progId="Equation.3">
              <p:embed/>
            </p:oleObj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4718270" y="4221088"/>
          <a:ext cx="2709370" cy="1854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04730"/>
                <a:gridCol w="140464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10 </a:t>
                      </a:r>
                      <a:r>
                        <a:rPr lang="ar-SA" dirty="0" smtClean="0"/>
                        <a:t>- 20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–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–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 </a:t>
                      </a:r>
                      <a:r>
                        <a:rPr lang="ar-SA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تعريف: هو مجموع مربعات انحرافات القيم عن وسطها </a:t>
            </a:r>
            <a:r>
              <a:rPr lang="ar-SA" dirty="0" err="1" smtClean="0"/>
              <a:t>الحسابي .</a:t>
            </a:r>
            <a:r>
              <a:rPr lang="ar-SA" dirty="0" smtClean="0"/>
              <a:t> </a:t>
            </a:r>
            <a:r>
              <a:rPr lang="ar-SA" dirty="0" smtClean="0"/>
              <a:t>اذا كانت البيانات                    تمثل عينة عشوائية فان التباين والانحراف المعياري لها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اوجدي التباين والانحراف المعياري للبيانات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5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</a:t>
            </a:r>
            <a:r>
              <a:rPr lang="ar-SA" dirty="0" err="1" smtClean="0"/>
              <a:t>12 </a:t>
            </a:r>
            <a:r>
              <a:rPr lang="ar-SA" dirty="0" smtClean="0"/>
              <a:t>، </a:t>
            </a:r>
            <a:r>
              <a:rPr lang="ar-SA" dirty="0" err="1" smtClean="0"/>
              <a:t>13 </a:t>
            </a:r>
            <a:r>
              <a:rPr lang="ar-SA" dirty="0" smtClean="0"/>
              <a:t>، 20</a:t>
            </a:r>
          </a:p>
          <a:p>
            <a:pPr>
              <a:buNone/>
            </a:pPr>
            <a:endParaRPr lang="ar-SA" dirty="0" smtClean="0"/>
          </a:p>
          <a:p>
            <a:pPr>
              <a:buFont typeface="Arial" charset="0"/>
              <a:buChar char="•"/>
            </a:pPr>
            <a:endParaRPr lang="ar-SA" dirty="0" smtClean="0"/>
          </a:p>
          <a:p>
            <a:pPr>
              <a:buFont typeface="Arial" charset="0"/>
              <a:buChar char="•"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691680" y="1700808"/>
          <a:ext cx="1984375" cy="660400"/>
        </p:xfrm>
        <a:graphic>
          <a:graphicData uri="http://schemas.openxmlformats.org/presentationml/2006/ole">
            <p:oleObj spid="_x0000_s3074" name="Equation" r:id="rId3" imgW="685800" imgH="22860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547664" y="2996952"/>
          <a:ext cx="4155853" cy="1229097"/>
        </p:xfrm>
        <a:graphic>
          <a:graphicData uri="http://schemas.openxmlformats.org/presentationml/2006/ole">
            <p:oleObj spid="_x0000_s3075" name="Equation" r:id="rId4" imgW="2273040" imgH="67284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للتوزيع التكراري ذو الفئات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تعريف: اذا كانت مراكز فئات توزيع تكراري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هي </a:t>
            </a:r>
            <a:r>
              <a:rPr lang="en-US" dirty="0" smtClean="0"/>
              <a:t>x1,x2,…,</a:t>
            </a:r>
            <a:r>
              <a:rPr lang="en-US" dirty="0" err="1" smtClean="0"/>
              <a:t>xh</a:t>
            </a:r>
            <a:r>
              <a:rPr lang="ar-SA" dirty="0" smtClean="0"/>
              <a:t> وكانت التكرارات المقابلة لها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هي </a:t>
            </a:r>
            <a:r>
              <a:rPr lang="en-US" dirty="0" smtClean="0"/>
              <a:t>f1,f2,…</a:t>
            </a:r>
            <a:r>
              <a:rPr lang="en-US" dirty="0" err="1" smtClean="0"/>
              <a:t>fh</a:t>
            </a:r>
            <a:r>
              <a:rPr lang="ar-SA" dirty="0" smtClean="0"/>
              <a:t> فان التباين والانحراف المعياري لها </a:t>
            </a:r>
            <a:r>
              <a:rPr lang="ar-SA" dirty="0" err="1" smtClean="0"/>
              <a:t>هو 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547664" y="3501008"/>
          <a:ext cx="5527072" cy="1368152"/>
        </p:xfrm>
        <a:graphic>
          <a:graphicData uri="http://schemas.openxmlformats.org/presentationml/2006/ole">
            <p:oleObj spid="_x0000_s18433" name="Equation" r:id="rId3" imgW="2666880" imgH="66024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للتوزيع التكراري ذو الفئات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اوجدي التباين والانحراف المعياري للجدول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039838" y="3284984"/>
          <a:ext cx="2603826" cy="2595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03514"/>
                <a:gridCol w="12003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– 34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34 </a:t>
                      </a:r>
                      <a:r>
                        <a:rPr lang="ar-SA" dirty="0" smtClean="0"/>
                        <a:t>– 38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38 </a:t>
                      </a:r>
                      <a:r>
                        <a:rPr lang="ar-SA" dirty="0" smtClean="0"/>
                        <a:t>– 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42 </a:t>
                      </a:r>
                      <a:r>
                        <a:rPr lang="ar-SA" dirty="0" smtClean="0"/>
                        <a:t>– 46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46 </a:t>
                      </a:r>
                      <a:r>
                        <a:rPr lang="ar-SA" dirty="0" smtClean="0"/>
                        <a:t>–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- 54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بطريقة النظرية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27166"/>
          </a:xfrm>
        </p:spPr>
        <p:txBody>
          <a:bodyPr>
            <a:normAutofit/>
          </a:bodyPr>
          <a:lstStyle/>
          <a:p>
            <a:r>
              <a:rPr lang="ar-SA" dirty="0" err="1" smtClean="0"/>
              <a:t>نظرية </a:t>
            </a:r>
            <a:r>
              <a:rPr lang="ar-SA" dirty="0" smtClean="0"/>
              <a:t>(1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من </a:t>
            </a:r>
            <a:r>
              <a:rPr lang="ar-SA" dirty="0" err="1" smtClean="0"/>
              <a:t>مشاهدات: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من توزيع </a:t>
            </a:r>
            <a:r>
              <a:rPr lang="ar-SA" dirty="0" err="1" smtClean="0"/>
              <a:t>تكراري: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مثال(5): من </a:t>
            </a:r>
            <a:r>
              <a:rPr lang="ar-SA" dirty="0" err="1" smtClean="0"/>
              <a:t>المثالين </a:t>
            </a:r>
            <a:r>
              <a:rPr lang="ar-SA" dirty="0" smtClean="0"/>
              <a:t>(3</a:t>
            </a:r>
            <a:r>
              <a:rPr lang="ar-SA" dirty="0" err="1" smtClean="0"/>
              <a:t>)</a:t>
            </a:r>
            <a:r>
              <a:rPr lang="ar-SA" dirty="0" smtClean="0"/>
              <a:t>(4) احسبي التباين والانحراف المعياري.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1177925" y="2524125"/>
          <a:ext cx="5211763" cy="733425"/>
        </p:xfrm>
        <a:graphic>
          <a:graphicData uri="http://schemas.openxmlformats.org/presentationml/2006/ole">
            <p:oleObj spid="_x0000_s4100" name="Equation" r:id="rId3" imgW="3149280" imgH="4442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/>
          </p:cNvGraphicFramePr>
          <p:nvPr/>
        </p:nvGraphicFramePr>
        <p:xfrm>
          <a:off x="1331640" y="5445224"/>
          <a:ext cx="3384376" cy="303808"/>
        </p:xfrm>
        <a:graphic>
          <a:graphicData uri="http://schemas.openxmlformats.org/presentationml/2006/ole">
            <p:oleObj spid="_x0000_s4101" name="Equation" r:id="rId4" imgW="0" imgH="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042988" y="4179888"/>
          <a:ext cx="5529262" cy="735012"/>
        </p:xfrm>
        <a:graphic>
          <a:graphicData uri="http://schemas.openxmlformats.org/presentationml/2006/ole">
            <p:oleObj spid="_x0000_s4102" name="Equation" r:id="rId5" imgW="3340080" imgH="44424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الانحراف المتوسط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تعريف:هو القيمة المطلقة لمجموع انحرافات القيم عن وسطها الحسابي.</a:t>
            </a:r>
          </a:p>
          <a:p>
            <a:pPr algn="just">
              <a:buNone/>
            </a:pPr>
            <a:r>
              <a:rPr lang="ar-SA" dirty="0" smtClean="0"/>
              <a:t>    اذا كان لدينا البيانات </a:t>
            </a:r>
            <a:r>
              <a:rPr lang="en-US" dirty="0" smtClean="0"/>
              <a:t>x</a:t>
            </a:r>
            <a:r>
              <a:rPr lang="en-US" sz="1600" dirty="0" smtClean="0"/>
              <a:t>1</a:t>
            </a:r>
            <a:r>
              <a:rPr lang="en-US" dirty="0" smtClean="0"/>
              <a:t>,x</a:t>
            </a:r>
            <a:r>
              <a:rPr lang="en-US" sz="16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600" dirty="0" err="1" smtClean="0"/>
              <a:t>n</a:t>
            </a:r>
            <a:r>
              <a:rPr lang="ar-SA" sz="1600" dirty="0" smtClean="0"/>
              <a:t>  </a:t>
            </a:r>
            <a:r>
              <a:rPr lang="ar-SA" dirty="0" smtClean="0"/>
              <a:t>فان انحرافها المتوسط </a:t>
            </a:r>
            <a:r>
              <a:rPr lang="ar-SA" dirty="0" err="1" smtClean="0"/>
              <a:t>يكون: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مثال(6): من </a:t>
            </a:r>
            <a:r>
              <a:rPr lang="ar-SA" dirty="0" err="1" smtClean="0"/>
              <a:t>المثال </a:t>
            </a:r>
            <a:r>
              <a:rPr lang="ar-SA" dirty="0" smtClean="0"/>
              <a:t>(3) السابق احسبي الانحراف المتوسط.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99792" y="3861048"/>
          <a:ext cx="2232248" cy="1152128"/>
        </p:xfrm>
        <a:graphic>
          <a:graphicData uri="http://schemas.openxmlformats.org/presentationml/2006/ole">
            <p:oleObj spid="_x0000_s5122" name="Equation" r:id="rId3" imgW="1180800" imgH="609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   تعريف: اذا كانت مراكز فئات توزيع تكراري هي </a:t>
            </a:r>
            <a:r>
              <a:rPr lang="en-US" dirty="0" smtClean="0"/>
              <a:t>x</a:t>
            </a:r>
            <a:r>
              <a:rPr lang="en-US" sz="1800" b="1" dirty="0" smtClean="0"/>
              <a:t>1</a:t>
            </a:r>
            <a:r>
              <a:rPr lang="en-US" dirty="0" smtClean="0"/>
              <a:t>,x</a:t>
            </a:r>
            <a:r>
              <a:rPr lang="en-US" sz="1500" b="1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b="1" dirty="0" err="1" smtClean="0"/>
              <a:t>h</a:t>
            </a:r>
            <a:r>
              <a:rPr lang="en-US" sz="1800" b="1" dirty="0" smtClean="0"/>
              <a:t> </a:t>
            </a:r>
            <a:r>
              <a:rPr lang="ar-SA" dirty="0" smtClean="0"/>
              <a:t>وكانت التكرارات المقابلة لها </a:t>
            </a:r>
            <a:r>
              <a:rPr lang="en-US" dirty="0" smtClean="0"/>
              <a:t>f</a:t>
            </a:r>
            <a:r>
              <a:rPr lang="en-US" sz="1800" b="1" dirty="0" smtClean="0"/>
              <a:t>1</a:t>
            </a:r>
            <a:r>
              <a:rPr lang="en-US" dirty="0" smtClean="0"/>
              <a:t>,f</a:t>
            </a:r>
            <a:r>
              <a:rPr lang="en-US" sz="1800" b="1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f</a:t>
            </a:r>
            <a:r>
              <a:rPr lang="en-US" sz="1800" b="1" dirty="0" err="1" smtClean="0"/>
              <a:t>h</a:t>
            </a:r>
            <a:r>
              <a:rPr lang="ar-SA" dirty="0" smtClean="0"/>
              <a:t> فان انحرافها المتوسط </a:t>
            </a:r>
            <a:r>
              <a:rPr lang="ar-SA" dirty="0" err="1" smtClean="0"/>
              <a:t>يكون: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مثال(7): اوجدي الانحراف المتوسط للتوزيع التكراري في </a:t>
            </a:r>
            <a:r>
              <a:rPr lang="ar-SA" dirty="0" err="1" smtClean="0"/>
              <a:t>مثال </a:t>
            </a:r>
            <a:r>
              <a:rPr lang="ar-SA" dirty="0" smtClean="0"/>
              <a:t>(4</a:t>
            </a:r>
            <a:r>
              <a:rPr lang="ar-SA" dirty="0" err="1" smtClean="0"/>
              <a:t>)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051720" y="3284984"/>
          <a:ext cx="2736304" cy="1274207"/>
        </p:xfrm>
        <a:graphic>
          <a:graphicData uri="http://schemas.openxmlformats.org/presentationml/2006/ole">
            <p:oleObj spid="_x0000_s6146" name="Equation" r:id="rId3" imgW="1307880" imgH="609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هو مقياس لا يعتمد على الوحدة المستعملة في البيانات.</a:t>
            </a:r>
          </a:p>
          <a:p>
            <a:pPr>
              <a:buNone/>
            </a:pPr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ومن </a:t>
            </a:r>
            <a:r>
              <a:rPr lang="ar-SA" dirty="0" smtClean="0"/>
              <a:t>اهم استعمالاته المقارنة بين التغير في عدة مجموعات </a:t>
            </a:r>
            <a:r>
              <a:rPr lang="ar-SA" dirty="0" err="1" smtClean="0"/>
              <a:t>اوتوزيعات</a:t>
            </a:r>
            <a:r>
              <a:rPr lang="ar-SA" dirty="0" smtClean="0"/>
              <a:t> تكرارية حتى اذا اختلفت الوحدات المستعملة.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07704" y="2492896"/>
          <a:ext cx="2443626" cy="923810"/>
        </p:xfrm>
        <a:graphic>
          <a:graphicData uri="http://schemas.openxmlformats.org/presentationml/2006/ole">
            <p:oleObj spid="_x0000_s7170" name="Equation" r:id="rId3" imgW="10411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43819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مثال(8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اذا كان متوسط درجات مجموعة من الطلاب في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احد </a:t>
            </a:r>
            <a:r>
              <a:rPr lang="ar-SA" dirty="0" smtClean="0"/>
              <a:t>المقررات هو 75 بانحراف معياري 15 وكان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متوسط </a:t>
            </a:r>
            <a:r>
              <a:rPr lang="ar-SA" dirty="0" smtClean="0"/>
              <a:t>درجاتهم في مقرر اخر هو 40 بانحراف معياري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10 </a:t>
            </a:r>
            <a:r>
              <a:rPr lang="ar-SA" dirty="0" smtClean="0"/>
              <a:t>فوضح أي الدرجات اكثر </a:t>
            </a:r>
            <a:r>
              <a:rPr lang="ar-SA" dirty="0" err="1" smtClean="0"/>
              <a:t>اختلافاً ؟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348</TotalTime>
  <Words>412</Words>
  <Application>Microsoft Office PowerPoint</Application>
  <PresentationFormat>عرض على الشاشة (3:4)‏</PresentationFormat>
  <Paragraphs>99</Paragraphs>
  <Slides>12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انقلاب</vt:lpstr>
      <vt:lpstr>Equation</vt:lpstr>
      <vt:lpstr>  </vt:lpstr>
      <vt:lpstr>مقاييس التشتت</vt:lpstr>
      <vt:lpstr>المدى</vt:lpstr>
      <vt:lpstr>المدى للتوزيع التكراري ذو الفئات</vt:lpstr>
      <vt:lpstr>  التباين والانحراف المعياري </vt:lpstr>
      <vt:lpstr>  التباين والانحراف المعياري للتوزيع التكراري ذو الفئات </vt:lpstr>
      <vt:lpstr>  التباين والانحراف المعياري للتوزيع التكراري ذو الفئات </vt:lpstr>
      <vt:lpstr>التباين والانحراف المعياري بطريقة النظرية</vt:lpstr>
      <vt:lpstr> الانحراف المتوسط</vt:lpstr>
      <vt:lpstr>الانحراف المتوسط للتوزيع التكراري ذو الفئات</vt:lpstr>
      <vt:lpstr>معامل التغير</vt:lpstr>
      <vt:lpstr>معامل التغير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بسم الله الرحمن الرحيم  مقاييس التشتت </dc:title>
  <dc:creator>ArAM</dc:creator>
  <cp:lastModifiedBy>ArAM</cp:lastModifiedBy>
  <cp:revision>67</cp:revision>
  <dcterms:created xsi:type="dcterms:W3CDTF">2011-12-13T06:29:54Z</dcterms:created>
  <dcterms:modified xsi:type="dcterms:W3CDTF">2012-11-01T05:38:01Z</dcterms:modified>
</cp:coreProperties>
</file>