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7" r:id="rId2"/>
    <p:sldId id="268" r:id="rId3"/>
    <p:sldId id="269" r:id="rId4"/>
    <p:sldId id="258" r:id="rId5"/>
    <p:sldId id="259" r:id="rId6"/>
    <p:sldId id="263" r:id="rId7"/>
    <p:sldId id="261" r:id="rId8"/>
    <p:sldId id="264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4986F1E-2888-4672-BB54-19A52DA55247}" type="datetimeFigureOut">
              <a:rPr lang="ar-SA" smtClean="0"/>
              <a:pPr/>
              <a:t>16/12/33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بسم الله الرحمن الرحيم</a:t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 algn="ctr">
              <a:buNone/>
            </a:pP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r>
              <a:rPr lang="ar-SA" sz="36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مقاييس النزعة المركزية(المتوسطات</a:t>
            </a:r>
            <a:r>
              <a:rPr lang="ar-SA" sz="3600" dirty="0" err="1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)</a:t>
            </a:r>
            <a:r>
              <a:rPr lang="ar-SA" sz="36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</a:p>
          <a:p>
            <a:pPr marL="596646" indent="-514350" algn="ctr">
              <a:buNone/>
            </a:pP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r>
              <a:rPr lang="ar-SA" sz="3600" dirty="0" smtClean="0">
                <a:latin typeface="Andalus" pitchFamily="18" charset="-78"/>
                <a:ea typeface="Monotype Koufi" pitchFamily="2" charset="-78"/>
                <a:cs typeface="Andalus" pitchFamily="18" charset="-78"/>
              </a:rPr>
              <a:t>اعداد</a:t>
            </a:r>
          </a:p>
          <a:p>
            <a:pPr marL="596646" indent="-514350" algn="ctr">
              <a:buNone/>
            </a:pPr>
            <a:r>
              <a:rPr lang="ar-SA" sz="3600" smtClean="0">
                <a:latin typeface="Andalus" pitchFamily="18" charset="-78"/>
                <a:ea typeface="Monotype Koufi" pitchFamily="2" charset="-78"/>
                <a:cs typeface="Andalus" pitchFamily="18" charset="-78"/>
              </a:rPr>
              <a:t>م/ </a:t>
            </a:r>
            <a:r>
              <a:rPr lang="ar-SA" sz="3600" dirty="0" smtClean="0">
                <a:latin typeface="Andalus" pitchFamily="18" charset="-78"/>
                <a:ea typeface="Monotype Koufi" pitchFamily="2" charset="-78"/>
                <a:cs typeface="Andalus" pitchFamily="18" charset="-78"/>
              </a:rPr>
              <a:t>امل حسن محمد ياسين</a:t>
            </a:r>
            <a:endParaRPr lang="ar-SA" sz="3600" dirty="0">
              <a:latin typeface="Andalus" pitchFamily="18" charset="-78"/>
              <a:ea typeface="Monotype Koufi" pitchFamily="2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مقاييس النزعة المركزية(المتوسطات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 هي مقاييس عددية تعين موقع التوزيع كما تساعد هذه المقاييس في دراسة الفرق بين التوزيعات </a:t>
            </a:r>
            <a:r>
              <a:rPr lang="ar-SA" dirty="0" err="1" smtClean="0"/>
              <a:t>التكرارية </a:t>
            </a:r>
            <a:r>
              <a:rPr lang="ar-SA" dirty="0" smtClean="0"/>
              <a:t>، وقيمة المتوسط اكثر القيم تمثيلاً للمجتمع من أي واحدة من مفرداته.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مقاييس النزعة المركزية(المتوسطات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ar-SA" dirty="0" smtClean="0"/>
              <a:t>يعتبر المتوسط مقبولاً اذا حقق الصفات التالية او </a:t>
            </a:r>
            <a:r>
              <a:rPr lang="ar-SA" dirty="0" err="1" smtClean="0"/>
              <a:t>معظمها:</a:t>
            </a:r>
            <a:endParaRPr lang="ar-SA" dirty="0" smtClean="0"/>
          </a:p>
          <a:p>
            <a:pPr marL="596646" indent="-514350" algn="just">
              <a:buAutoNum type="arabicPeriod"/>
            </a:pPr>
            <a:r>
              <a:rPr lang="ar-SA" dirty="0" smtClean="0"/>
              <a:t>يجب ان يكون المتوسط معرفاً تعريفاً دقيقاً.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يجب ان يبنى على جميع المشاهدات.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يجب ان يكون سهل الفهم والتفسير.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يمكن حسابه بسهولة وسرعة معقولتين.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يخضع للعمليات الجبرية بسهولة.</a:t>
            </a:r>
          </a:p>
          <a:p>
            <a:pPr marL="596646" indent="-514350" algn="just">
              <a:buAutoNum type="arabicPeriod"/>
            </a:pPr>
            <a:r>
              <a:rPr lang="ar-SA" dirty="0" err="1" smtClean="0"/>
              <a:t>لايتاثر</a:t>
            </a:r>
            <a:r>
              <a:rPr lang="ar-SA" dirty="0" smtClean="0"/>
              <a:t> بالقيم المتطرفة او الشاذة.</a:t>
            </a:r>
          </a:p>
          <a:p>
            <a:pPr marL="596646" indent="-514350" algn="just">
              <a:buAutoNum type="arabicPeriod"/>
            </a:pPr>
            <a:r>
              <a:rPr lang="ar-SA" dirty="0" err="1" smtClean="0"/>
              <a:t>لايتاثر</a:t>
            </a:r>
            <a:r>
              <a:rPr lang="ar-SA" dirty="0" smtClean="0"/>
              <a:t> باختلاف العينات من مجتمع واحد.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570186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مقاييس النزعة المركزية(المتوسطات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 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204864"/>
            <a:ext cx="7498080" cy="4043536"/>
          </a:xfrm>
        </p:spPr>
        <p:txBody>
          <a:bodyPr/>
          <a:lstStyle/>
          <a:p>
            <a:r>
              <a:rPr lang="ar-SA" dirty="0" smtClean="0"/>
              <a:t>انواع المتوسطات </a:t>
            </a:r>
            <a:r>
              <a:rPr lang="ar-SA" dirty="0" err="1" smtClean="0"/>
              <a:t>هي:</a:t>
            </a:r>
            <a:endParaRPr lang="ar-SA" dirty="0" smtClean="0"/>
          </a:p>
          <a:p>
            <a:pPr lvl="1"/>
            <a:r>
              <a:rPr lang="ar-SA" dirty="0" smtClean="0"/>
              <a:t>الوسط الحسابي.</a:t>
            </a:r>
          </a:p>
          <a:p>
            <a:pPr lvl="1"/>
            <a:r>
              <a:rPr lang="ar-SA" dirty="0" smtClean="0"/>
              <a:t>الوسط الهندسي.</a:t>
            </a:r>
          </a:p>
          <a:p>
            <a:pPr lvl="1"/>
            <a:r>
              <a:rPr lang="ar-SA" dirty="0" smtClean="0"/>
              <a:t>الوسط الربيعي.</a:t>
            </a:r>
          </a:p>
          <a:p>
            <a:pPr lvl="1"/>
            <a:r>
              <a:rPr lang="ar-SA" dirty="0" smtClean="0"/>
              <a:t>الوسيط.</a:t>
            </a:r>
          </a:p>
          <a:p>
            <a:pPr lvl="1"/>
            <a:r>
              <a:rPr lang="ar-SA" dirty="0" smtClean="0"/>
              <a:t>المنوال.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03648" y="288552"/>
            <a:ext cx="7498080" cy="936104"/>
          </a:xfrm>
        </p:spPr>
        <p:txBody>
          <a:bodyPr/>
          <a:lstStyle/>
          <a:p>
            <a:pPr algn="ctr"/>
            <a:r>
              <a:rPr lang="ar-SA" dirty="0" smtClean="0"/>
              <a:t>الوسط الحسابي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1201062"/>
            <a:ext cx="7890080" cy="539629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dirty="0" smtClean="0"/>
              <a:t>         تعريف:اذا كان لدينا </a:t>
            </a:r>
            <a:r>
              <a:rPr lang="en-US" dirty="0" smtClean="0"/>
              <a:t>n</a:t>
            </a:r>
            <a:r>
              <a:rPr lang="ar-SA" dirty="0" smtClean="0"/>
              <a:t> من الاعداد(قيم المشاهدات</a:t>
            </a:r>
            <a:r>
              <a:rPr lang="ar-SA" dirty="0" err="1" smtClean="0"/>
              <a:t>)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</a:t>
            </a:r>
            <a:r>
              <a:rPr lang="en-US" dirty="0" smtClean="0"/>
              <a:t>X</a:t>
            </a:r>
            <a:r>
              <a:rPr lang="en-US" sz="1800" dirty="0" smtClean="0"/>
              <a:t>1</a:t>
            </a:r>
            <a:r>
              <a:rPr lang="en-US" dirty="0" smtClean="0"/>
              <a:t>, X</a:t>
            </a:r>
            <a:r>
              <a:rPr lang="en-US" sz="1800" dirty="0" smtClean="0"/>
              <a:t>2</a:t>
            </a:r>
            <a:r>
              <a:rPr lang="en-US" dirty="0" smtClean="0"/>
              <a:t> , X</a:t>
            </a:r>
            <a:r>
              <a:rPr lang="en-US" sz="1800" dirty="0" smtClean="0"/>
              <a:t>3</a:t>
            </a:r>
            <a:r>
              <a:rPr lang="en-US" dirty="0" smtClean="0"/>
              <a:t>, … , </a:t>
            </a:r>
            <a:r>
              <a:rPr lang="en-US" dirty="0" err="1" smtClean="0"/>
              <a:t>X</a:t>
            </a:r>
            <a:r>
              <a:rPr lang="en-US" sz="1800" dirty="0" err="1" smtClean="0"/>
              <a:t>n</a:t>
            </a:r>
            <a:r>
              <a:rPr lang="ar-SA" sz="1800" dirty="0" smtClean="0"/>
              <a:t>    </a:t>
            </a:r>
            <a:r>
              <a:rPr lang="ar-SA" dirty="0" smtClean="0"/>
              <a:t>فان الوسط الحسابي لهذه الاعداد </a:t>
            </a:r>
            <a:r>
              <a:rPr lang="ar-SA" dirty="0" err="1" smtClean="0"/>
              <a:t>هو: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ar-SA" dirty="0" smtClean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4514850" y="3213100"/>
          <a:ext cx="114300" cy="431800"/>
        </p:xfrm>
        <a:graphic>
          <a:graphicData uri="http://schemas.openxmlformats.org/presentationml/2006/ole">
            <p:oleObj spid="_x0000_s1026" name="Equation" r:id="rId3" imgW="114120" imgH="43164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3995936" y="3501008"/>
          <a:ext cx="2232248" cy="1188874"/>
        </p:xfrm>
        <a:graphic>
          <a:graphicData uri="http://schemas.openxmlformats.org/presentationml/2006/ole">
            <p:oleObj spid="_x0000_s1027" name="Equation" r:id="rId4" imgW="1193760" imgH="634680" progId="Equation.3">
              <p:embed/>
            </p:oleObj>
          </a:graphicData>
        </a:graphic>
      </p:graphicFrame>
      <p:graphicFrame>
        <p:nvGraphicFramePr>
          <p:cNvPr id="11" name="كائن 10"/>
          <p:cNvGraphicFramePr>
            <a:graphicFrameLocks noChangeAspect="1"/>
          </p:cNvGraphicFramePr>
          <p:nvPr/>
        </p:nvGraphicFramePr>
        <p:xfrm>
          <a:off x="1619672" y="3501008"/>
          <a:ext cx="2232248" cy="1181780"/>
        </p:xfrm>
        <a:graphic>
          <a:graphicData uri="http://schemas.openxmlformats.org/presentationml/2006/ole">
            <p:oleObj spid="_x0000_s1030" name="Equation" r:id="rId5" imgW="67284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الحسابي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مثال(1</a:t>
            </a:r>
            <a:r>
              <a:rPr lang="ar-SA" dirty="0" err="1" smtClean="0"/>
              <a:t>):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البيانات التالية تمثل </a:t>
            </a:r>
            <a:r>
              <a:rPr lang="ar-SA" dirty="0" err="1" smtClean="0"/>
              <a:t>درجات </a:t>
            </a:r>
            <a:r>
              <a:rPr lang="ar-SA" dirty="0" smtClean="0"/>
              <a:t>(5) طلاب في امتحان </a:t>
            </a:r>
            <a:r>
              <a:rPr lang="ar-SA" dirty="0" err="1" smtClean="0"/>
              <a:t>الاحصاء :</a:t>
            </a:r>
            <a:endParaRPr lang="ar-SA" dirty="0" smtClean="0"/>
          </a:p>
          <a:p>
            <a:pPr algn="ctr">
              <a:buNone/>
            </a:pPr>
            <a:r>
              <a:rPr lang="ar-SA" dirty="0" err="1" smtClean="0"/>
              <a:t>75 </a:t>
            </a:r>
            <a:r>
              <a:rPr lang="ar-SA" dirty="0" smtClean="0"/>
              <a:t>، </a:t>
            </a:r>
            <a:r>
              <a:rPr lang="ar-SA" dirty="0" err="1" smtClean="0"/>
              <a:t>65 </a:t>
            </a:r>
            <a:r>
              <a:rPr lang="ar-SA" dirty="0" smtClean="0"/>
              <a:t>، </a:t>
            </a:r>
            <a:r>
              <a:rPr lang="ar-SA" dirty="0" err="1" smtClean="0"/>
              <a:t>60 </a:t>
            </a:r>
            <a:r>
              <a:rPr lang="ar-SA" dirty="0" smtClean="0"/>
              <a:t>، </a:t>
            </a:r>
            <a:r>
              <a:rPr lang="ar-SA" dirty="0" err="1" smtClean="0"/>
              <a:t>75 </a:t>
            </a:r>
            <a:r>
              <a:rPr lang="ar-SA" dirty="0" smtClean="0"/>
              <a:t>، 80</a:t>
            </a:r>
          </a:p>
          <a:p>
            <a:pPr algn="just">
              <a:buNone/>
            </a:pPr>
            <a:r>
              <a:rPr lang="ar-SA" dirty="0" smtClean="0"/>
              <a:t>المطلوب: اوجدي الوسط الحسابي لهؤلاء الطلاب.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الوسط الحسابي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478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dirty="0" smtClean="0"/>
              <a:t>     تعريف: اذا كان لدينا توزيع تكراري عدد فئاته </a:t>
            </a:r>
            <a:r>
              <a:rPr lang="en-US" dirty="0" smtClean="0"/>
              <a:t>h</a:t>
            </a:r>
            <a:r>
              <a:rPr lang="ar-SA" dirty="0" smtClean="0"/>
              <a:t> وكانت مراكز </a:t>
            </a:r>
            <a:r>
              <a:rPr lang="ar-SA" dirty="0" err="1" smtClean="0"/>
              <a:t>الفئات </a:t>
            </a:r>
            <a:r>
              <a:rPr lang="ar-SA" dirty="0" smtClean="0"/>
              <a:t>(</a:t>
            </a:r>
            <a:r>
              <a:rPr lang="ar-SA" dirty="0" err="1" smtClean="0"/>
              <a:t>اوالقيم)</a:t>
            </a:r>
            <a:r>
              <a:rPr lang="ar-SA" dirty="0" smtClean="0"/>
              <a:t> </a:t>
            </a:r>
            <a:r>
              <a:rPr lang="en-US" dirty="0" smtClean="0"/>
              <a:t>X</a:t>
            </a:r>
            <a:r>
              <a:rPr lang="en-US" sz="1800" dirty="0" smtClean="0"/>
              <a:t>1</a:t>
            </a:r>
            <a:r>
              <a:rPr lang="en-US" dirty="0" smtClean="0"/>
              <a:t>,X</a:t>
            </a:r>
            <a:r>
              <a:rPr lang="en-US" sz="1800" dirty="0" smtClean="0"/>
              <a:t>2</a:t>
            </a:r>
            <a:r>
              <a:rPr lang="en-US" dirty="0" smtClean="0"/>
              <a:t>,X</a:t>
            </a:r>
            <a:r>
              <a:rPr lang="en-US" sz="1800" dirty="0" smtClean="0"/>
              <a:t>3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1800" dirty="0" err="1" smtClean="0"/>
              <a:t>n</a:t>
            </a:r>
            <a:r>
              <a:rPr lang="ar-SA" dirty="0" smtClean="0"/>
              <a:t> وكانت التكرارات المقابلة لها </a:t>
            </a:r>
            <a:r>
              <a:rPr lang="en-US" dirty="0" smtClean="0"/>
              <a:t>f</a:t>
            </a:r>
            <a:r>
              <a:rPr lang="en-US" sz="1800" dirty="0" smtClean="0"/>
              <a:t>1</a:t>
            </a:r>
            <a:r>
              <a:rPr lang="en-US" dirty="0" smtClean="0"/>
              <a:t>,f</a:t>
            </a:r>
            <a:r>
              <a:rPr lang="en-US" sz="1800" dirty="0" smtClean="0"/>
              <a:t>2</a:t>
            </a:r>
            <a:r>
              <a:rPr lang="en-US" dirty="0" smtClean="0"/>
              <a:t>,f</a:t>
            </a:r>
            <a:r>
              <a:rPr lang="en-US" sz="1800" dirty="0" smtClean="0"/>
              <a:t>3</a:t>
            </a:r>
            <a:r>
              <a:rPr lang="en-US" dirty="0" smtClean="0"/>
              <a:t>,…,f</a:t>
            </a:r>
            <a:r>
              <a:rPr lang="en-US" sz="1800" dirty="0" smtClean="0"/>
              <a:t>n</a:t>
            </a:r>
            <a:endParaRPr lang="ar-SA" sz="1800" dirty="0" smtClean="0"/>
          </a:p>
          <a:p>
            <a:pPr algn="just">
              <a:buNone/>
            </a:pPr>
            <a:r>
              <a:rPr lang="ar-SA" dirty="0" smtClean="0"/>
              <a:t>     فان الوسط الحسابي لهذا التوزيع </a:t>
            </a:r>
            <a:r>
              <a:rPr lang="ar-SA" dirty="0" err="1" smtClean="0"/>
              <a:t>هو: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حيث </a:t>
            </a:r>
            <a:r>
              <a:rPr lang="en-US" dirty="0" smtClean="0"/>
              <a:t>n</a:t>
            </a:r>
            <a:r>
              <a:rPr lang="ar-SA" dirty="0" smtClean="0"/>
              <a:t> تمثل مجموع التكرارات.</a:t>
            </a:r>
          </a:p>
          <a:p>
            <a:pPr>
              <a:buNone/>
            </a:pPr>
            <a:endParaRPr lang="ar-SA" dirty="0"/>
          </a:p>
        </p:txBody>
      </p:sp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1547664" y="4005063"/>
          <a:ext cx="5184576" cy="1443549"/>
        </p:xfrm>
        <a:graphic>
          <a:graphicData uri="http://schemas.openxmlformats.org/presentationml/2006/ole">
            <p:oleObj spid="_x0000_s18437" name="Equation" r:id="rId3" imgW="3009600" imgH="838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الوسط </a:t>
            </a:r>
            <a:r>
              <a:rPr lang="ar-SA" dirty="0" smtClean="0"/>
              <a:t>الحسابي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dirty="0" err="1" smtClean="0"/>
              <a:t>مثال </a:t>
            </a:r>
            <a:r>
              <a:rPr lang="ar-SA" dirty="0" smtClean="0"/>
              <a:t>(2</a:t>
            </a:r>
            <a:r>
              <a:rPr lang="ar-SA" dirty="0" err="1" smtClean="0"/>
              <a:t>)</a:t>
            </a:r>
            <a:endParaRPr lang="ar-SA" dirty="0" smtClean="0"/>
          </a:p>
          <a:p>
            <a:r>
              <a:rPr lang="ar-SA" dirty="0" smtClean="0"/>
              <a:t>احسبي الوسط الحسابي من التوزيع التكراري </a:t>
            </a:r>
            <a:r>
              <a:rPr lang="ar-SA" dirty="0" err="1" smtClean="0"/>
              <a:t>الاتي: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4427984" y="2924944"/>
          <a:ext cx="2304526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94588"/>
                <a:gridCol w="1009938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الفئات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التكرارات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</a:t>
                      </a:r>
                      <a:r>
                        <a:rPr lang="ar-SA" dirty="0" err="1" smtClean="0"/>
                        <a:t>0  </a:t>
                      </a:r>
                      <a:r>
                        <a:rPr lang="ar-SA" dirty="0" smtClean="0"/>
                        <a:t>_ 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 </a:t>
                      </a:r>
                      <a:r>
                        <a:rPr lang="ar-SA" dirty="0" err="1" smtClean="0"/>
                        <a:t>10 </a:t>
                      </a:r>
                      <a:r>
                        <a:rPr lang="ar-SA" dirty="0" smtClean="0"/>
                        <a:t>_ 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20 </a:t>
                      </a:r>
                      <a:r>
                        <a:rPr lang="ar-SA" dirty="0" smtClean="0"/>
                        <a:t>_  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30  </a:t>
                      </a:r>
                      <a:r>
                        <a:rPr lang="ar-SA" dirty="0" smtClean="0"/>
                        <a:t>_ 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40 </a:t>
                      </a:r>
                      <a:r>
                        <a:rPr lang="ar-SA" dirty="0" smtClean="0"/>
                        <a:t>_ 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50 </a:t>
                      </a:r>
                      <a:r>
                        <a:rPr lang="ar-SA" dirty="0" smtClean="0"/>
                        <a:t>_</a:t>
                      </a:r>
                      <a:r>
                        <a:rPr lang="ar-SA" baseline="0" dirty="0" smtClean="0"/>
                        <a:t> 60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60 </a:t>
                      </a:r>
                      <a:r>
                        <a:rPr lang="ar-SA" dirty="0" smtClean="0"/>
                        <a:t>_ 70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الحسابي المرجح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اذا كان لدينا مجموعة ذات </a:t>
            </a:r>
            <a:r>
              <a:rPr lang="en-US" dirty="0" smtClean="0"/>
              <a:t>N</a:t>
            </a:r>
            <a:r>
              <a:rPr lang="en-US" sz="1800" dirty="0" smtClean="0"/>
              <a:t>1</a:t>
            </a:r>
            <a:r>
              <a:rPr lang="ar-SA" dirty="0" smtClean="0"/>
              <a:t> من القيم ووسطها الحسابي </a:t>
            </a:r>
            <a:r>
              <a:rPr lang="en-US" dirty="0" smtClean="0"/>
              <a:t>   </a:t>
            </a:r>
            <a:r>
              <a:rPr lang="ar-SA" dirty="0" smtClean="0"/>
              <a:t>ومجموعة ذات </a:t>
            </a:r>
            <a:r>
              <a:rPr lang="en-US" dirty="0" smtClean="0"/>
              <a:t>N</a:t>
            </a:r>
            <a:r>
              <a:rPr lang="en-US" sz="2000" dirty="0" smtClean="0"/>
              <a:t>2</a:t>
            </a:r>
            <a:r>
              <a:rPr lang="ar-SA" dirty="0" smtClean="0"/>
              <a:t> من القيم ووسطها الحسابي      فان الوسط الحسابي للمجموعتين معاً </a:t>
            </a:r>
            <a:r>
              <a:rPr lang="ar-SA" dirty="0" err="1" smtClean="0"/>
              <a:t>هو: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وهذا هو الوسط الحسابي المرجح</a:t>
            </a:r>
            <a:endParaRPr lang="ar-SA" dirty="0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4932040" y="2492896"/>
          <a:ext cx="596280" cy="522799"/>
        </p:xfrm>
        <a:graphic>
          <a:graphicData uri="http://schemas.openxmlformats.org/presentationml/2006/ole">
            <p:oleObj spid="_x0000_s22532" name="Equation" r:id="rId3" imgW="228600" imgH="228600" progId="Equation.3">
              <p:embed/>
            </p:oleObj>
          </a:graphicData>
        </a:graphic>
      </p:graphicFrame>
      <p:graphicFrame>
        <p:nvGraphicFramePr>
          <p:cNvPr id="8" name="كائن 7"/>
          <p:cNvGraphicFramePr>
            <a:graphicFrameLocks noChangeAspect="1"/>
          </p:cNvGraphicFramePr>
          <p:nvPr/>
        </p:nvGraphicFramePr>
        <p:xfrm>
          <a:off x="5580112" y="2060848"/>
          <a:ext cx="419224" cy="471627"/>
        </p:xfrm>
        <a:graphic>
          <a:graphicData uri="http://schemas.openxmlformats.org/presentationml/2006/ole">
            <p:oleObj spid="_x0000_s22534" name="Equation" r:id="rId4" imgW="203040" imgH="228600" progId="Equation.3">
              <p:embed/>
            </p:oleObj>
          </a:graphicData>
        </a:graphic>
      </p:graphicFrame>
      <p:graphicFrame>
        <p:nvGraphicFramePr>
          <p:cNvPr id="9" name="كائن 8"/>
          <p:cNvGraphicFramePr>
            <a:graphicFrameLocks noChangeAspect="1"/>
          </p:cNvGraphicFramePr>
          <p:nvPr/>
        </p:nvGraphicFramePr>
        <p:xfrm>
          <a:off x="2411760" y="4005064"/>
          <a:ext cx="2481436" cy="927405"/>
        </p:xfrm>
        <a:graphic>
          <a:graphicData uri="http://schemas.openxmlformats.org/presentationml/2006/ole">
            <p:oleObj spid="_x0000_s22535" name="Equation" r:id="rId5" imgW="1257120" imgH="469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الحسابي المرجح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اذا كانت لدينا المجموعات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المجموعة </a:t>
            </a:r>
            <a:r>
              <a:rPr lang="ar-SA" dirty="0" err="1" smtClean="0"/>
              <a:t>الاولى:</a:t>
            </a:r>
            <a:r>
              <a:rPr lang="ar-SA" dirty="0" smtClean="0"/>
              <a:t> </a:t>
            </a:r>
            <a:r>
              <a:rPr lang="en-US" dirty="0" smtClean="0"/>
              <a:t>N</a:t>
            </a:r>
            <a:r>
              <a:rPr lang="en-US" sz="1800" dirty="0" smtClean="0"/>
              <a:t>1</a:t>
            </a:r>
            <a:r>
              <a:rPr lang="en-US" dirty="0" smtClean="0"/>
              <a:t>=4 ,      =6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المجموعة </a:t>
            </a:r>
            <a:r>
              <a:rPr lang="ar-SA" dirty="0" err="1" smtClean="0"/>
              <a:t>الثانية:</a:t>
            </a:r>
            <a:r>
              <a:rPr lang="ar-SA" dirty="0" smtClean="0"/>
              <a:t> </a:t>
            </a:r>
            <a:r>
              <a:rPr lang="en-US" dirty="0" smtClean="0"/>
              <a:t>N</a:t>
            </a:r>
            <a:r>
              <a:rPr lang="en-US" sz="1800" dirty="0" smtClean="0"/>
              <a:t>2</a:t>
            </a:r>
            <a:r>
              <a:rPr lang="en-US" dirty="0" smtClean="0"/>
              <a:t>=5 ,     =10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المجموعة </a:t>
            </a:r>
            <a:r>
              <a:rPr lang="ar-SA" dirty="0" err="1" smtClean="0"/>
              <a:t>الثالثة:</a:t>
            </a:r>
            <a:r>
              <a:rPr lang="ar-SA" dirty="0" smtClean="0"/>
              <a:t> </a:t>
            </a:r>
            <a:r>
              <a:rPr lang="en-US" dirty="0" smtClean="0"/>
              <a:t>N</a:t>
            </a:r>
            <a:r>
              <a:rPr lang="en-US" sz="2000" dirty="0" smtClean="0"/>
              <a:t>3</a:t>
            </a:r>
            <a:r>
              <a:rPr lang="en-US" dirty="0" smtClean="0"/>
              <a:t>=8 ,      =20</a:t>
            </a:r>
            <a:r>
              <a:rPr lang="ar-SA" dirty="0" smtClean="0"/>
              <a:t>  </a:t>
            </a:r>
          </a:p>
          <a:p>
            <a:pPr>
              <a:buNone/>
            </a:pPr>
            <a:r>
              <a:rPr lang="ar-SA" dirty="0" smtClean="0"/>
              <a:t>احسبي الوسط الحسابي المرجح للمجموعات الثلاث.</a:t>
            </a: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5436096" y="2537470"/>
          <a:ext cx="469490" cy="544066"/>
        </p:xfrm>
        <a:graphic>
          <a:graphicData uri="http://schemas.openxmlformats.org/presentationml/2006/ole">
            <p:oleObj spid="_x0000_s24579" name="Equation" r:id="rId3" imgW="203040" imgH="228600" progId="Equation.3">
              <p:embed/>
            </p:oleObj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5220072" y="3140968"/>
          <a:ext cx="516632" cy="516632"/>
        </p:xfrm>
        <a:graphic>
          <a:graphicData uri="http://schemas.openxmlformats.org/presentationml/2006/ole">
            <p:oleObj spid="_x0000_s24580" name="Equation" r:id="rId4" imgW="228600" imgH="22860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5292080" y="3789040"/>
          <a:ext cx="431924" cy="482739"/>
        </p:xfrm>
        <a:graphic>
          <a:graphicData uri="http://schemas.openxmlformats.org/presentationml/2006/ole">
            <p:oleObj spid="_x0000_s24581" name="Equation" r:id="rId5" imgW="21564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الهندسي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اذا كان لدينا </a:t>
            </a:r>
            <a:r>
              <a:rPr lang="en-US" dirty="0" smtClean="0"/>
              <a:t>N</a:t>
            </a:r>
            <a:r>
              <a:rPr lang="ar-SA" dirty="0" smtClean="0"/>
              <a:t> من الاعداد الموجبة </a:t>
            </a:r>
            <a:r>
              <a:rPr lang="en-US" dirty="0" smtClean="0"/>
              <a:t>X</a:t>
            </a:r>
            <a:r>
              <a:rPr lang="en-US" sz="1800" dirty="0" smtClean="0"/>
              <a:t>1</a:t>
            </a:r>
            <a:r>
              <a:rPr lang="en-US" dirty="0" smtClean="0"/>
              <a:t>,X</a:t>
            </a:r>
            <a:r>
              <a:rPr lang="en-US" sz="2000" dirty="0" smtClean="0"/>
              <a:t>2</a:t>
            </a:r>
            <a:r>
              <a:rPr lang="en-US" dirty="0" smtClean="0"/>
              <a:t>,X</a:t>
            </a:r>
            <a:r>
              <a:rPr lang="en-US" sz="2000" dirty="0" smtClean="0"/>
              <a:t>3</a:t>
            </a:r>
            <a:r>
              <a:rPr lang="en-US" dirty="0" smtClean="0"/>
              <a:t>,…,X</a:t>
            </a:r>
            <a:r>
              <a:rPr lang="en-US" sz="2000" dirty="0" smtClean="0"/>
              <a:t>N</a:t>
            </a:r>
            <a:r>
              <a:rPr lang="ar-SA" dirty="0" smtClean="0"/>
              <a:t> فان وسطها الهندسي يعرف </a:t>
            </a:r>
            <a:r>
              <a:rPr lang="ar-SA" dirty="0" err="1" smtClean="0"/>
              <a:t>بالمعادلة: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مثال(4): احسبي الوسط الهندسي </a:t>
            </a:r>
            <a:r>
              <a:rPr lang="ar-SA" dirty="0" err="1" smtClean="0"/>
              <a:t>للاعداد:</a:t>
            </a:r>
            <a:endParaRPr lang="ar-SA" dirty="0" smtClean="0"/>
          </a:p>
          <a:p>
            <a:pPr algn="ctr">
              <a:buNone/>
            </a:pPr>
            <a:r>
              <a:rPr lang="ar-SA" dirty="0" err="1" smtClean="0"/>
              <a:t>5 </a:t>
            </a:r>
            <a:r>
              <a:rPr lang="ar-SA" dirty="0" smtClean="0"/>
              <a:t>، </a:t>
            </a:r>
            <a:r>
              <a:rPr lang="ar-SA" dirty="0" err="1" smtClean="0"/>
              <a:t>8 </a:t>
            </a:r>
            <a:r>
              <a:rPr lang="ar-SA" dirty="0" smtClean="0"/>
              <a:t>، </a:t>
            </a:r>
            <a:r>
              <a:rPr lang="ar-SA" dirty="0" err="1" smtClean="0"/>
              <a:t>12 </a:t>
            </a:r>
            <a:r>
              <a:rPr lang="ar-SA" dirty="0" smtClean="0"/>
              <a:t>، </a:t>
            </a:r>
            <a:r>
              <a:rPr lang="ar-SA" dirty="0" err="1" smtClean="0"/>
              <a:t>20 </a:t>
            </a:r>
            <a:r>
              <a:rPr lang="ar-SA" dirty="0" smtClean="0"/>
              <a:t>، </a:t>
            </a:r>
            <a:r>
              <a:rPr lang="ar-SA" dirty="0" err="1" smtClean="0"/>
              <a:t>25 </a:t>
            </a:r>
            <a:r>
              <a:rPr lang="ar-SA" dirty="0" smtClean="0"/>
              <a:t>، 30</a:t>
            </a:r>
            <a:endParaRPr lang="ar-SA" dirty="0"/>
          </a:p>
        </p:txBody>
      </p:sp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2915816" y="3212976"/>
          <a:ext cx="2431859" cy="559048"/>
        </p:xfrm>
        <a:graphic>
          <a:graphicData uri="http://schemas.openxmlformats.org/presentationml/2006/ole">
            <p:oleObj spid="_x0000_s23556" name="Equation" r:id="rId3" imgW="110484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الوسط </a:t>
            </a:r>
            <a:r>
              <a:rPr lang="ar-SA" dirty="0" smtClean="0"/>
              <a:t>الهندسي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اذا كان لدينا توزيع تكراري عدد فئاته </a:t>
            </a:r>
            <a:r>
              <a:rPr lang="en-US" dirty="0" smtClean="0"/>
              <a:t>h</a:t>
            </a:r>
            <a:r>
              <a:rPr lang="ar-SA" dirty="0" smtClean="0"/>
              <a:t> وكانت مراكز </a:t>
            </a:r>
            <a:r>
              <a:rPr lang="ar-SA" dirty="0" err="1" smtClean="0"/>
              <a:t>الفئات </a:t>
            </a:r>
            <a:r>
              <a:rPr lang="ar-SA" dirty="0" smtClean="0"/>
              <a:t>(او القيم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  <a:r>
              <a:rPr lang="en-US" dirty="0" smtClean="0"/>
              <a:t>X</a:t>
            </a:r>
            <a:r>
              <a:rPr lang="en-US" sz="2000" dirty="0" smtClean="0"/>
              <a:t>1</a:t>
            </a:r>
            <a:r>
              <a:rPr lang="en-US" dirty="0" smtClean="0"/>
              <a:t>,X</a:t>
            </a:r>
            <a:r>
              <a:rPr lang="en-US" sz="2000" dirty="0" smtClean="0"/>
              <a:t>2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2400" dirty="0" err="1" smtClean="0"/>
              <a:t>h</a:t>
            </a:r>
            <a:r>
              <a:rPr lang="ar-SA" dirty="0" smtClean="0"/>
              <a:t>   </a:t>
            </a:r>
          </a:p>
          <a:p>
            <a:pPr algn="just">
              <a:buNone/>
            </a:pPr>
            <a:r>
              <a:rPr lang="ar-SA" dirty="0" smtClean="0"/>
              <a:t>  وكانت التكرارات المقابلة لها </a:t>
            </a:r>
            <a:r>
              <a:rPr lang="en-US" dirty="0" smtClean="0"/>
              <a:t>f</a:t>
            </a:r>
            <a:r>
              <a:rPr lang="en-US" sz="2000" dirty="0" smtClean="0"/>
              <a:t>1</a:t>
            </a:r>
            <a:r>
              <a:rPr lang="en-US" dirty="0" smtClean="0"/>
              <a:t>,f</a:t>
            </a:r>
            <a:r>
              <a:rPr lang="en-US" sz="2000" dirty="0" smtClean="0"/>
              <a:t>2</a:t>
            </a:r>
            <a:r>
              <a:rPr lang="en-US" dirty="0" smtClean="0"/>
              <a:t>,…,</a:t>
            </a:r>
            <a:r>
              <a:rPr lang="en-US" dirty="0" err="1" smtClean="0"/>
              <a:t>f</a:t>
            </a:r>
            <a:r>
              <a:rPr lang="en-US" sz="2400" dirty="0" err="1" smtClean="0"/>
              <a:t>h</a:t>
            </a:r>
            <a:r>
              <a:rPr lang="ar-SA" dirty="0" smtClean="0"/>
              <a:t> فان الوسط الهندسي لهذا التوزيع </a:t>
            </a:r>
            <a:r>
              <a:rPr lang="ar-SA" dirty="0" err="1" smtClean="0"/>
              <a:t>هو: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مثال(5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من </a:t>
            </a:r>
            <a:r>
              <a:rPr lang="ar-SA" dirty="0" err="1" smtClean="0"/>
              <a:t>مثال </a:t>
            </a:r>
            <a:r>
              <a:rPr lang="ar-SA" dirty="0" smtClean="0"/>
              <a:t>(2) احسبي الوسط الهندسي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123728" y="3933056"/>
          <a:ext cx="2984148" cy="639440"/>
        </p:xfrm>
        <a:graphic>
          <a:graphicData uri="http://schemas.openxmlformats.org/presentationml/2006/ole">
            <p:oleObj spid="_x0000_s25602" name="Equation" r:id="rId3" imgW="1231560" imgH="27936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</a:t>
            </a:r>
            <a:r>
              <a:rPr lang="ar-SA" dirty="0" smtClean="0"/>
              <a:t>: اذا كانت </a:t>
            </a:r>
            <a:r>
              <a:rPr lang="en-US" dirty="0" smtClean="0"/>
              <a:t>X</a:t>
            </a:r>
            <a:r>
              <a:rPr lang="en-US" sz="1800" dirty="0" smtClean="0"/>
              <a:t>1</a:t>
            </a:r>
            <a:r>
              <a:rPr lang="en-US" dirty="0" smtClean="0"/>
              <a:t>,X</a:t>
            </a:r>
            <a:r>
              <a:rPr lang="en-US" sz="1800" dirty="0" smtClean="0"/>
              <a:t>2</a:t>
            </a:r>
            <a:r>
              <a:rPr lang="en-US" dirty="0" smtClean="0"/>
              <a:t>,X</a:t>
            </a:r>
            <a:r>
              <a:rPr lang="en-US" sz="1800" dirty="0" smtClean="0"/>
              <a:t>3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1800" dirty="0" err="1" smtClean="0"/>
              <a:t>n</a:t>
            </a:r>
            <a:r>
              <a:rPr lang="ar-SA" dirty="0" smtClean="0"/>
              <a:t> مجموعة من الاعداد المرتبة </a:t>
            </a:r>
            <a:r>
              <a:rPr lang="ar-SA" dirty="0" err="1" smtClean="0"/>
              <a:t>تصاعدياً </a:t>
            </a:r>
            <a:r>
              <a:rPr lang="ar-SA" dirty="0" smtClean="0"/>
              <a:t>(او تنازلياً) فان الوسيط لها هو العدد الذي ترتيبه        اذا كان </a:t>
            </a:r>
            <a:r>
              <a:rPr lang="en-US" dirty="0" smtClean="0"/>
              <a:t>n</a:t>
            </a:r>
            <a:r>
              <a:rPr lang="ar-SA" dirty="0" smtClean="0"/>
              <a:t> </a:t>
            </a:r>
            <a:r>
              <a:rPr lang="ar-SA" dirty="0" err="1" smtClean="0"/>
              <a:t>فردياً.</a:t>
            </a:r>
            <a:r>
              <a:rPr lang="ar-SA" dirty="0" smtClean="0"/>
              <a:t> وهو العدد الذي ترتيبه                 اذا كان </a:t>
            </a:r>
            <a:r>
              <a:rPr lang="en-US" dirty="0" smtClean="0"/>
              <a:t>n</a:t>
            </a:r>
            <a:r>
              <a:rPr lang="ar-SA" dirty="0" smtClean="0"/>
              <a:t> </a:t>
            </a:r>
            <a:r>
              <a:rPr lang="ar-SA" dirty="0" err="1" smtClean="0"/>
              <a:t>زوجياً .</a:t>
            </a:r>
            <a:r>
              <a:rPr lang="ar-SA" dirty="0" smtClean="0"/>
              <a:t>  </a:t>
            </a:r>
          </a:p>
          <a:p>
            <a:pPr algn="just">
              <a:buNone/>
            </a:pPr>
            <a:r>
              <a:rPr lang="ar-SA" dirty="0" smtClean="0"/>
              <a:t>مثال(6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حددي الوسيط </a:t>
            </a:r>
            <a:r>
              <a:rPr lang="ar-SA" dirty="0" err="1" smtClean="0"/>
              <a:t>للاعداد</a:t>
            </a:r>
            <a:r>
              <a:rPr lang="ar-SA" dirty="0" smtClean="0"/>
              <a:t>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 algn="just"/>
            <a:r>
              <a:rPr lang="ar-SA" dirty="0" err="1" smtClean="0"/>
              <a:t>2 </a:t>
            </a:r>
            <a:r>
              <a:rPr lang="ar-SA" dirty="0" smtClean="0"/>
              <a:t>، </a:t>
            </a:r>
            <a:r>
              <a:rPr lang="ar-SA" dirty="0" err="1" smtClean="0"/>
              <a:t>5 </a:t>
            </a:r>
            <a:r>
              <a:rPr lang="ar-SA" dirty="0" smtClean="0"/>
              <a:t>، </a:t>
            </a:r>
            <a:r>
              <a:rPr lang="ar-SA" dirty="0" err="1" smtClean="0"/>
              <a:t>10 </a:t>
            </a:r>
            <a:r>
              <a:rPr lang="ar-SA" dirty="0" smtClean="0"/>
              <a:t>، </a:t>
            </a:r>
            <a:r>
              <a:rPr lang="ar-SA" dirty="0" err="1" smtClean="0"/>
              <a:t>1 </a:t>
            </a:r>
            <a:r>
              <a:rPr lang="ar-SA" dirty="0" smtClean="0"/>
              <a:t>، </a:t>
            </a:r>
            <a:r>
              <a:rPr lang="ar-SA" dirty="0" err="1" smtClean="0"/>
              <a:t>12 </a:t>
            </a:r>
            <a:r>
              <a:rPr lang="ar-SA" dirty="0" smtClean="0"/>
              <a:t>، </a:t>
            </a:r>
            <a:r>
              <a:rPr lang="ar-SA" dirty="0" err="1" smtClean="0"/>
              <a:t>9 </a:t>
            </a:r>
            <a:r>
              <a:rPr lang="ar-SA" dirty="0" smtClean="0"/>
              <a:t>، 3</a:t>
            </a:r>
          </a:p>
          <a:p>
            <a:pPr algn="just"/>
            <a:r>
              <a:rPr lang="ar-SA" dirty="0" err="1" smtClean="0"/>
              <a:t>18 </a:t>
            </a:r>
            <a:r>
              <a:rPr lang="ar-SA" dirty="0" smtClean="0"/>
              <a:t>، </a:t>
            </a:r>
            <a:r>
              <a:rPr lang="ar-SA" dirty="0" err="1" smtClean="0"/>
              <a:t>10 </a:t>
            </a:r>
            <a:r>
              <a:rPr lang="ar-SA" dirty="0" smtClean="0"/>
              <a:t>، </a:t>
            </a:r>
            <a:r>
              <a:rPr lang="ar-SA" dirty="0" err="1" smtClean="0"/>
              <a:t>6 </a:t>
            </a:r>
            <a:r>
              <a:rPr lang="ar-SA" dirty="0" smtClean="0"/>
              <a:t>، </a:t>
            </a:r>
            <a:r>
              <a:rPr lang="ar-SA" dirty="0" err="1" smtClean="0"/>
              <a:t>19 </a:t>
            </a:r>
            <a:r>
              <a:rPr lang="ar-SA" dirty="0" smtClean="0"/>
              <a:t>، </a:t>
            </a:r>
            <a:r>
              <a:rPr lang="ar-SA" dirty="0" err="1" smtClean="0"/>
              <a:t>10 </a:t>
            </a:r>
            <a:r>
              <a:rPr lang="ar-SA" dirty="0" smtClean="0"/>
              <a:t>، 3</a:t>
            </a: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5076056" y="2492896"/>
          <a:ext cx="618232" cy="665788"/>
        </p:xfrm>
        <a:graphic>
          <a:graphicData uri="http://schemas.openxmlformats.org/presentationml/2006/ole">
            <p:oleObj spid="_x0000_s27651" name="Equation" r:id="rId3" imgW="330120" imgH="355320" progId="Equation.3">
              <p:embed/>
            </p:oleObj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4644008" y="2996952"/>
          <a:ext cx="1584176" cy="749503"/>
        </p:xfrm>
        <a:graphic>
          <a:graphicData uri="http://schemas.openxmlformats.org/presentationml/2006/ole">
            <p:oleObj spid="_x0000_s27652" name="Equation" r:id="rId4" imgW="1180800" imgH="558720" progId="Equation.3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ar-SA" dirty="0" smtClean="0"/>
              <a:t>تعريف: الفئة </a:t>
            </a:r>
            <a:r>
              <a:rPr lang="ar-SA" dirty="0" err="1" smtClean="0"/>
              <a:t>الوسيطية</a:t>
            </a:r>
            <a:r>
              <a:rPr lang="ar-SA" dirty="0" smtClean="0"/>
              <a:t> هي اول فئة يزيد تكرارها المتجمع عن     او يساويه حيث </a:t>
            </a:r>
            <a:r>
              <a:rPr lang="en-US" dirty="0" smtClean="0"/>
              <a:t>n</a:t>
            </a:r>
            <a:r>
              <a:rPr lang="ar-SA" dirty="0" smtClean="0"/>
              <a:t> مجموع </a:t>
            </a:r>
            <a:r>
              <a:rPr lang="ar-SA" dirty="0" err="1" smtClean="0"/>
              <a:t>التكرارات.</a:t>
            </a:r>
            <a:r>
              <a:rPr lang="ar-SA" dirty="0" smtClean="0"/>
              <a:t> </a:t>
            </a:r>
          </a:p>
          <a:p>
            <a:pPr algn="just"/>
            <a:r>
              <a:rPr lang="ar-SA" dirty="0" err="1" smtClean="0"/>
              <a:t>لايجاد</a:t>
            </a:r>
            <a:r>
              <a:rPr lang="ar-SA" dirty="0" smtClean="0"/>
              <a:t> الوسيط نفرض </a:t>
            </a:r>
            <a:r>
              <a:rPr lang="ar-SA" dirty="0" err="1" smtClean="0"/>
              <a:t>ان :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h </a:t>
            </a:r>
            <a:r>
              <a:rPr lang="ar-SA" dirty="0" smtClean="0"/>
              <a:t> = عدد الفئات</a:t>
            </a:r>
          </a:p>
          <a:p>
            <a:pPr algn="just">
              <a:buNone/>
            </a:pPr>
            <a:r>
              <a:rPr lang="en-US" dirty="0" smtClean="0"/>
              <a:t>  n </a:t>
            </a:r>
            <a:r>
              <a:rPr lang="ar-SA" dirty="0" smtClean="0"/>
              <a:t>= مجموع التكرارات  </a:t>
            </a:r>
          </a:p>
          <a:p>
            <a:pPr algn="just">
              <a:buNone/>
            </a:pPr>
            <a:r>
              <a:rPr lang="en-US" dirty="0" smtClean="0"/>
              <a:t>C</a:t>
            </a:r>
            <a:r>
              <a:rPr lang="ar-SA" dirty="0" smtClean="0"/>
              <a:t>  = طول الفئة </a:t>
            </a:r>
            <a:r>
              <a:rPr lang="ar-SA" dirty="0" err="1" smtClean="0"/>
              <a:t>الوسيطية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a</a:t>
            </a:r>
            <a:r>
              <a:rPr lang="ar-SA" dirty="0" smtClean="0"/>
              <a:t>  = الحد الادنى الفعلي للفئة </a:t>
            </a:r>
            <a:r>
              <a:rPr lang="ar-SA" dirty="0" err="1" smtClean="0"/>
              <a:t>الوسيطية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f</a:t>
            </a:r>
            <a:r>
              <a:rPr lang="en-US" sz="1900" dirty="0" smtClean="0"/>
              <a:t>m</a:t>
            </a:r>
            <a:r>
              <a:rPr lang="ar-SA" dirty="0" smtClean="0"/>
              <a:t> = تكرار الفئة </a:t>
            </a:r>
            <a:r>
              <a:rPr lang="ar-SA" dirty="0" err="1" smtClean="0"/>
              <a:t>الوسيطية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n</a:t>
            </a:r>
            <a:r>
              <a:rPr lang="en-US" sz="1900" dirty="0" smtClean="0"/>
              <a:t>1</a:t>
            </a:r>
            <a:r>
              <a:rPr lang="ar-SA" dirty="0" smtClean="0"/>
              <a:t>= التكرار المتجمع للفئة التي تسبق الفئة </a:t>
            </a:r>
            <a:r>
              <a:rPr lang="ar-SA" dirty="0" err="1" smtClean="0"/>
              <a:t>الوسيطية</a:t>
            </a:r>
            <a:r>
              <a:rPr lang="ar-SA" dirty="0" smtClean="0"/>
              <a:t> مباشرة.</a:t>
            </a:r>
          </a:p>
          <a:p>
            <a:pPr algn="just"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7740352" y="1772816"/>
          <a:ext cx="296416" cy="765741"/>
        </p:xfrm>
        <a:graphic>
          <a:graphicData uri="http://schemas.openxmlformats.org/presentationml/2006/ole">
            <p:oleObj spid="_x0000_s28674" name="Equation" r:id="rId3" imgW="15228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339752" y="2636912"/>
          <a:ext cx="2520280" cy="1562574"/>
        </p:xfrm>
        <a:graphic>
          <a:graphicData uri="http://schemas.openxmlformats.org/presentationml/2006/ole">
            <p:oleObj spid="_x0000_s29698" name="Equation" r:id="rId3" imgW="1269720" imgH="787320" progId="Equation.3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مثال(7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اوجدي الوسيط لدرجات الطلاب الموجودة بالجدول التكراري </a:t>
            </a:r>
            <a:r>
              <a:rPr lang="ar-SA" dirty="0" err="1" smtClean="0"/>
              <a:t>التالي: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4483788" y="3212976"/>
          <a:ext cx="3231884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82982"/>
                <a:gridCol w="204890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الفئات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عدد </a:t>
                      </a:r>
                      <a:r>
                        <a:rPr lang="ar-SA" b="1" dirty="0" err="1" smtClean="0"/>
                        <a:t>الطلاب </a:t>
                      </a:r>
                      <a:r>
                        <a:rPr lang="ar-SA" b="1" dirty="0" smtClean="0"/>
                        <a:t>(التكرارات</a:t>
                      </a:r>
                      <a:r>
                        <a:rPr lang="ar-SA" b="1" dirty="0" err="1" smtClean="0"/>
                        <a:t>)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20 </a:t>
                      </a:r>
                      <a:r>
                        <a:rPr lang="ar-SA" dirty="0" smtClean="0"/>
                        <a:t>- 30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30 </a:t>
                      </a:r>
                      <a:r>
                        <a:rPr lang="ar-SA" dirty="0" smtClean="0"/>
                        <a:t>- 40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40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- 50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50 </a:t>
                      </a:r>
                      <a:r>
                        <a:rPr lang="ar-SA" dirty="0" smtClean="0"/>
                        <a:t>- 60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60 </a:t>
                      </a:r>
                      <a:r>
                        <a:rPr lang="ar-SA" dirty="0" smtClean="0"/>
                        <a:t>- 70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70 </a:t>
                      </a:r>
                      <a:r>
                        <a:rPr lang="ar-SA" dirty="0" smtClean="0"/>
                        <a:t>- 80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80 </a:t>
                      </a:r>
                      <a:r>
                        <a:rPr lang="ar-SA" dirty="0" smtClean="0"/>
                        <a:t>-</a:t>
                      </a:r>
                      <a:r>
                        <a:rPr lang="ar-SA" baseline="0" dirty="0" smtClean="0"/>
                        <a:t> 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المنوال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المنوال هو القيمة التي تتكرر اكثر من غيرها.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مثال(8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حددي المنوال </a:t>
            </a:r>
            <a:r>
              <a:rPr lang="ar-SA" dirty="0" err="1" smtClean="0"/>
              <a:t>للاعداد</a:t>
            </a:r>
            <a:r>
              <a:rPr lang="ar-SA" dirty="0" smtClean="0"/>
              <a:t>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  </a:t>
            </a:r>
            <a:r>
              <a:rPr lang="ar-SA" dirty="0" err="1" smtClean="0"/>
              <a:t>3 </a:t>
            </a:r>
            <a:r>
              <a:rPr lang="ar-SA" dirty="0" smtClean="0"/>
              <a:t>، </a:t>
            </a:r>
            <a:r>
              <a:rPr lang="ar-SA" dirty="0" err="1" smtClean="0"/>
              <a:t>4 </a:t>
            </a:r>
            <a:r>
              <a:rPr lang="ar-SA" dirty="0" smtClean="0"/>
              <a:t>، </a:t>
            </a:r>
            <a:r>
              <a:rPr lang="ar-SA" dirty="0" err="1" smtClean="0"/>
              <a:t>10 </a:t>
            </a:r>
            <a:r>
              <a:rPr lang="ar-SA" dirty="0" smtClean="0"/>
              <a:t>، </a:t>
            </a:r>
            <a:r>
              <a:rPr lang="ar-SA" dirty="0" err="1" smtClean="0"/>
              <a:t>4 </a:t>
            </a:r>
            <a:r>
              <a:rPr lang="ar-SA" dirty="0" smtClean="0"/>
              <a:t>، </a:t>
            </a:r>
            <a:r>
              <a:rPr lang="ar-SA" dirty="0" err="1" smtClean="0"/>
              <a:t>5 </a:t>
            </a:r>
            <a:r>
              <a:rPr lang="ar-SA" dirty="0" smtClean="0"/>
              <a:t>، </a:t>
            </a:r>
            <a:r>
              <a:rPr lang="ar-SA" dirty="0" err="1" smtClean="0"/>
              <a:t>5 </a:t>
            </a:r>
            <a:r>
              <a:rPr lang="ar-SA" dirty="0" smtClean="0"/>
              <a:t>، </a:t>
            </a:r>
            <a:r>
              <a:rPr lang="ar-SA" dirty="0" err="1" smtClean="0"/>
              <a:t>3 </a:t>
            </a:r>
            <a:r>
              <a:rPr lang="ar-SA" dirty="0" smtClean="0"/>
              <a:t>، </a:t>
            </a:r>
            <a:r>
              <a:rPr lang="ar-SA" dirty="0" err="1" smtClean="0"/>
              <a:t>4 </a:t>
            </a:r>
            <a:r>
              <a:rPr lang="ar-SA" dirty="0" smtClean="0"/>
              <a:t>، 2</a:t>
            </a:r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المنوال للتوزيع التكراري ذو الفئات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هو القيمة التي يقابلها اكبر تكرار.</a:t>
            </a:r>
          </a:p>
          <a:p>
            <a:pPr algn="just">
              <a:buNone/>
            </a:pPr>
            <a:r>
              <a:rPr lang="ar-SA" dirty="0" smtClean="0"/>
              <a:t>      في التوزيعات التكرارية ذات الفئات نعطي </a:t>
            </a:r>
            <a:r>
              <a:rPr lang="ar-SA" dirty="0" err="1" smtClean="0"/>
              <a:t>التعاريف</a:t>
            </a:r>
            <a:r>
              <a:rPr lang="ar-SA" dirty="0" smtClean="0"/>
              <a:t> </a:t>
            </a:r>
            <a:r>
              <a:rPr lang="ar-SA" dirty="0" err="1" smtClean="0"/>
              <a:t>الاتية:</a:t>
            </a:r>
            <a:endParaRPr lang="ar-SA" dirty="0" smtClean="0"/>
          </a:p>
          <a:p>
            <a:pPr marL="596646" indent="-514350" algn="just">
              <a:buAutoNum type="arabicPeriod"/>
            </a:pPr>
            <a:r>
              <a:rPr lang="ar-SA" dirty="0" err="1" smtClean="0"/>
              <a:t>الفئة </a:t>
            </a:r>
            <a:r>
              <a:rPr lang="ar-SA" dirty="0" smtClean="0"/>
              <a:t>(او الفئات) التي يقابلها اكبر تكرار تسمى الفئة </a:t>
            </a:r>
            <a:r>
              <a:rPr lang="ar-SA" dirty="0" err="1" smtClean="0"/>
              <a:t>المنوالية</a:t>
            </a:r>
            <a:r>
              <a:rPr lang="ar-SA" dirty="0" smtClean="0"/>
              <a:t> (الفئات </a:t>
            </a:r>
            <a:r>
              <a:rPr lang="ar-SA" dirty="0" err="1" smtClean="0"/>
              <a:t>المنوالية)</a:t>
            </a:r>
            <a:endParaRPr lang="ar-SA" dirty="0" smtClean="0"/>
          </a:p>
          <a:p>
            <a:pPr marL="596646" indent="-514350" algn="just">
              <a:buAutoNum type="arabicPeriod"/>
            </a:pPr>
            <a:r>
              <a:rPr lang="ar-SA" dirty="0" smtClean="0"/>
              <a:t>مركز الفئة </a:t>
            </a:r>
            <a:r>
              <a:rPr lang="ar-SA" dirty="0" err="1" smtClean="0"/>
              <a:t>المنوالية</a:t>
            </a:r>
            <a:r>
              <a:rPr lang="ar-SA" dirty="0" smtClean="0"/>
              <a:t> يسمى المنوال التقريبي.</a:t>
            </a:r>
          </a:p>
          <a:p>
            <a:pPr marL="596646" indent="-514350" algn="just">
              <a:buNone/>
            </a:pPr>
            <a:r>
              <a:rPr lang="ar-SA" dirty="0" smtClean="0"/>
              <a:t>مثال(9</a:t>
            </a:r>
            <a:r>
              <a:rPr lang="ar-SA" dirty="0" err="1" smtClean="0"/>
              <a:t>):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    من مثال(7) السابق اوجدي المنوال.</a:t>
            </a:r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مقارنة بين صفات الوسط الحسابي والوسيط والمنوال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96646" indent="-514350" algn="just">
              <a:buAutoNum type="arabicPeriod"/>
            </a:pPr>
            <a:r>
              <a:rPr lang="ar-SA" dirty="0" smtClean="0"/>
              <a:t>الوسط الحسابي اكثر مقاييس النزعة المركزية استعمالاً وهو سهل الحساب وسهل </a:t>
            </a:r>
            <a:r>
              <a:rPr lang="ar-SA" dirty="0" err="1" smtClean="0"/>
              <a:t>التعريف </a:t>
            </a:r>
            <a:r>
              <a:rPr lang="ar-SA" dirty="0" smtClean="0"/>
              <a:t>، كما انه يخضع للعمليات الجبرية بسهولة.</a:t>
            </a:r>
          </a:p>
          <a:p>
            <a:pPr marL="596646" indent="-514350" algn="just"/>
            <a:r>
              <a:rPr lang="ar-SA" dirty="0" smtClean="0"/>
              <a:t>الوسط الحسابي يعرف بمجموع القيم على عددها </a:t>
            </a:r>
            <a:r>
              <a:rPr lang="ar-SA" dirty="0" err="1" smtClean="0"/>
              <a:t>فاذا</a:t>
            </a:r>
            <a:r>
              <a:rPr lang="ar-SA" dirty="0" smtClean="0"/>
              <a:t> علمنا الوسط الحسابي وعدد التكرارات نستطيع معرفة مجموع القيم.</a:t>
            </a:r>
          </a:p>
          <a:p>
            <a:pPr marL="596646" indent="-514350" algn="just"/>
            <a:r>
              <a:rPr lang="ar-SA" dirty="0" smtClean="0"/>
              <a:t>يعتمد على جميع القيم فان قيمته تتغير اذا حذفنا او غيرنا في أي من مفردات البيانات.</a:t>
            </a:r>
          </a:p>
          <a:p>
            <a:pPr marL="596646" indent="-514350" algn="just"/>
            <a:r>
              <a:rPr lang="ar-SA" dirty="0" smtClean="0"/>
              <a:t>مجموع انحرافات القيم عن وسطها الحسابي يساوي صفراً.</a:t>
            </a:r>
            <a:endParaRPr lang="ar-S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مقارنة بين صفات الوسط الحسابي والوسيط والمنوال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ar-SA" dirty="0" smtClean="0"/>
              <a:t>الوسط الحسابي هو نقطة اتزان التوزيع </a:t>
            </a:r>
            <a:r>
              <a:rPr lang="ar-SA" dirty="0" err="1" smtClean="0"/>
              <a:t>فاننا</a:t>
            </a:r>
            <a:r>
              <a:rPr lang="ar-SA" dirty="0" smtClean="0"/>
              <a:t> لو اضفنا أي عدد من القيم المساوية للوسط الحسابي الى البيانات فان هذه الاضافة لا تؤثر عليه ولكن اذا اضفنا مفردات تختلف قيمتها عن قيمة الوسط الحسابي فان قيمته تتغير.</a:t>
            </a:r>
          </a:p>
          <a:p>
            <a:pPr algn="just"/>
            <a:r>
              <a:rPr lang="ar-SA" dirty="0" smtClean="0"/>
              <a:t>من اهم نواقصه </a:t>
            </a:r>
            <a:r>
              <a:rPr lang="ar-SA" dirty="0" err="1" smtClean="0"/>
              <a:t>تاثره</a:t>
            </a:r>
            <a:r>
              <a:rPr lang="ar-SA" dirty="0" smtClean="0"/>
              <a:t> الشديد بالقيم المتطرفة.</a:t>
            </a:r>
          </a:p>
          <a:p>
            <a:pPr algn="just">
              <a:buNone/>
            </a:pPr>
            <a:r>
              <a:rPr lang="ar-SA" dirty="0" err="1" smtClean="0"/>
              <a:t>2.</a:t>
            </a:r>
            <a:r>
              <a:rPr lang="ar-SA" dirty="0" smtClean="0"/>
              <a:t> الوسيط سهل التعريف والحساب ولا </a:t>
            </a:r>
            <a:r>
              <a:rPr lang="ar-SA" dirty="0" err="1" smtClean="0"/>
              <a:t>يتاثر</a:t>
            </a:r>
            <a:r>
              <a:rPr lang="ar-SA" dirty="0" smtClean="0"/>
              <a:t> بالقيم الشاذة ولا يعتمد على جميع القيم دائماً فتغير قيمة من القيم ربما يؤثر في قيمته وربما </a:t>
            </a:r>
            <a:r>
              <a:rPr lang="ar-SA" dirty="0" err="1" smtClean="0"/>
              <a:t>لايؤثر</a:t>
            </a:r>
            <a:r>
              <a:rPr lang="ar-SA" dirty="0" smtClean="0"/>
              <a:t> فيها كما يمكن ايجاد الوسيط من البيانات الناقصة اذا حددنا موقعها.</a:t>
            </a:r>
            <a:endParaRPr lang="ar-S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مقارنة بين صفات الوسط الحسابي والوسيط والمنوال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err="1" smtClean="0"/>
              <a:t>3.</a:t>
            </a:r>
            <a:r>
              <a:rPr lang="ar-SA" dirty="0" smtClean="0"/>
              <a:t> الوسط الحسابي اكثر ثبوتاً من الوسيط ويمكن الاعتماد عليه.</a:t>
            </a:r>
          </a:p>
          <a:p>
            <a:pPr algn="just">
              <a:buNone/>
            </a:pPr>
            <a:r>
              <a:rPr lang="ar-SA" dirty="0" err="1" smtClean="0"/>
              <a:t>4.</a:t>
            </a:r>
            <a:r>
              <a:rPr lang="ar-SA" dirty="0" smtClean="0"/>
              <a:t> المنوال هو اقل مقاييس النزعة استعمالاً وفي البيانات القليلة العدد عديم الفائدة تقريباً اما في البيانات الكبيرة العدد فله معنى </a:t>
            </a:r>
            <a:r>
              <a:rPr lang="ar-SA" dirty="0" err="1" smtClean="0"/>
              <a:t>معقول </a:t>
            </a:r>
            <a:r>
              <a:rPr lang="ar-SA" dirty="0" smtClean="0"/>
              <a:t>، </a:t>
            </a:r>
            <a:r>
              <a:rPr lang="ar-SA" dirty="0" err="1" smtClean="0"/>
              <a:t>لايتاثر</a:t>
            </a:r>
            <a:r>
              <a:rPr lang="ar-SA" dirty="0" smtClean="0"/>
              <a:t> بالقيم الشاذة </a:t>
            </a:r>
            <a:r>
              <a:rPr lang="ar-SA" dirty="0" err="1" smtClean="0"/>
              <a:t>ولايتاثر</a:t>
            </a:r>
            <a:r>
              <a:rPr lang="ar-SA" dirty="0" smtClean="0"/>
              <a:t> لو تغيرت قيم بعض مفردات البيانات.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مقارنة بين صفات الوسط الحسابي والوسيط والمنوال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b="1" dirty="0" smtClean="0"/>
              <a:t>بشكل </a:t>
            </a:r>
            <a:r>
              <a:rPr lang="ar-SA" b="1" dirty="0" err="1" smtClean="0"/>
              <a:t>عام:</a:t>
            </a:r>
            <a:endParaRPr lang="ar-SA" b="1" dirty="0" smtClean="0"/>
          </a:p>
          <a:p>
            <a:pPr algn="just"/>
            <a:r>
              <a:rPr lang="ar-SA" dirty="0" smtClean="0"/>
              <a:t>يفضل استعمال الوسط الحسابي اذا كان التوزيع </a:t>
            </a:r>
            <a:r>
              <a:rPr lang="ar-SA" dirty="0" err="1" smtClean="0"/>
              <a:t>متماثلاً </a:t>
            </a:r>
            <a:r>
              <a:rPr lang="ar-SA" dirty="0" smtClean="0"/>
              <a:t>، </a:t>
            </a:r>
            <a:r>
              <a:rPr lang="ar-SA" dirty="0" err="1" smtClean="0"/>
              <a:t>اوكان</a:t>
            </a:r>
            <a:r>
              <a:rPr lang="ar-SA" dirty="0" smtClean="0"/>
              <a:t> اهتمامنا منصباً على القيمة العددية للبيانات.</a:t>
            </a:r>
          </a:p>
          <a:p>
            <a:pPr algn="just"/>
            <a:r>
              <a:rPr lang="ar-SA" dirty="0" smtClean="0"/>
              <a:t>يفضل استعمال الوسيط اذا كان التوزيع </a:t>
            </a:r>
            <a:r>
              <a:rPr lang="ar-SA" dirty="0" err="1" smtClean="0"/>
              <a:t>ملتوياً .</a:t>
            </a:r>
            <a:r>
              <a:rPr lang="ar-SA" dirty="0" smtClean="0"/>
              <a:t> </a:t>
            </a:r>
            <a:r>
              <a:rPr lang="ar-SA" dirty="0" err="1" smtClean="0"/>
              <a:t>اوكان</a:t>
            </a:r>
            <a:r>
              <a:rPr lang="ar-SA" dirty="0" smtClean="0"/>
              <a:t> اهتمامنا منصباً على القيمة النموذجية </a:t>
            </a:r>
            <a:r>
              <a:rPr lang="ar-SA" dirty="0" err="1" smtClean="0"/>
              <a:t>للبيانات.</a:t>
            </a:r>
            <a:r>
              <a:rPr lang="ar-SA" dirty="0" smtClean="0"/>
              <a:t> او اذا فقدت بعض القيم وعرف ترتيبها.</a:t>
            </a:r>
          </a:p>
          <a:p>
            <a:pPr algn="just"/>
            <a:r>
              <a:rPr lang="ar-SA" dirty="0" smtClean="0"/>
              <a:t>يفضل استعمال المنوال اذا كان التوزيع متعدد </a:t>
            </a:r>
            <a:r>
              <a:rPr lang="ar-SA" dirty="0" err="1" smtClean="0"/>
              <a:t>المنوالات.</a:t>
            </a:r>
            <a:r>
              <a:rPr lang="ar-SA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639</TotalTime>
  <Words>993</Words>
  <Application>Microsoft Office PowerPoint</Application>
  <PresentationFormat>عرض على الشاشة (3:4)‏</PresentationFormat>
  <Paragraphs>155</Paragraphs>
  <Slides>22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22</vt:i4>
      </vt:variant>
    </vt:vector>
  </HeadingPairs>
  <TitlesOfParts>
    <vt:vector size="25" baseType="lpstr">
      <vt:lpstr>انقلاب</vt:lpstr>
      <vt:lpstr>Equation</vt:lpstr>
      <vt:lpstr>Microsoft Equation 3.0</vt:lpstr>
      <vt:lpstr>  بسم الله الرحمن الرحيم  </vt:lpstr>
      <vt:lpstr> مقاييس النزعة المركزية(المتوسطات) </vt:lpstr>
      <vt:lpstr> مقاييس النزعة المركزية(المتوسطات) </vt:lpstr>
      <vt:lpstr>  مقاييس النزعة المركزية(المتوسطات)   </vt:lpstr>
      <vt:lpstr>الوسط الحسابي</vt:lpstr>
      <vt:lpstr>الوسط الحسابي</vt:lpstr>
      <vt:lpstr>الوسط الحسابي للتوزيع التكراري ذو الفئات</vt:lpstr>
      <vt:lpstr>الوسط الحسابي للتوزيع التكراري ذو الفئات</vt:lpstr>
      <vt:lpstr>الوسط الحسابي المرجح</vt:lpstr>
      <vt:lpstr>الوسط الحسابي المرجح</vt:lpstr>
      <vt:lpstr>الوسط الهندسي</vt:lpstr>
      <vt:lpstr>الوسط الهندسي للتوزيع التكراري ذو الفئات</vt:lpstr>
      <vt:lpstr>الوسيط</vt:lpstr>
      <vt:lpstr>الوسيط للتوزيع التكراري ذو الفئات</vt:lpstr>
      <vt:lpstr>الوسيط للتوزيع التكراري ذو الفئات</vt:lpstr>
      <vt:lpstr>الوسيط للتوزيع التكراري ذو الفئات</vt:lpstr>
      <vt:lpstr>المنوال</vt:lpstr>
      <vt:lpstr>المنوال للتوزيع التكراري ذو الفئات</vt:lpstr>
      <vt:lpstr>مقارنة بين صفات الوسط الحسابي والوسيط والمنوال</vt:lpstr>
      <vt:lpstr>مقارنة بين صفات الوسط الحسابي والوسيط والمنوال</vt:lpstr>
      <vt:lpstr>مقارنة بين صفات الوسط الحسابي والوسيط والمنوال</vt:lpstr>
      <vt:lpstr>مقارنة بين صفات الوسط الحسابي والوسيط والمنوال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ArAM</dc:creator>
  <cp:lastModifiedBy>ArAM</cp:lastModifiedBy>
  <cp:revision>110</cp:revision>
  <dcterms:created xsi:type="dcterms:W3CDTF">2011-11-28T07:27:39Z</dcterms:created>
  <dcterms:modified xsi:type="dcterms:W3CDTF">2012-10-31T07:44:20Z</dcterms:modified>
</cp:coreProperties>
</file>