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3" r:id="rId2"/>
    <p:sldId id="264" r:id="rId3"/>
    <p:sldId id="266" r:id="rId4"/>
    <p:sldId id="267" r:id="rId5"/>
    <p:sldId id="256" r:id="rId6"/>
    <p:sldId id="257" r:id="rId7"/>
    <p:sldId id="258" r:id="rId8"/>
    <p:sldId id="259" r:id="rId9"/>
    <p:sldId id="260" r:id="rId10"/>
    <p:sldId id="261" r:id="rId11"/>
    <p:sldId id="262"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2EE14E4-846F-43CA-8EE6-F9A836E04B28}" type="datetimeFigureOut">
              <a:rPr lang="ar-SA" smtClean="0"/>
              <a:pPr/>
              <a:t>11/01/34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2EE14E4-846F-43CA-8EE6-F9A836E04B28}" type="datetimeFigureOut">
              <a:rPr lang="ar-SA" smtClean="0"/>
              <a:pPr/>
              <a:t>11/01/34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B2EE14E4-846F-43CA-8EE6-F9A836E04B28}" type="datetimeFigureOut">
              <a:rPr lang="ar-SA" smtClean="0"/>
              <a:pPr/>
              <a:t>11/01/34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2EE14E4-846F-43CA-8EE6-F9A836E04B28}" type="datetimeFigureOut">
              <a:rPr lang="ar-SA" smtClean="0"/>
              <a:pPr/>
              <a:t>11/01/34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2EE14E4-846F-43CA-8EE6-F9A836E04B28}" type="datetimeFigureOut">
              <a:rPr lang="ar-SA" smtClean="0"/>
              <a:pPr/>
              <a:t>11/01/34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2EE14E4-846F-43CA-8EE6-F9A836E04B28}" type="datetimeFigureOut">
              <a:rPr lang="ar-SA" smtClean="0"/>
              <a:pPr/>
              <a:t>11/01/34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9AD351-E73F-4E73-8B77-1E17249AEB7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2EE14E4-846F-43CA-8EE6-F9A836E04B28}" type="datetimeFigureOut">
              <a:rPr lang="ar-SA" smtClean="0"/>
              <a:pPr/>
              <a:t>11/01/34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89AD351-E73F-4E73-8B77-1E17249AEB7E}"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700807"/>
            <a:ext cx="7772400" cy="1944217"/>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lstStyle/>
          <a:p>
            <a:r>
              <a:rPr lang="ar-SA" dirty="0" err="1" smtClean="0">
                <a:solidFill>
                  <a:schemeClr val="accent4">
                    <a:lumMod val="50000"/>
                  </a:schemeClr>
                </a:solidFill>
              </a:rPr>
              <a:t>المحاضرات </a:t>
            </a:r>
            <a:r>
              <a:rPr lang="ar-SA" dirty="0" smtClean="0">
                <a:solidFill>
                  <a:schemeClr val="accent4">
                    <a:lumMod val="50000"/>
                  </a:schemeClr>
                </a:solidFill>
              </a:rPr>
              <a:t>(5، 6، 7، 8، 9</a:t>
            </a:r>
            <a:r>
              <a:rPr lang="ar-SA" dirty="0" err="1" smtClean="0">
                <a:solidFill>
                  <a:schemeClr val="accent4">
                    <a:lumMod val="50000"/>
                  </a:schemeClr>
                </a:solidFill>
              </a:rPr>
              <a:t>)</a:t>
            </a:r>
            <a:endParaRPr lang="ar-SA" dirty="0">
              <a:solidFill>
                <a:schemeClr val="accent4">
                  <a:lumMod val="50000"/>
                </a:schemeClr>
              </a:solidFill>
            </a:endParaRPr>
          </a:p>
        </p:txBody>
      </p:sp>
      <p:sp>
        <p:nvSpPr>
          <p:cNvPr id="3" name="عنوان فرعي 2"/>
          <p:cNvSpPr>
            <a:spLocks noGrp="1"/>
          </p:cNvSpPr>
          <p:nvPr>
            <p:ph type="subTitle" idx="1"/>
          </p:nvPr>
        </p:nvSpPr>
        <p:spPr>
          <a:xfrm>
            <a:off x="1371600" y="4149080"/>
            <a:ext cx="6400800" cy="1224136"/>
          </a:xfrm>
          <a:solidFill>
            <a:schemeClr val="accent3">
              <a:lumMod val="60000"/>
              <a:lumOff val="40000"/>
            </a:schemeClr>
          </a:solidFill>
        </p:spPr>
        <p:txBody>
          <a:bodyPr>
            <a:normAutofit/>
          </a:bodyPr>
          <a:lstStyle/>
          <a:p>
            <a:r>
              <a:rPr lang="ar-SA" sz="3600" b="1" dirty="0" smtClean="0">
                <a:solidFill>
                  <a:srgbClr val="002060"/>
                </a:solidFill>
              </a:rPr>
              <a:t>المعايير الفنية والنفسية لاختيار نصوص الأطفال( النصوص</a:t>
            </a:r>
            <a:endParaRPr lang="ar-SA" sz="3600" b="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08720"/>
            <a:ext cx="7772400" cy="1800200"/>
          </a:xfrm>
        </p:spPr>
        <p:txBody>
          <a:bodyPr/>
          <a:lstStyle/>
          <a:p>
            <a:r>
              <a:rPr lang="ar-SA" dirty="0" smtClean="0"/>
              <a:t>الأهداف</a:t>
            </a:r>
            <a:endParaRPr lang="ar-SA" dirty="0"/>
          </a:p>
        </p:txBody>
      </p:sp>
      <p:sp>
        <p:nvSpPr>
          <p:cNvPr id="3" name="عنوان فرعي 2"/>
          <p:cNvSpPr>
            <a:spLocks noGrp="1"/>
          </p:cNvSpPr>
          <p:nvPr>
            <p:ph type="subTitle" idx="1"/>
          </p:nvPr>
        </p:nvSpPr>
        <p:spPr>
          <a:xfrm>
            <a:off x="1371600" y="2276872"/>
            <a:ext cx="7088832" cy="259228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a:normAutofit fontScale="92500"/>
          </a:bodyPr>
          <a:lstStyle/>
          <a:p>
            <a:pPr algn="r"/>
            <a:r>
              <a:rPr lang="ar-SA" dirty="0" smtClean="0"/>
              <a:t>1</a:t>
            </a:r>
            <a:r>
              <a:rPr lang="ar-SA" dirty="0" smtClean="0">
                <a:solidFill>
                  <a:schemeClr val="accent5">
                    <a:lumMod val="50000"/>
                  </a:schemeClr>
                </a:solidFill>
              </a:rPr>
              <a:t>-معرفة المعايير والأسس التي على أساسها يتم اختيار نصوص أدب الأطفال.</a:t>
            </a:r>
          </a:p>
          <a:p>
            <a:pPr algn="r"/>
            <a:r>
              <a:rPr lang="ar-SA" dirty="0" smtClean="0">
                <a:solidFill>
                  <a:schemeClr val="accent5">
                    <a:lumMod val="50000"/>
                  </a:schemeClr>
                </a:solidFill>
              </a:rPr>
              <a:t>2-</a:t>
            </a:r>
            <a:r>
              <a:rPr lang="ar-SA" dirty="0" err="1" smtClean="0">
                <a:solidFill>
                  <a:schemeClr val="accent5">
                    <a:lumMod val="50000"/>
                  </a:schemeClr>
                </a:solidFill>
              </a:rPr>
              <a:t>تقييمم</a:t>
            </a:r>
            <a:r>
              <a:rPr lang="ar-SA" dirty="0" smtClean="0">
                <a:solidFill>
                  <a:schemeClr val="accent5">
                    <a:lumMod val="50000"/>
                  </a:schemeClr>
                </a:solidFill>
              </a:rPr>
              <a:t> نصوص أدب الأطفال والحكم عليها فنيا وفكريا.</a:t>
            </a:r>
          </a:p>
          <a:p>
            <a:pPr algn="r"/>
            <a:r>
              <a:rPr lang="ar-SA" dirty="0" smtClean="0">
                <a:solidFill>
                  <a:schemeClr val="accent5">
                    <a:lumMod val="50000"/>
                  </a:schemeClr>
                </a:solidFill>
              </a:rPr>
              <a:t>3- التعرف على الخصائص النفسية لكل مرحلة من مراحل الطفولة وربطها بأدب الأطفال.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836712"/>
            <a:ext cx="7772400" cy="1010543"/>
          </a:xfrm>
          <a:solidFill>
            <a:schemeClr val="accent1">
              <a:lumMod val="20000"/>
              <a:lumOff val="80000"/>
            </a:schemeClr>
          </a:solidFill>
        </p:spPr>
        <p:txBody>
          <a:bodyPr>
            <a:normAutofit fontScale="90000"/>
          </a:bodyPr>
          <a:lstStyle/>
          <a:p>
            <a:r>
              <a:rPr lang="ar-SA" sz="4000" dirty="0" smtClean="0"/>
              <a:t>المعايير الأساسية لاختيار نصوص أدب الاطفال ونقده</a:t>
            </a:r>
            <a:endParaRPr lang="ar-SA" sz="4000" dirty="0"/>
          </a:p>
        </p:txBody>
      </p:sp>
      <p:sp>
        <p:nvSpPr>
          <p:cNvPr id="3" name="عنوان فرعي 2"/>
          <p:cNvSpPr>
            <a:spLocks noGrp="1"/>
          </p:cNvSpPr>
          <p:nvPr>
            <p:ph type="subTitle" idx="1"/>
          </p:nvPr>
        </p:nvSpPr>
        <p:spPr>
          <a:xfrm>
            <a:off x="1475656" y="2204864"/>
            <a:ext cx="6400800" cy="3672408"/>
          </a:xfrm>
          <a:solidFill>
            <a:schemeClr val="accent3">
              <a:lumMod val="60000"/>
              <a:lumOff val="40000"/>
            </a:schemeClr>
          </a:solidFill>
        </p:spPr>
        <p:txBody>
          <a:bodyPr>
            <a:normAutofit/>
          </a:bodyPr>
          <a:lstStyle/>
          <a:p>
            <a:pPr algn="r"/>
            <a:r>
              <a:rPr lang="ar-SA" dirty="0" smtClean="0"/>
              <a:t>1</a:t>
            </a:r>
            <a:r>
              <a:rPr lang="ar-SA" dirty="0" smtClean="0">
                <a:solidFill>
                  <a:schemeClr val="tx1"/>
                </a:solidFill>
              </a:rPr>
              <a:t>-مراحل الطفولة </a:t>
            </a:r>
            <a:r>
              <a:rPr lang="ar-SA" dirty="0" err="1" smtClean="0">
                <a:solidFill>
                  <a:schemeClr val="tx1"/>
                </a:solidFill>
              </a:rPr>
              <a:t>ومايناسبها</a:t>
            </a:r>
            <a:r>
              <a:rPr lang="ar-SA" dirty="0" smtClean="0">
                <a:solidFill>
                  <a:schemeClr val="tx1"/>
                </a:solidFill>
              </a:rPr>
              <a:t> من أدب</a:t>
            </a:r>
          </a:p>
          <a:p>
            <a:pPr algn="r"/>
            <a:r>
              <a:rPr lang="ar-SA" dirty="0" smtClean="0">
                <a:solidFill>
                  <a:schemeClr val="tx1"/>
                </a:solidFill>
              </a:rPr>
              <a:t>راجعي كتاب في أدب </a:t>
            </a:r>
            <a:r>
              <a:rPr lang="ar-SA" dirty="0" err="1" smtClean="0">
                <a:solidFill>
                  <a:schemeClr val="tx1"/>
                </a:solidFill>
              </a:rPr>
              <a:t>الأطفال </a:t>
            </a:r>
            <a:r>
              <a:rPr lang="ar-SA" dirty="0" smtClean="0">
                <a:solidFill>
                  <a:schemeClr val="tx1"/>
                </a:solidFill>
              </a:rPr>
              <a:t>/لـ </a:t>
            </a:r>
            <a:r>
              <a:rPr lang="ar-SA" dirty="0" err="1" smtClean="0">
                <a:solidFill>
                  <a:schemeClr val="tx1"/>
                </a:solidFill>
              </a:rPr>
              <a:t>د.</a:t>
            </a:r>
            <a:r>
              <a:rPr lang="ar-SA" dirty="0" smtClean="0">
                <a:solidFill>
                  <a:schemeClr val="tx1"/>
                </a:solidFill>
              </a:rPr>
              <a:t> علي الحديدي: </a:t>
            </a:r>
            <a:r>
              <a:rPr lang="ar-SA" dirty="0" err="1" smtClean="0">
                <a:solidFill>
                  <a:schemeClr val="tx1"/>
                </a:solidFill>
              </a:rPr>
              <a:t>ص115</a:t>
            </a:r>
            <a:r>
              <a:rPr lang="ar-SA" dirty="0" smtClean="0">
                <a:solidFill>
                  <a:schemeClr val="tx1"/>
                </a:solidFill>
              </a:rPr>
              <a:t>-139.</a:t>
            </a:r>
          </a:p>
          <a:p>
            <a:pPr algn="r"/>
            <a:endParaRPr lang="ar-SA" dirty="0" smtClean="0">
              <a:solidFill>
                <a:schemeClr val="tx1"/>
              </a:solidFill>
            </a:endParaRPr>
          </a:p>
          <a:p>
            <a:pPr algn="r"/>
            <a:r>
              <a:rPr lang="ar-SA" dirty="0" smtClean="0">
                <a:solidFill>
                  <a:schemeClr val="tx1"/>
                </a:solidFill>
              </a:rPr>
              <a:t>2-ملاحظة</a:t>
            </a:r>
          </a:p>
          <a:p>
            <a:pPr algn="r"/>
            <a:r>
              <a:rPr lang="ar-SA" dirty="0" smtClean="0">
                <a:solidFill>
                  <a:schemeClr val="tx1"/>
                </a:solidFill>
              </a:rPr>
              <a:t>اهتمي بالإضافات التي أُمليت في </a:t>
            </a:r>
            <a:r>
              <a:rPr lang="ar-SA" dirty="0" err="1" smtClean="0">
                <a:solidFill>
                  <a:schemeClr val="tx1"/>
                </a:solidFill>
              </a:rPr>
              <a:t>هذاالموضوع</a:t>
            </a:r>
            <a:endParaRPr lang="ar-SA" dirty="0" smtClean="0">
              <a:solidFill>
                <a:schemeClr val="tx1"/>
              </a:solidFill>
            </a:endParaRPr>
          </a:p>
          <a:p>
            <a:endParaRPr lang="ar-SA" dirty="0" smtClean="0"/>
          </a:p>
          <a:p>
            <a:endParaRPr lang="ar-SA" dirty="0" smtClean="0"/>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56792"/>
            <a:ext cx="8229600" cy="3528392"/>
          </a:xfrm>
          <a:solidFill>
            <a:schemeClr val="accent4">
              <a:lumMod val="60000"/>
              <a:lumOff val="40000"/>
            </a:schemeClr>
          </a:solidFill>
        </p:spPr>
        <p:txBody>
          <a:bodyPr>
            <a:normAutofit/>
          </a:bodyPr>
          <a:lstStyle/>
          <a:p>
            <a:r>
              <a:rPr lang="ar-SA" sz="7200" dirty="0" smtClean="0"/>
              <a:t>النصوص</a:t>
            </a:r>
            <a:endParaRPr lang="ar-SA" sz="7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000" r="-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339752" y="274638"/>
            <a:ext cx="4032448" cy="6250706"/>
          </a:xfrm>
        </p:spPr>
        <p:txBody>
          <a:bodyPr>
            <a:normAutofit fontScale="90000"/>
          </a:bodyPr>
          <a:lstStyle/>
          <a:p>
            <a:pPr algn="just"/>
            <a:r>
              <a:rPr lang="ar-SA" dirty="0" smtClean="0"/>
              <a:t/>
            </a:r>
            <a:br>
              <a:rPr lang="ar-SA" dirty="0" smtClean="0"/>
            </a:br>
            <a:r>
              <a:rPr lang="ar-SA" dirty="0"/>
              <a:t/>
            </a:r>
            <a:br>
              <a:rPr lang="ar-SA" dirty="0"/>
            </a:br>
            <a:r>
              <a:rPr lang="ar-SA" dirty="0" smtClean="0"/>
              <a:t/>
            </a:r>
            <a:br>
              <a:rPr lang="ar-SA" dirty="0" smtClean="0"/>
            </a:br>
            <a:r>
              <a:rPr lang="ar-SA" dirty="0" smtClean="0">
                <a:solidFill>
                  <a:schemeClr val="bg1">
                    <a:lumMod val="95000"/>
                  </a:schemeClr>
                </a:solidFill>
              </a:rPr>
              <a:t>نمْ </a:t>
            </a:r>
            <a:r>
              <a:rPr lang="ar-SA" dirty="0" err="1" smtClean="0">
                <a:solidFill>
                  <a:schemeClr val="bg1">
                    <a:lumMod val="95000"/>
                  </a:schemeClr>
                </a:solidFill>
              </a:rPr>
              <a:t>ياحبيبي</a:t>
            </a:r>
            <a:r>
              <a:rPr lang="ar-SA" dirty="0" smtClean="0">
                <a:solidFill>
                  <a:schemeClr val="bg1">
                    <a:lumMod val="95000"/>
                  </a:schemeClr>
                </a:solidFill>
              </a:rPr>
              <a:t> </a:t>
            </a:r>
            <a:r>
              <a:rPr lang="ar-SA" dirty="0" err="1" smtClean="0">
                <a:solidFill>
                  <a:schemeClr val="bg1">
                    <a:lumMod val="95000"/>
                  </a:schemeClr>
                </a:solidFill>
              </a:rPr>
              <a:t>ياقمرْ</a:t>
            </a:r>
            <a:r>
              <a:rPr lang="ar-SA" dirty="0" smtClean="0">
                <a:solidFill>
                  <a:schemeClr val="bg1">
                    <a:lumMod val="95000"/>
                  </a:schemeClr>
                </a:solidFill>
              </a:rPr>
              <a:t/>
            </a:r>
            <a:br>
              <a:rPr lang="ar-SA" dirty="0" smtClean="0">
                <a:solidFill>
                  <a:schemeClr val="bg1">
                    <a:lumMod val="95000"/>
                  </a:schemeClr>
                </a:solidFill>
              </a:rPr>
            </a:br>
            <a:r>
              <a:rPr lang="ar-SA" dirty="0" err="1" smtClean="0">
                <a:solidFill>
                  <a:schemeClr val="bg1">
                    <a:lumMod val="95000"/>
                  </a:schemeClr>
                </a:solidFill>
              </a:rPr>
              <a:t>يابا</a:t>
            </a:r>
            <a:r>
              <a:rPr lang="ar-SA" sz="4000" dirty="0" err="1" smtClean="0">
                <a:solidFill>
                  <a:schemeClr val="bg1">
                    <a:lumMod val="95000"/>
                  </a:schemeClr>
                </a:solidFill>
              </a:rPr>
              <a:t>قةً</a:t>
            </a:r>
            <a:r>
              <a:rPr lang="ar-SA" sz="4000" dirty="0" smtClean="0">
                <a:solidFill>
                  <a:schemeClr val="bg1">
                    <a:lumMod val="95000"/>
                  </a:schemeClr>
                </a:solidFill>
              </a:rPr>
              <a:t> </a:t>
            </a:r>
            <a:r>
              <a:rPr lang="ar-SA" dirty="0" smtClean="0">
                <a:solidFill>
                  <a:schemeClr val="bg1">
                    <a:lumMod val="95000"/>
                  </a:schemeClr>
                </a:solidFill>
              </a:rPr>
              <a:t>من الزهرْ</a:t>
            </a:r>
            <a:br>
              <a:rPr lang="ar-SA" dirty="0" smtClean="0">
                <a:solidFill>
                  <a:schemeClr val="bg1">
                    <a:lumMod val="95000"/>
                  </a:schemeClr>
                </a:solidFill>
              </a:rPr>
            </a:br>
            <a:r>
              <a:rPr lang="ar-SA" dirty="0" smtClean="0">
                <a:solidFill>
                  <a:schemeClr val="bg1">
                    <a:lumMod val="95000"/>
                  </a:schemeClr>
                </a:solidFill>
              </a:rPr>
              <a:t>تجلو عن النفس الضجرْ</a:t>
            </a:r>
            <a:br>
              <a:rPr lang="ar-SA" dirty="0" smtClean="0">
                <a:solidFill>
                  <a:schemeClr val="bg1">
                    <a:lumMod val="95000"/>
                  </a:schemeClr>
                </a:solidFill>
              </a:rPr>
            </a:br>
            <a:r>
              <a:rPr lang="ar-SA" dirty="0" err="1" smtClean="0">
                <a:solidFill>
                  <a:schemeClr val="bg1">
                    <a:lumMod val="95000"/>
                  </a:schemeClr>
                </a:solidFill>
              </a:rPr>
              <a:t>يانغمة</a:t>
            </a:r>
            <a:r>
              <a:rPr lang="ar-SA" dirty="0" smtClean="0">
                <a:solidFill>
                  <a:schemeClr val="bg1">
                    <a:lumMod val="95000"/>
                  </a:schemeClr>
                </a:solidFill>
              </a:rPr>
              <a:t> من الوترْ</a:t>
            </a:r>
            <a:br>
              <a:rPr lang="ar-SA" dirty="0" smtClean="0">
                <a:solidFill>
                  <a:schemeClr val="bg1">
                    <a:lumMod val="95000"/>
                  </a:schemeClr>
                </a:solidFill>
              </a:rPr>
            </a:br>
            <a:r>
              <a:rPr lang="ar-SA" dirty="0" err="1" smtClean="0">
                <a:solidFill>
                  <a:schemeClr val="bg1">
                    <a:lumMod val="95000"/>
                  </a:schemeClr>
                </a:solidFill>
              </a:rPr>
              <a:t>يابلبلاً</a:t>
            </a:r>
            <a:r>
              <a:rPr lang="ar-SA" dirty="0" smtClean="0">
                <a:solidFill>
                  <a:schemeClr val="bg1">
                    <a:lumMod val="95000"/>
                  </a:schemeClr>
                </a:solidFill>
              </a:rPr>
              <a:t> على الشجرْ</a:t>
            </a:r>
            <a:br>
              <a:rPr lang="ar-SA" dirty="0" smtClean="0">
                <a:solidFill>
                  <a:schemeClr val="bg1">
                    <a:lumMod val="95000"/>
                  </a:schemeClr>
                </a:solidFill>
              </a:rPr>
            </a:br>
            <a:r>
              <a:rPr lang="ar-SA" dirty="0" err="1" smtClean="0">
                <a:solidFill>
                  <a:schemeClr val="bg1">
                    <a:lumMod val="95000"/>
                  </a:schemeClr>
                </a:solidFill>
              </a:rPr>
              <a:t>يانسمةً</a:t>
            </a:r>
            <a:r>
              <a:rPr lang="ar-SA" dirty="0" smtClean="0">
                <a:solidFill>
                  <a:schemeClr val="bg1">
                    <a:lumMod val="95000"/>
                  </a:schemeClr>
                </a:solidFill>
              </a:rPr>
              <a:t> مع السحرْ</a:t>
            </a:r>
            <a:br>
              <a:rPr lang="ar-SA" dirty="0" smtClean="0">
                <a:solidFill>
                  <a:schemeClr val="bg1">
                    <a:lumMod val="95000"/>
                  </a:schemeClr>
                </a:solidFill>
              </a:rPr>
            </a:br>
            <a:r>
              <a:rPr lang="ar-SA" dirty="0" smtClean="0">
                <a:solidFill>
                  <a:schemeClr val="bg1">
                    <a:lumMod val="95000"/>
                  </a:schemeClr>
                </a:solidFill>
              </a:rPr>
              <a:t>كنتَ حبيبًا منتظرْ</a:t>
            </a:r>
            <a:br>
              <a:rPr lang="ar-SA" dirty="0" smtClean="0">
                <a:solidFill>
                  <a:schemeClr val="bg1">
                    <a:lumMod val="95000"/>
                  </a:schemeClr>
                </a:solidFill>
              </a:rPr>
            </a:br>
            <a:r>
              <a:rPr lang="ar-SA" dirty="0" smtClean="0">
                <a:solidFill>
                  <a:schemeClr val="bg1">
                    <a:lumMod val="95000"/>
                  </a:schemeClr>
                </a:solidFill>
              </a:rPr>
              <a:t>واليوم أنس في الحضرْ</a:t>
            </a:r>
            <a:br>
              <a:rPr lang="ar-SA" dirty="0" smtClean="0">
                <a:solidFill>
                  <a:schemeClr val="bg1">
                    <a:lumMod val="95000"/>
                  </a:schemeClr>
                </a:solidFill>
              </a:rPr>
            </a:br>
            <a:r>
              <a:rPr lang="ar-SA" dirty="0" smtClean="0">
                <a:solidFill>
                  <a:schemeClr val="bg1">
                    <a:lumMod val="95000"/>
                  </a:schemeClr>
                </a:solidFill>
              </a:rPr>
              <a:t>وأنت َ عون في السفرْ</a:t>
            </a:r>
            <a:br>
              <a:rPr lang="ar-SA" dirty="0" smtClean="0">
                <a:solidFill>
                  <a:schemeClr val="bg1">
                    <a:lumMod val="95000"/>
                  </a:schemeClr>
                </a:solidFill>
              </a:rPr>
            </a:br>
            <a:r>
              <a:rPr lang="ar-SA" dirty="0" smtClean="0">
                <a:solidFill>
                  <a:schemeClr val="bg1">
                    <a:lumMod val="95000"/>
                  </a:schemeClr>
                </a:solidFill>
              </a:rPr>
              <a:t> عشْ طاهرا مثل الندى </a:t>
            </a:r>
            <a:br>
              <a:rPr lang="ar-SA" dirty="0" smtClean="0">
                <a:solidFill>
                  <a:schemeClr val="bg1">
                    <a:lumMod val="95000"/>
                  </a:schemeClr>
                </a:solidFill>
              </a:rPr>
            </a:b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000" r="-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411760" y="0"/>
            <a:ext cx="4176464" cy="6858000"/>
          </a:xfrm>
        </p:spPr>
        <p:txBody>
          <a:bodyPr>
            <a:normAutofit fontScale="90000"/>
          </a:bodyPr>
          <a:lstStyle/>
          <a:p>
            <a:pPr algn="just"/>
            <a:r>
              <a:rPr lang="ar-SA" dirty="0" smtClean="0">
                <a:solidFill>
                  <a:schemeClr val="bg1">
                    <a:lumMod val="95000"/>
                  </a:schemeClr>
                </a:solidFill>
              </a:rPr>
              <a:t/>
            </a:r>
            <a:br>
              <a:rPr lang="ar-SA" dirty="0" smtClean="0">
                <a:solidFill>
                  <a:schemeClr val="bg1">
                    <a:lumMod val="95000"/>
                  </a:schemeClr>
                </a:solidFill>
              </a:rPr>
            </a:br>
            <a:r>
              <a:rPr lang="ar-SA" dirty="0" smtClean="0">
                <a:solidFill>
                  <a:schemeClr val="bg1">
                    <a:lumMod val="95000"/>
                  </a:schemeClr>
                </a:solidFill>
              </a:rPr>
              <a:t>وسرْ على درب الهُدى</a:t>
            </a:r>
            <a:br>
              <a:rPr lang="ar-SA" dirty="0" smtClean="0">
                <a:solidFill>
                  <a:schemeClr val="bg1">
                    <a:lumMod val="95000"/>
                  </a:schemeClr>
                </a:solidFill>
              </a:rPr>
            </a:br>
            <a:r>
              <a:rPr lang="ar-SA" dirty="0" smtClean="0">
                <a:solidFill>
                  <a:schemeClr val="bg1">
                    <a:lumMod val="95000"/>
                  </a:schemeClr>
                </a:solidFill>
              </a:rPr>
              <a:t>كن لأبيك مسعدا</a:t>
            </a:r>
            <a:br>
              <a:rPr lang="ar-SA" dirty="0" smtClean="0">
                <a:solidFill>
                  <a:schemeClr val="bg1">
                    <a:lumMod val="95000"/>
                  </a:schemeClr>
                </a:solidFill>
              </a:rPr>
            </a:br>
            <a:r>
              <a:rPr lang="ar-SA" dirty="0" smtClean="0">
                <a:solidFill>
                  <a:schemeClr val="bg1">
                    <a:lumMod val="95000"/>
                  </a:schemeClr>
                </a:solidFill>
              </a:rPr>
              <a:t>وصاحبًا ومنجدًا</a:t>
            </a:r>
            <a:br>
              <a:rPr lang="ar-SA" dirty="0" smtClean="0">
                <a:solidFill>
                  <a:schemeClr val="bg1">
                    <a:lumMod val="95000"/>
                  </a:schemeClr>
                </a:solidFill>
              </a:rPr>
            </a:br>
            <a:r>
              <a:rPr lang="ar-SA" dirty="0" smtClean="0">
                <a:solidFill>
                  <a:schemeClr val="bg1">
                    <a:lumMod val="95000"/>
                  </a:schemeClr>
                </a:solidFill>
              </a:rPr>
              <a:t>كن عالمًا </a:t>
            </a:r>
            <a:r>
              <a:rPr lang="ar-SA" dirty="0" err="1" smtClean="0">
                <a:solidFill>
                  <a:schemeClr val="bg1">
                    <a:lumMod val="95000"/>
                  </a:schemeClr>
                </a:solidFill>
              </a:rPr>
              <a:t>مجددًأ</a:t>
            </a:r>
            <a:r>
              <a:rPr lang="ar-SA" dirty="0" smtClean="0">
                <a:solidFill>
                  <a:schemeClr val="bg1">
                    <a:lumMod val="95000"/>
                  </a:schemeClr>
                </a:solidFill>
              </a:rPr>
              <a:t/>
            </a:r>
            <a:br>
              <a:rPr lang="ar-SA" dirty="0" smtClean="0">
                <a:solidFill>
                  <a:schemeClr val="bg1">
                    <a:lumMod val="95000"/>
                  </a:schemeClr>
                </a:solidFill>
              </a:rPr>
            </a:br>
            <a:r>
              <a:rPr lang="ar-SA" dirty="0" err="1" smtClean="0">
                <a:solidFill>
                  <a:schemeClr val="bg1">
                    <a:lumMod val="95000"/>
                  </a:schemeClr>
                </a:solidFill>
              </a:rPr>
              <a:t>لاتضع</a:t>
            </a:r>
            <a:r>
              <a:rPr lang="ar-SA" dirty="0" smtClean="0">
                <a:solidFill>
                  <a:schemeClr val="bg1">
                    <a:lumMod val="95000"/>
                  </a:schemeClr>
                </a:solidFill>
              </a:rPr>
              <a:t> الوقت سُدى</a:t>
            </a:r>
            <a:br>
              <a:rPr lang="ar-SA" dirty="0" smtClean="0">
                <a:solidFill>
                  <a:schemeClr val="bg1">
                    <a:lumMod val="95000"/>
                  </a:schemeClr>
                </a:solidFill>
              </a:rPr>
            </a:br>
            <a:r>
              <a:rPr lang="ar-SA" dirty="0" smtClean="0">
                <a:solidFill>
                  <a:schemeClr val="bg1">
                    <a:lumMod val="95000"/>
                  </a:schemeClr>
                </a:solidFill>
              </a:rPr>
              <a:t>أعطاك ربي سؤددا</a:t>
            </a:r>
            <a:br>
              <a:rPr lang="ar-SA" dirty="0" smtClean="0">
                <a:solidFill>
                  <a:schemeClr val="bg1">
                    <a:lumMod val="95000"/>
                  </a:schemeClr>
                </a:solidFill>
              </a:rPr>
            </a:br>
            <a:r>
              <a:rPr lang="ar-SA" dirty="0" smtClean="0">
                <a:solidFill>
                  <a:schemeClr val="bg1">
                    <a:lumMod val="95000"/>
                  </a:schemeClr>
                </a:solidFill>
              </a:rPr>
              <a:t>أرجوك </a:t>
            </a:r>
            <a:r>
              <a:rPr lang="ar-SA" dirty="0" err="1" smtClean="0">
                <a:solidFill>
                  <a:schemeClr val="bg1">
                    <a:lumMod val="95000"/>
                  </a:schemeClr>
                </a:solidFill>
              </a:rPr>
              <a:t>يارب</a:t>
            </a:r>
            <a:r>
              <a:rPr lang="ar-SA" dirty="0" smtClean="0">
                <a:solidFill>
                  <a:schemeClr val="bg1">
                    <a:lumMod val="95000"/>
                  </a:schemeClr>
                </a:solidFill>
              </a:rPr>
              <a:t> الهُدى</a:t>
            </a:r>
            <a:br>
              <a:rPr lang="ar-SA" dirty="0" smtClean="0">
                <a:solidFill>
                  <a:schemeClr val="bg1">
                    <a:lumMod val="95000"/>
                  </a:schemeClr>
                </a:solidFill>
              </a:rPr>
            </a:br>
            <a:r>
              <a:rPr lang="ar-SA" dirty="0" smtClean="0">
                <a:solidFill>
                  <a:schemeClr val="bg1">
                    <a:lumMod val="95000"/>
                  </a:schemeClr>
                </a:solidFill>
              </a:rPr>
              <a:t>تحميه من كيد العِدى</a:t>
            </a:r>
            <a:br>
              <a:rPr lang="ar-SA" dirty="0" smtClean="0">
                <a:solidFill>
                  <a:schemeClr val="bg1">
                    <a:lumMod val="95000"/>
                  </a:schemeClr>
                </a:solidFill>
              </a:rPr>
            </a:br>
            <a:r>
              <a:rPr lang="ar-SA" dirty="0" smtClean="0">
                <a:solidFill>
                  <a:schemeClr val="bg1">
                    <a:lumMod val="95000"/>
                  </a:schemeClr>
                </a:solidFill>
              </a:rPr>
              <a:t>نم </a:t>
            </a:r>
            <a:r>
              <a:rPr lang="ar-SA" dirty="0" err="1" smtClean="0">
                <a:solidFill>
                  <a:schemeClr val="bg1">
                    <a:lumMod val="95000"/>
                  </a:schemeClr>
                </a:solidFill>
              </a:rPr>
              <a:t>ياحبيبي</a:t>
            </a:r>
            <a:r>
              <a:rPr lang="ar-SA" dirty="0" smtClean="0">
                <a:solidFill>
                  <a:schemeClr val="bg1">
                    <a:lumMod val="95000"/>
                  </a:schemeClr>
                </a:solidFill>
              </a:rPr>
              <a:t> </a:t>
            </a:r>
            <a:r>
              <a:rPr lang="ar-SA" dirty="0" err="1" smtClean="0">
                <a:solidFill>
                  <a:schemeClr val="bg1">
                    <a:lumMod val="95000"/>
                  </a:schemeClr>
                </a:solidFill>
              </a:rPr>
              <a:t>ياقمر</a:t>
            </a:r>
            <a:r>
              <a:rPr lang="ar-SA" dirty="0" smtClean="0">
                <a:solidFill>
                  <a:schemeClr val="bg1">
                    <a:lumMod val="95000"/>
                  </a:schemeClr>
                </a:solidFill>
              </a:rPr>
              <a:t> </a:t>
            </a:r>
            <a:br>
              <a:rPr lang="ar-SA" dirty="0" smtClean="0">
                <a:solidFill>
                  <a:schemeClr val="bg1">
                    <a:lumMod val="95000"/>
                  </a:schemeClr>
                </a:solidFill>
              </a:rPr>
            </a:br>
            <a:r>
              <a:rPr lang="ar-SA" dirty="0" smtClean="0">
                <a:solidFill>
                  <a:schemeClr val="bg1">
                    <a:lumMod val="95000"/>
                  </a:schemeClr>
                </a:solidFill>
              </a:rPr>
              <a:t>أبقاك لي رب البـــــــشر</a:t>
            </a:r>
            <a:endParaRPr lang="ar-SA" dirty="0">
              <a:solidFill>
                <a:schemeClr val="bg1">
                  <a:lumMod val="9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3000" r="-3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931224" cy="6034682"/>
          </a:xfrm>
        </p:spPr>
        <p:txBody>
          <a:bodyPr/>
          <a:lstStyle/>
          <a:p>
            <a:r>
              <a:rPr lang="ar-SA" b="1" dirty="0" smtClean="0">
                <a:ln>
                  <a:solidFill>
                    <a:schemeClr val="tx1">
                      <a:lumMod val="95000"/>
                      <a:lumOff val="5000"/>
                    </a:schemeClr>
                  </a:solidFill>
                </a:ln>
                <a:solidFill>
                  <a:srgbClr val="FFFF00"/>
                </a:solidFill>
              </a:rPr>
              <a:t>هوَّا هوَّا هوَّا هوَّا</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كبرت بنتي صارت أقوى</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هي لي أنس هي لي سلوى</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عبستْ يوما تُبدي الشكوى</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تبكي تبغي شيئًا حُلوا</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فإذا رضعتْ حتى تروى</a:t>
            </a:r>
            <a:br>
              <a:rPr lang="ar-SA" b="1" dirty="0" smtClean="0">
                <a:ln>
                  <a:solidFill>
                    <a:schemeClr val="tx1">
                      <a:lumMod val="95000"/>
                      <a:lumOff val="5000"/>
                    </a:schemeClr>
                  </a:solidFill>
                </a:ln>
                <a:solidFill>
                  <a:srgbClr val="FFFF00"/>
                </a:solidFill>
              </a:rPr>
            </a:br>
            <a:r>
              <a:rPr lang="ar-SA" b="1" dirty="0" smtClean="0">
                <a:ln>
                  <a:solidFill>
                    <a:schemeClr val="tx1">
                      <a:lumMod val="95000"/>
                      <a:lumOff val="5000"/>
                    </a:schemeClr>
                  </a:solidFill>
                </a:ln>
                <a:solidFill>
                  <a:srgbClr val="FFFF00"/>
                </a:solidFill>
              </a:rPr>
              <a:t>بسمت فغدا يومي  صَحْوا</a:t>
            </a:r>
            <a:endParaRPr lang="ar-SA" b="1" dirty="0">
              <a:ln>
                <a:solidFill>
                  <a:schemeClr val="tx1">
                    <a:lumMod val="95000"/>
                    <a:lumOff val="5000"/>
                  </a:schemeClr>
                </a:solidFill>
              </a:ln>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3000" r="-3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034682"/>
          </a:xfrm>
        </p:spPr>
        <p:txBody>
          <a:bodyPr/>
          <a:lstStyle/>
          <a:p>
            <a:r>
              <a:rPr lang="ar-SA" sz="4800" b="1" dirty="0" err="1" smtClean="0">
                <a:ln>
                  <a:solidFill>
                    <a:schemeClr val="tx1">
                      <a:lumMod val="95000"/>
                      <a:lumOff val="5000"/>
                    </a:schemeClr>
                  </a:solidFill>
                </a:ln>
                <a:solidFill>
                  <a:srgbClr val="FFFF00"/>
                </a:solidFill>
              </a:rPr>
              <a:t>ياحبذا</a:t>
            </a:r>
            <a:r>
              <a:rPr lang="ar-SA" sz="4800" b="1" dirty="0" smtClean="0">
                <a:ln>
                  <a:solidFill>
                    <a:schemeClr val="tx1">
                      <a:lumMod val="95000"/>
                      <a:lumOff val="5000"/>
                    </a:schemeClr>
                  </a:solidFill>
                </a:ln>
                <a:solidFill>
                  <a:srgbClr val="FFFF00"/>
                </a:solidFill>
              </a:rPr>
              <a:t> رُوحُه وملْمَسُه</a:t>
            </a:r>
            <a:br>
              <a:rPr lang="ar-SA" sz="4800" b="1" dirty="0" smtClean="0">
                <a:ln>
                  <a:solidFill>
                    <a:schemeClr val="tx1">
                      <a:lumMod val="95000"/>
                      <a:lumOff val="5000"/>
                    </a:schemeClr>
                  </a:solidFill>
                </a:ln>
                <a:solidFill>
                  <a:srgbClr val="FFFF00"/>
                </a:solidFill>
              </a:rPr>
            </a:br>
            <a:r>
              <a:rPr lang="ar-SA" sz="4800" b="1" dirty="0" smtClean="0">
                <a:ln>
                  <a:solidFill>
                    <a:schemeClr val="tx1">
                      <a:lumMod val="95000"/>
                      <a:lumOff val="5000"/>
                    </a:schemeClr>
                  </a:solidFill>
                </a:ln>
                <a:solidFill>
                  <a:srgbClr val="FFFF00"/>
                </a:solidFill>
              </a:rPr>
              <a:t>أملَح شيٍء ظلُّه </a:t>
            </a:r>
            <a:r>
              <a:rPr lang="ar-SA" sz="4800" b="1" dirty="0" err="1" smtClean="0">
                <a:ln>
                  <a:solidFill>
                    <a:schemeClr val="tx1">
                      <a:lumMod val="95000"/>
                      <a:lumOff val="5000"/>
                    </a:schemeClr>
                  </a:solidFill>
                </a:ln>
                <a:solidFill>
                  <a:srgbClr val="FFFF00"/>
                </a:solidFill>
              </a:rPr>
              <a:t>وأكيسُه</a:t>
            </a:r>
            <a:r>
              <a:rPr lang="ar-SA" sz="4800" b="1" dirty="0" smtClean="0">
                <a:ln>
                  <a:solidFill>
                    <a:schemeClr val="tx1">
                      <a:lumMod val="95000"/>
                      <a:lumOff val="5000"/>
                    </a:schemeClr>
                  </a:solidFill>
                </a:ln>
                <a:solidFill>
                  <a:srgbClr val="FFFF00"/>
                </a:solidFill>
              </a:rPr>
              <a:t/>
            </a:r>
            <a:br>
              <a:rPr lang="ar-SA" sz="4800" b="1" dirty="0" smtClean="0">
                <a:ln>
                  <a:solidFill>
                    <a:schemeClr val="tx1">
                      <a:lumMod val="95000"/>
                      <a:lumOff val="5000"/>
                    </a:schemeClr>
                  </a:solidFill>
                </a:ln>
                <a:solidFill>
                  <a:srgbClr val="FFFF00"/>
                </a:solidFill>
              </a:rPr>
            </a:br>
            <a:r>
              <a:rPr lang="ar-SA" sz="4800" b="1" dirty="0" smtClean="0">
                <a:ln>
                  <a:solidFill>
                    <a:schemeClr val="tx1">
                      <a:lumMod val="95000"/>
                      <a:lumOff val="5000"/>
                    </a:schemeClr>
                  </a:solidFill>
                </a:ln>
                <a:solidFill>
                  <a:srgbClr val="FFFF00"/>
                </a:solidFill>
              </a:rPr>
              <a:t>اللهُ يرعاهُ لي ويَحرسُه</a:t>
            </a:r>
            <a:r>
              <a:rPr lang="ar-SA" b="1" dirty="0" smtClean="0">
                <a:ln>
                  <a:solidFill>
                    <a:schemeClr val="tx1">
                      <a:lumMod val="95000"/>
                      <a:lumOff val="5000"/>
                    </a:schemeClr>
                  </a:solidFill>
                </a:ln>
                <a:solidFill>
                  <a:srgbClr val="FFFF00"/>
                </a:solidFill>
              </a:rPr>
              <a:t/>
            </a:r>
            <a:br>
              <a:rPr lang="ar-SA" b="1" dirty="0" smtClean="0">
                <a:ln>
                  <a:solidFill>
                    <a:schemeClr val="tx1">
                      <a:lumMod val="95000"/>
                      <a:lumOff val="5000"/>
                    </a:schemeClr>
                  </a:solidFill>
                </a:ln>
                <a:solidFill>
                  <a:srgbClr val="FFFF00"/>
                </a:solidFill>
              </a:rPr>
            </a:br>
            <a:r>
              <a:rPr lang="ar-SA" b="1" dirty="0" smtClean="0">
                <a:solidFill>
                  <a:srgbClr val="FFFF00"/>
                </a:solidFill>
              </a:rPr>
              <a:t/>
            </a:r>
            <a:br>
              <a:rPr lang="ar-SA" b="1" dirty="0" smtClean="0">
                <a:solidFill>
                  <a:srgbClr val="FFFF00"/>
                </a:solidFill>
              </a:rPr>
            </a:br>
            <a:endParaRPr lang="ar-SA" b="1" dirty="0">
              <a:solidFill>
                <a:srgbClr val="FFFF00"/>
              </a:solidFill>
            </a:endParaRPr>
          </a:p>
        </p:txBody>
      </p:sp>
      <p:cxnSp>
        <p:nvCxnSpPr>
          <p:cNvPr id="4" name="رابط مستقيم 3"/>
          <p:cNvCxnSpPr/>
          <p:nvPr/>
        </p:nvCxnSpPr>
        <p:spPr>
          <a:xfrm>
            <a:off x="1763688" y="3717032"/>
            <a:ext cx="568863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4722"/>
          </a:xfrm>
        </p:spPr>
        <p:txBody>
          <a:bodyPr>
            <a:noAutofit/>
          </a:bodyPr>
          <a:lstStyle/>
          <a:p>
            <a:r>
              <a:rPr lang="ar-SA" sz="3200" b="1" dirty="0">
                <a:ln>
                  <a:solidFill>
                    <a:schemeClr val="tx1">
                      <a:lumMod val="95000"/>
                      <a:lumOff val="5000"/>
                    </a:schemeClr>
                  </a:solidFill>
                </a:ln>
                <a:solidFill>
                  <a:srgbClr val="FF0000"/>
                </a:solidFill>
              </a:rPr>
              <a:t>قلمي </a:t>
            </a:r>
            <a:r>
              <a:rPr lang="ar-SA" sz="3200" b="1" dirty="0" smtClean="0">
                <a:ln>
                  <a:solidFill>
                    <a:schemeClr val="tx1">
                      <a:lumMod val="95000"/>
                      <a:lumOff val="5000"/>
                    </a:schemeClr>
                  </a:solidFill>
                </a:ln>
                <a:solidFill>
                  <a:srgbClr val="FF0000"/>
                </a:solidFill>
              </a:rPr>
              <a:t>الأزرقْ</a:t>
            </a: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يرسم زورق </a:t>
            </a:r>
            <a:r>
              <a:rPr lang="ar-SA" sz="3200" b="1" dirty="0" err="1" smtClean="0">
                <a:ln>
                  <a:solidFill>
                    <a:schemeClr val="tx1">
                      <a:lumMod val="95000"/>
                      <a:lumOff val="5000"/>
                    </a:schemeClr>
                  </a:solidFill>
                </a:ln>
                <a:solidFill>
                  <a:srgbClr val="FF0000"/>
                </a:solidFill>
              </a:rPr>
              <a:t>ْ..</a:t>
            </a:r>
            <a:r>
              <a:rPr lang="ar-SA" sz="3200" b="1" dirty="0">
                <a:ln>
                  <a:solidFill>
                    <a:schemeClr val="tx1">
                      <a:lumMod val="95000"/>
                      <a:lumOff val="5000"/>
                    </a:schemeClr>
                  </a:solidFill>
                </a:ln>
                <a:solidFill>
                  <a:srgbClr val="FF0000"/>
                </a:solidFill>
              </a:rPr>
              <a:t>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وسماء بها شمس </a:t>
            </a:r>
            <a:r>
              <a:rPr lang="ar-SA" sz="3200" b="1" dirty="0" smtClean="0">
                <a:ln>
                  <a:solidFill>
                    <a:schemeClr val="tx1">
                      <a:lumMod val="95000"/>
                      <a:lumOff val="5000"/>
                    </a:schemeClr>
                  </a:solidFill>
                </a:ln>
                <a:solidFill>
                  <a:srgbClr val="FF0000"/>
                </a:solidFill>
              </a:rPr>
              <a:t>تشرقْ</a:t>
            </a: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قلمي </a:t>
            </a:r>
            <a:r>
              <a:rPr lang="ar-SA" sz="3200" b="1" dirty="0" smtClean="0">
                <a:ln>
                  <a:solidFill>
                    <a:schemeClr val="tx1">
                      <a:lumMod val="95000"/>
                      <a:lumOff val="5000"/>
                    </a:schemeClr>
                  </a:solidFill>
                </a:ln>
                <a:solidFill>
                  <a:srgbClr val="FF0000"/>
                </a:solidFill>
              </a:rPr>
              <a:t>الأحمرْ</a:t>
            </a: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أخذ </a:t>
            </a:r>
            <a:r>
              <a:rPr lang="ar-SA" sz="3200" b="1" dirty="0" smtClean="0">
                <a:ln>
                  <a:solidFill>
                    <a:schemeClr val="tx1">
                      <a:lumMod val="95000"/>
                      <a:lumOff val="5000"/>
                    </a:schemeClr>
                  </a:solidFill>
                </a:ln>
                <a:solidFill>
                  <a:srgbClr val="FF0000"/>
                </a:solidFill>
              </a:rPr>
              <a:t>المنظرْ</a:t>
            </a:r>
            <a:r>
              <a:rPr lang="ar-SA" sz="3200" b="1" dirty="0">
                <a:ln>
                  <a:solidFill>
                    <a:schemeClr val="tx1">
                      <a:lumMod val="95000"/>
                      <a:lumOff val="5000"/>
                    </a:schemeClr>
                  </a:solidFill>
                </a:ln>
                <a:solidFill>
                  <a:srgbClr val="FF0000"/>
                </a:solidFill>
              </a:rPr>
              <a:t>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لون كل الورد </a:t>
            </a:r>
            <a:r>
              <a:rPr lang="ar-SA" sz="3200" b="1" dirty="0" smtClean="0">
                <a:ln>
                  <a:solidFill>
                    <a:schemeClr val="tx1">
                      <a:lumMod val="95000"/>
                      <a:lumOff val="5000"/>
                    </a:schemeClr>
                  </a:solidFill>
                </a:ln>
                <a:solidFill>
                  <a:srgbClr val="FF0000"/>
                </a:solidFill>
              </a:rPr>
              <a:t>الأحمرْ</a:t>
            </a: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قلمي </a:t>
            </a:r>
            <a:r>
              <a:rPr lang="ar-SA" sz="3200" b="1" dirty="0" smtClean="0">
                <a:ln>
                  <a:solidFill>
                    <a:schemeClr val="tx1">
                      <a:lumMod val="95000"/>
                      <a:lumOff val="5000"/>
                    </a:schemeClr>
                  </a:solidFill>
                </a:ln>
                <a:solidFill>
                  <a:srgbClr val="FF0000"/>
                </a:solidFill>
              </a:rPr>
              <a:t>الأصفرْ</a:t>
            </a:r>
            <a:r>
              <a:rPr lang="ar-SA" sz="3200" b="1" dirty="0">
                <a:ln>
                  <a:solidFill>
                    <a:schemeClr val="tx1">
                      <a:lumMod val="95000"/>
                      <a:lumOff val="5000"/>
                    </a:schemeClr>
                  </a:solidFill>
                </a:ln>
                <a:solidFill>
                  <a:srgbClr val="FF0000"/>
                </a:solidFill>
              </a:rPr>
              <a:t/>
            </a:r>
            <a:br>
              <a:rPr lang="ar-SA" sz="3200" b="1" dirty="0">
                <a:ln>
                  <a:solidFill>
                    <a:schemeClr val="tx1">
                      <a:lumMod val="95000"/>
                      <a:lumOff val="5000"/>
                    </a:schemeClr>
                  </a:solidFill>
                </a:ln>
                <a:solidFill>
                  <a:srgbClr val="FF0000"/>
                </a:solidFill>
              </a:rPr>
            </a:br>
            <a:r>
              <a:rPr lang="ar-SA" sz="3200" b="1" dirty="0" err="1">
                <a:ln>
                  <a:solidFill>
                    <a:schemeClr val="tx1">
                      <a:lumMod val="95000"/>
                      <a:lumOff val="5000"/>
                    </a:schemeClr>
                  </a:solidFill>
                </a:ln>
                <a:solidFill>
                  <a:srgbClr val="FF0000"/>
                </a:solidFill>
              </a:rPr>
              <a:t>نظر </a:t>
            </a:r>
            <a:r>
              <a:rPr lang="ar-SA" sz="3200" b="1" dirty="0" smtClean="0">
                <a:ln>
                  <a:solidFill>
                    <a:schemeClr val="tx1">
                      <a:lumMod val="95000"/>
                      <a:lumOff val="5000"/>
                    </a:schemeClr>
                  </a:solidFill>
                </a:ln>
                <a:solidFill>
                  <a:srgbClr val="FF0000"/>
                </a:solidFill>
              </a:rPr>
              <a:t>..ْ</a:t>
            </a:r>
            <a:r>
              <a:rPr lang="ar-SA" sz="3200" b="1" dirty="0">
                <a:ln>
                  <a:solidFill>
                    <a:schemeClr val="tx1">
                      <a:lumMod val="95000"/>
                      <a:lumOff val="5000"/>
                    </a:schemeClr>
                  </a:solidFill>
                </a:ln>
                <a:solidFill>
                  <a:srgbClr val="FF0000"/>
                </a:solidFill>
              </a:rPr>
              <a:t> </a:t>
            </a:r>
            <a:br>
              <a:rPr lang="ar-SA" sz="3200" b="1" dirty="0">
                <a:ln>
                  <a:solidFill>
                    <a:schemeClr val="tx1">
                      <a:lumMod val="95000"/>
                      <a:lumOff val="5000"/>
                    </a:schemeClr>
                  </a:solidFill>
                </a:ln>
                <a:solidFill>
                  <a:srgbClr val="FF0000"/>
                </a:solidFill>
              </a:rPr>
            </a:br>
            <a:r>
              <a:rPr lang="ar-SA" sz="3200" b="1" dirty="0" smtClean="0">
                <a:ln>
                  <a:solidFill>
                    <a:schemeClr val="tx1">
                      <a:lumMod val="95000"/>
                      <a:lumOff val="5000"/>
                    </a:schemeClr>
                  </a:solidFill>
                </a:ln>
                <a:solidFill>
                  <a:srgbClr val="FF0000"/>
                </a:solidFill>
              </a:rPr>
              <a:t>وفكرْ</a:t>
            </a:r>
            <a:r>
              <a:rPr lang="ar-SA" sz="3200" b="1" dirty="0">
                <a:ln>
                  <a:solidFill>
                    <a:schemeClr val="tx1">
                      <a:lumMod val="95000"/>
                      <a:lumOff val="5000"/>
                    </a:schemeClr>
                  </a:solidFill>
                </a:ln>
                <a:solidFill>
                  <a:srgbClr val="FF0000"/>
                </a:solidFill>
              </a:rPr>
              <a:t> </a:t>
            </a:r>
            <a:br>
              <a:rPr lang="ar-SA" sz="3200" b="1" dirty="0">
                <a:ln>
                  <a:solidFill>
                    <a:schemeClr val="tx1">
                      <a:lumMod val="95000"/>
                      <a:lumOff val="5000"/>
                    </a:schemeClr>
                  </a:solidFill>
                </a:ln>
                <a:solidFill>
                  <a:srgbClr val="FF0000"/>
                </a:solidFill>
              </a:rPr>
            </a:br>
            <a:r>
              <a:rPr lang="ar-SA" sz="3200" b="1" dirty="0">
                <a:ln>
                  <a:solidFill>
                    <a:schemeClr val="tx1">
                      <a:lumMod val="95000"/>
                      <a:lumOff val="5000"/>
                    </a:schemeClr>
                  </a:solidFill>
                </a:ln>
                <a:solidFill>
                  <a:srgbClr val="FF0000"/>
                </a:solidFill>
              </a:rPr>
              <a:t>أين مكان </a:t>
            </a:r>
            <a:r>
              <a:rPr lang="ar-SA" sz="3200" b="1" dirty="0" smtClean="0">
                <a:ln>
                  <a:solidFill>
                    <a:schemeClr val="tx1">
                      <a:lumMod val="95000"/>
                      <a:lumOff val="5000"/>
                    </a:schemeClr>
                  </a:solidFill>
                </a:ln>
                <a:solidFill>
                  <a:srgbClr val="FF0000"/>
                </a:solidFill>
              </a:rPr>
              <a:t>اللون </a:t>
            </a:r>
            <a:r>
              <a:rPr lang="ar-SA" sz="3200" b="1" dirty="0" err="1" smtClean="0">
                <a:ln>
                  <a:solidFill>
                    <a:schemeClr val="tx1">
                      <a:lumMod val="95000"/>
                      <a:lumOff val="5000"/>
                    </a:schemeClr>
                  </a:solidFill>
                </a:ln>
                <a:solidFill>
                  <a:srgbClr val="FF0000"/>
                </a:solidFill>
              </a:rPr>
              <a:t>الأصفرْ؟؟؟</a:t>
            </a:r>
            <a:endParaRPr lang="ar-SA" sz="3200" dirty="0">
              <a:ln>
                <a:solidFill>
                  <a:schemeClr val="tx1">
                    <a:lumMod val="95000"/>
                    <a:lumOff val="5000"/>
                  </a:schemeClr>
                </a:solidFill>
              </a:ln>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106690"/>
          </a:xfrm>
        </p:spPr>
        <p:txBody>
          <a:bodyPr>
            <a:normAutofit/>
          </a:bodyPr>
          <a:lstStyle/>
          <a:p>
            <a:r>
              <a:rPr lang="ar-SA" sz="4000" b="1" dirty="0"/>
              <a:t>رمل </a:t>
            </a:r>
            <a:r>
              <a:rPr lang="ar-SA" sz="4000" b="1" dirty="0" smtClean="0"/>
              <a:t>أحمر </a:t>
            </a:r>
            <a:r>
              <a:rPr lang="ar-SA" sz="4000" b="1" dirty="0"/>
              <a:t>رمل </a:t>
            </a:r>
            <a:r>
              <a:rPr lang="ar-SA" sz="4000" b="1" dirty="0" smtClean="0"/>
              <a:t>أصفر    </a:t>
            </a:r>
            <a:r>
              <a:rPr lang="ar-SA" sz="4000" b="1" dirty="0"/>
              <a:t>رمل </a:t>
            </a:r>
            <a:r>
              <a:rPr lang="ar-SA" sz="4000" b="1" dirty="0" smtClean="0"/>
              <a:t>أبيض </a:t>
            </a:r>
            <a:r>
              <a:rPr lang="ar-SA" sz="4000" b="1" dirty="0" err="1" smtClean="0"/>
              <a:t>ياأطفال</a:t>
            </a:r>
            <a:r>
              <a:rPr lang="ar-SA" sz="4000" b="1" dirty="0"/>
              <a:t> </a:t>
            </a:r>
            <a:br>
              <a:rPr lang="ar-SA" sz="4000" b="1" dirty="0"/>
            </a:br>
            <a:r>
              <a:rPr lang="ar-SA" sz="4000" b="1" dirty="0"/>
              <a:t>هيا سيروا نحوا </a:t>
            </a:r>
            <a:r>
              <a:rPr lang="ar-SA" sz="4000" b="1" dirty="0" smtClean="0"/>
              <a:t>الشاطئ    </a:t>
            </a:r>
            <a:r>
              <a:rPr lang="ar-SA" sz="4000" b="1" dirty="0"/>
              <a:t>فوق الرمل وتحت سماء</a:t>
            </a:r>
            <a:br>
              <a:rPr lang="ar-SA" sz="4000" b="1" dirty="0"/>
            </a:br>
            <a:r>
              <a:rPr lang="ar-SA" sz="4000" b="1" dirty="0"/>
              <a:t>هيا سيروا نحوا </a:t>
            </a:r>
            <a:r>
              <a:rPr lang="ar-SA" sz="4000" b="1" dirty="0" smtClean="0"/>
              <a:t>الشاطئ    </a:t>
            </a:r>
            <a:r>
              <a:rPr lang="ar-SA" sz="4000" b="1" dirty="0"/>
              <a:t>فوق الرمل وتحت سماء</a:t>
            </a:r>
            <a:br>
              <a:rPr lang="ar-SA" sz="4000" b="1" dirty="0"/>
            </a:br>
            <a:r>
              <a:rPr lang="ar-SA" sz="4000" b="1" dirty="0"/>
              <a:t>هيا نبني نبني ونهدم </a:t>
            </a:r>
            <a:r>
              <a:rPr lang="ar-SA" sz="4000" b="1" dirty="0" smtClean="0"/>
              <a:t>       نبني </a:t>
            </a:r>
            <a:r>
              <a:rPr lang="ar-SA" sz="4000" b="1" dirty="0"/>
              <a:t>قصورا من خيال</a:t>
            </a:r>
            <a:br>
              <a:rPr lang="ar-SA" sz="4000" b="1" dirty="0"/>
            </a:br>
            <a:r>
              <a:rPr lang="ar-SA" sz="4000" b="1" dirty="0"/>
              <a:t>هيا نبني نبني ونهدم </a:t>
            </a:r>
            <a:r>
              <a:rPr lang="ar-SA" sz="4000" b="1" dirty="0" smtClean="0"/>
              <a:t>       نبني </a:t>
            </a:r>
            <a:r>
              <a:rPr lang="ar-SA" sz="4000" b="1" dirty="0"/>
              <a:t>قصورا من خيال</a:t>
            </a:r>
            <a:br>
              <a:rPr lang="ar-SA" sz="4000" b="1" dirty="0"/>
            </a:br>
            <a:endParaRPr lang="ar-SA" sz="4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4000" r="-14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90666"/>
          </a:xfrm>
        </p:spPr>
        <p:txBody>
          <a:bodyPr/>
          <a:lstStyle/>
          <a:p>
            <a:r>
              <a:rPr lang="ar-SA" b="1" dirty="0">
                <a:solidFill>
                  <a:srgbClr val="FF0000"/>
                </a:solidFill>
                <a:effectLst>
                  <a:glow rad="101600">
                    <a:schemeClr val="accent6">
                      <a:lumMod val="40000"/>
                      <a:lumOff val="60000"/>
                      <a:alpha val="60000"/>
                    </a:schemeClr>
                  </a:glow>
                </a:effectLst>
              </a:rPr>
              <a:t>قفز </a:t>
            </a:r>
            <a:r>
              <a:rPr lang="ar-SA" b="1" dirty="0" err="1">
                <a:solidFill>
                  <a:srgbClr val="FF0000"/>
                </a:solidFill>
                <a:effectLst>
                  <a:glow rad="101600">
                    <a:schemeClr val="accent6">
                      <a:lumMod val="40000"/>
                      <a:lumOff val="60000"/>
                      <a:alpha val="60000"/>
                    </a:schemeClr>
                  </a:glow>
                </a:effectLst>
              </a:rPr>
              <a:t>الأرنب..</a:t>
            </a:r>
            <a:r>
              <a:rPr lang="ar-SA" b="1" dirty="0">
                <a:solidFill>
                  <a:srgbClr val="FF0000"/>
                </a:solidFill>
                <a:effectLst>
                  <a:glow rad="101600">
                    <a:schemeClr val="accent6">
                      <a:lumMod val="40000"/>
                      <a:lumOff val="60000"/>
                      <a:alpha val="60000"/>
                    </a:schemeClr>
                  </a:glow>
                </a:effectLst>
              </a:rPr>
              <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خاف </a:t>
            </a:r>
            <a:r>
              <a:rPr lang="ar-SA" b="1" dirty="0" err="1">
                <a:solidFill>
                  <a:srgbClr val="FF0000"/>
                </a:solidFill>
                <a:effectLst>
                  <a:glow rad="101600">
                    <a:schemeClr val="accent6">
                      <a:lumMod val="40000"/>
                      <a:lumOff val="60000"/>
                      <a:alpha val="60000"/>
                    </a:schemeClr>
                  </a:glow>
                </a:effectLst>
              </a:rPr>
              <a:t>الأرنب.</a:t>
            </a:r>
            <a:r>
              <a:rPr lang="ar-SA" b="1" dirty="0">
                <a:solidFill>
                  <a:srgbClr val="FF0000"/>
                </a:solidFill>
                <a:effectLst>
                  <a:glow rad="101600">
                    <a:schemeClr val="accent6">
                      <a:lumMod val="40000"/>
                      <a:lumOff val="60000"/>
                      <a:alpha val="60000"/>
                    </a:schemeClr>
                  </a:glow>
                </a:effectLst>
              </a:rPr>
              <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كنت قريبًا منه ألعب</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أبيض أبيض مثل </a:t>
            </a:r>
            <a:r>
              <a:rPr lang="ar-SA" b="1" dirty="0" err="1">
                <a:solidFill>
                  <a:srgbClr val="FF0000"/>
                </a:solidFill>
                <a:effectLst>
                  <a:glow rad="101600">
                    <a:schemeClr val="accent6">
                      <a:lumMod val="40000"/>
                      <a:lumOff val="60000"/>
                      <a:alpha val="60000"/>
                    </a:schemeClr>
                  </a:glow>
                </a:effectLst>
              </a:rPr>
              <a:t>النور..</a:t>
            </a:r>
            <a:r>
              <a:rPr lang="ar-SA" b="1" dirty="0">
                <a:solidFill>
                  <a:srgbClr val="FF0000"/>
                </a:solidFill>
                <a:effectLst>
                  <a:glow rad="101600">
                    <a:schemeClr val="accent6">
                      <a:lumMod val="40000"/>
                      <a:lumOff val="60000"/>
                      <a:alpha val="60000"/>
                    </a:schemeClr>
                  </a:glow>
                </a:effectLst>
              </a:rPr>
              <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يركض في البستان </a:t>
            </a:r>
            <a:r>
              <a:rPr lang="ar-SA" b="1" dirty="0" err="1">
                <a:solidFill>
                  <a:srgbClr val="FF0000"/>
                </a:solidFill>
                <a:effectLst>
                  <a:glow rad="101600">
                    <a:schemeClr val="accent6">
                      <a:lumMod val="40000"/>
                      <a:lumOff val="60000"/>
                      <a:alpha val="60000"/>
                    </a:schemeClr>
                  </a:glow>
                </a:effectLst>
              </a:rPr>
              <a:t>يدور..</a:t>
            </a:r>
            <a:r>
              <a:rPr lang="ar-SA" b="1" dirty="0">
                <a:solidFill>
                  <a:srgbClr val="FF0000"/>
                </a:solidFill>
                <a:effectLst>
                  <a:glow rad="101600">
                    <a:schemeClr val="accent6">
                      <a:lumMod val="40000"/>
                      <a:lumOff val="60000"/>
                      <a:alpha val="60000"/>
                    </a:schemeClr>
                  </a:glow>
                </a:effectLst>
              </a:rPr>
              <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يبحث عن ورقات </a:t>
            </a:r>
            <a:r>
              <a:rPr lang="ar-SA" b="1" dirty="0" err="1">
                <a:solidFill>
                  <a:srgbClr val="FF0000"/>
                </a:solidFill>
                <a:effectLst>
                  <a:glow rad="101600">
                    <a:schemeClr val="accent6">
                      <a:lumMod val="40000"/>
                      <a:lumOff val="60000"/>
                      <a:alpha val="60000"/>
                    </a:schemeClr>
                  </a:glow>
                </a:effectLst>
              </a:rPr>
              <a:t>خضر..</a:t>
            </a:r>
            <a:r>
              <a:rPr lang="ar-SA" b="1" dirty="0">
                <a:solidFill>
                  <a:srgbClr val="FF0000"/>
                </a:solidFill>
                <a:effectLst>
                  <a:glow rad="101600">
                    <a:schemeClr val="accent6">
                      <a:lumMod val="40000"/>
                      <a:lumOff val="60000"/>
                      <a:alpha val="60000"/>
                    </a:schemeClr>
                  </a:glow>
                </a:effectLst>
              </a:rPr>
              <a:t/>
            </a:r>
            <a:br>
              <a:rPr lang="ar-SA" b="1" dirty="0">
                <a:solidFill>
                  <a:srgbClr val="FF0000"/>
                </a:solidFill>
                <a:effectLst>
                  <a:glow rad="101600">
                    <a:schemeClr val="accent6">
                      <a:lumMod val="40000"/>
                      <a:lumOff val="60000"/>
                      <a:alpha val="60000"/>
                    </a:schemeClr>
                  </a:glow>
                </a:effectLst>
              </a:rPr>
            </a:br>
            <a:r>
              <a:rPr lang="ar-SA" b="1" dirty="0">
                <a:solidFill>
                  <a:srgbClr val="FF0000"/>
                </a:solidFill>
                <a:effectLst>
                  <a:glow rad="101600">
                    <a:schemeClr val="accent6">
                      <a:lumMod val="40000"/>
                      <a:lumOff val="60000"/>
                      <a:alpha val="60000"/>
                    </a:schemeClr>
                  </a:glow>
                </a:effectLst>
              </a:rPr>
              <a:t>يخطفها كالبرق ويجري</a:t>
            </a:r>
            <a:br>
              <a:rPr lang="ar-SA" b="1" dirty="0">
                <a:solidFill>
                  <a:srgbClr val="FF0000"/>
                </a:solidFill>
                <a:effectLst>
                  <a:glow rad="101600">
                    <a:schemeClr val="accent6">
                      <a:lumMod val="40000"/>
                      <a:lumOff val="60000"/>
                      <a:alpha val="60000"/>
                    </a:schemeClr>
                  </a:glow>
                </a:effectLst>
              </a:rPr>
            </a:br>
            <a:r>
              <a:rPr lang="ar-SA" b="1" dirty="0" err="1">
                <a:solidFill>
                  <a:srgbClr val="FF0000"/>
                </a:solidFill>
                <a:effectLst>
                  <a:glow rad="101600">
                    <a:schemeClr val="accent6">
                      <a:lumMod val="40000"/>
                      <a:lumOff val="60000"/>
                      <a:alpha val="60000"/>
                    </a:schemeClr>
                  </a:glow>
                </a:effectLst>
              </a:rPr>
              <a:t>ياموجا</a:t>
            </a:r>
            <a:r>
              <a:rPr lang="ar-SA" b="1" dirty="0">
                <a:solidFill>
                  <a:srgbClr val="FF0000"/>
                </a:solidFill>
                <a:effectLst>
                  <a:glow rad="101600">
                    <a:schemeClr val="accent6">
                      <a:lumMod val="40000"/>
                      <a:lumOff val="60000"/>
                      <a:alpha val="60000"/>
                    </a:schemeClr>
                  </a:glow>
                </a:effectLst>
              </a:rPr>
              <a:t> من فرو ناعم</a:t>
            </a:r>
            <a:endParaRPr lang="ar-SA" dirty="0">
              <a:solidFill>
                <a:srgbClr val="FF0000"/>
              </a:solidFill>
              <a:effectLst>
                <a:glow rad="101600">
                  <a:schemeClr val="accent6">
                    <a:lumMod val="40000"/>
                    <a:lumOff val="60000"/>
                    <a:alpha val="60000"/>
                  </a:schemeClr>
                </a:glow>
              </a:effectLst>
            </a:endParaRPr>
          </a:p>
        </p:txBody>
      </p:sp>
    </p:spTree>
  </p:cSld>
  <p:clrMapOvr>
    <a:masterClrMapping/>
  </p:clrMapOvr>
</p:sld>
</file>

<file path=ppt/theme/theme1.xml><?xml version="1.0" encoding="utf-8"?>
<a:theme xmlns:a="http://schemas.openxmlformats.org/drawingml/2006/main" name="سمة Office">
  <a:themeElements>
    <a:clrScheme name="أصل">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TotalTime>
  <Words>109</Words>
  <Application>Microsoft Office PowerPoint</Application>
  <PresentationFormat>عرض على الشاشة (3:4)‏</PresentationFormat>
  <Paragraphs>21</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سمة Office</vt:lpstr>
      <vt:lpstr>المحاضرات (5، 6، 7، 8، 9)</vt:lpstr>
      <vt:lpstr>الأهداف</vt:lpstr>
      <vt:lpstr>المعايير الأساسية لاختيار نصوص أدب الاطفال ونقده</vt:lpstr>
      <vt:lpstr>النصوص</vt:lpstr>
      <vt:lpstr>   نمْ ياحبيبي ياقمرْ ياباقةً من الزهرْ تجلو عن النفس الضجرْ يانغمة من الوترْ يابلبلاً على الشجرْ يانسمةً مع السحرْ كنتَ حبيبًا منتظرْ واليوم أنس في الحضرْ وأنت َ عون في السفرْ  عشْ طاهرا مثل الندى    </vt:lpstr>
      <vt:lpstr> وسرْ على درب الهُدى كن لأبيك مسعدا وصاحبًا ومنجدًا كن عالمًا مجددًأ لاتضع الوقت سُدى أعطاك ربي سؤددا أرجوك يارب الهُدى تحميه من كيد العِدى نم ياحبيبي ياقمر  أبقاك لي رب البـــــــشر</vt:lpstr>
      <vt:lpstr>هوَّا هوَّا هوَّا هوَّا كبرت بنتي صارت أقوى هي لي أنس هي لي سلوى عبستْ يوما تُبدي الشكوى تبكي تبغي شيئًا حُلوا فإذا رضعتْ حتى تروى بسمت فغدا يومي  صَحْوا</vt:lpstr>
      <vt:lpstr>ياحبذا رُوحُه وملْمَسُه أملَح شيٍء ظلُّه وأكيسُه اللهُ يرعاهُ لي ويَحرسُه  </vt:lpstr>
      <vt:lpstr>قلمي الأزرقْ يرسم زورق ْ..  وسماء بها شمس تشرقْ  قلمي الأحمرْ أخذ المنظرْ  لون كل الورد الأحمرْ  قلمي الأصفرْ نظر ..ْ  وفكرْ  أين مكان اللون الأصفرْ؟؟؟</vt:lpstr>
      <vt:lpstr>رمل أحمر رمل أصفر    رمل أبيض ياأطفال  هيا سيروا نحوا الشاطئ    فوق الرمل وتحت سماء هيا سيروا نحوا الشاطئ    فوق الرمل وتحت سماء هيا نبني نبني ونهدم        نبني قصورا من خيال هيا نبني نبني ونهدم        نبني قصورا من خيال </vt:lpstr>
      <vt:lpstr>قفز الأرنب.. خاف الأرنب. كنت قريبًا منه ألعب أبيض أبيض مثل النور.. يركض في البستان يدور.. يبحث عن ورقات خضر.. يخطفها كالبرق ويجري ياموجا من فرو ناعم</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نمْ ياحبيبي ياقمرْ ياباقةً من الزهرْ تجلو عن النفس الضجرْ يانغمة من الوترْ يابلبلاً على الشجرْ يانسمةً مع السحرْ كنتَ حبيبًا منتظرْ واليوم أنس في الحضرْ وأنت َ عون في السفرْ  عشْ طاهرا مثل الندى</dc:title>
  <dc:creator>sony</dc:creator>
  <cp:lastModifiedBy>sony</cp:lastModifiedBy>
  <cp:revision>6</cp:revision>
  <dcterms:created xsi:type="dcterms:W3CDTF">2012-10-06T15:01:22Z</dcterms:created>
  <dcterms:modified xsi:type="dcterms:W3CDTF">2012-11-24T14:41:34Z</dcterms:modified>
</cp:coreProperties>
</file>