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72" r:id="rId1"/>
  </p:sldMasterIdLst>
  <p:sldIdLst>
    <p:sldId id="256" r:id="rId2"/>
    <p:sldId id="257" r:id="rId3"/>
    <p:sldId id="258" r:id="rId4"/>
    <p:sldId id="260" r:id="rId5"/>
    <p:sldId id="265" r:id="rId6"/>
    <p:sldId id="262" r:id="rId7"/>
    <p:sldId id="267" r:id="rId8"/>
    <p:sldId id="263" r:id="rId9"/>
    <p:sldId id="264" r:id="rId10"/>
    <p:sldId id="266" r:id="rId11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66" d="100"/>
          <a:sy n="66" d="100"/>
        </p:scale>
        <p:origin x="-906" y="2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14350" y="2336804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824" y="6604001"/>
            <a:ext cx="6860824" cy="2549451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9751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9751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71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1" y="1925727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925727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5924" y="7257871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5055" y="8543928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6486831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74455" y="7926583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6928" y="7716986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975107"/>
            <a:ext cx="6172200" cy="584809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33011" y="366189"/>
            <a:ext cx="1333103" cy="745701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374455" y="7926583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6928" y="7716986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42900" y="1975106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21A5A3-854C-485E-A295-73A264A58CF3}" type="datetimeFigureOut">
              <a:rPr lang="ar-SA" smtClean="0"/>
              <a:pPr/>
              <a:t>10/02/34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285055" y="8543928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6485454" y="8543928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6F22441-4F0C-42F6-9E55-3A810B6425A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thesaurus.com/browse/confidence" TargetMode="External"/><Relationship Id="rId13" Type="http://schemas.openxmlformats.org/officeDocument/2006/relationships/hyperlink" Target="http://thesaurus.com/browse/hope" TargetMode="External"/><Relationship Id="rId18" Type="http://schemas.openxmlformats.org/officeDocument/2006/relationships/hyperlink" Target="http://thesaurus.com/browse/truth" TargetMode="External"/><Relationship Id="rId3" Type="http://schemas.openxmlformats.org/officeDocument/2006/relationships/hyperlink" Target="http://thesaurus.com/browse/allegiance" TargetMode="External"/><Relationship Id="rId21" Type="http://schemas.openxmlformats.org/officeDocument/2006/relationships/hyperlink" Target="http://thesaurus.com/browse/doubt" TargetMode="External"/><Relationship Id="rId7" Type="http://schemas.openxmlformats.org/officeDocument/2006/relationships/hyperlink" Target="http://thesaurus.com/browse/certainty" TargetMode="External"/><Relationship Id="rId12" Type="http://schemas.openxmlformats.org/officeDocument/2006/relationships/hyperlink" Target="http://thesaurus.com/browse/fidelity" TargetMode="External"/><Relationship Id="rId17" Type="http://schemas.openxmlformats.org/officeDocument/2006/relationships/hyperlink" Target="http://thesaurus.com/browse/store" TargetMode="External"/><Relationship Id="rId2" Type="http://schemas.openxmlformats.org/officeDocument/2006/relationships/hyperlink" Target="http://thesaurus.com/browse/acceptance" TargetMode="External"/><Relationship Id="rId16" Type="http://schemas.openxmlformats.org/officeDocument/2006/relationships/hyperlink" Target="http://thesaurus.com/browse/stock" TargetMode="External"/><Relationship Id="rId20" Type="http://schemas.openxmlformats.org/officeDocument/2006/relationships/hyperlink" Target="http://thesaurus.com/browse/distrust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hesaurus.com/browse/belief" TargetMode="External"/><Relationship Id="rId11" Type="http://schemas.openxmlformats.org/officeDocument/2006/relationships/hyperlink" Target="http://thesaurus.com/browse/credit" TargetMode="External"/><Relationship Id="rId5" Type="http://schemas.openxmlformats.org/officeDocument/2006/relationships/hyperlink" Target="http://thesaurus.com/browse/assurance" TargetMode="External"/><Relationship Id="rId15" Type="http://schemas.openxmlformats.org/officeDocument/2006/relationships/hyperlink" Target="http://thesaurus.com/browse/reliance" TargetMode="External"/><Relationship Id="rId23" Type="http://schemas.openxmlformats.org/officeDocument/2006/relationships/hyperlink" Target="http://thesaurus.com/browse/suspicion" TargetMode="External"/><Relationship Id="rId10" Type="http://schemas.openxmlformats.org/officeDocument/2006/relationships/hyperlink" Target="http://thesaurus.com/browse/credence" TargetMode="External"/><Relationship Id="rId19" Type="http://schemas.openxmlformats.org/officeDocument/2006/relationships/hyperlink" Target="http://thesaurus.com/browse/disbelief" TargetMode="External"/><Relationship Id="rId4" Type="http://schemas.openxmlformats.org/officeDocument/2006/relationships/hyperlink" Target="http://thesaurus.com/browse/assent" TargetMode="External"/><Relationship Id="rId9" Type="http://schemas.openxmlformats.org/officeDocument/2006/relationships/hyperlink" Target="http://thesaurus.com/browse/conviction" TargetMode="External"/><Relationship Id="rId14" Type="http://schemas.openxmlformats.org/officeDocument/2006/relationships/hyperlink" Target="http://thesaurus.com/browse/loyalty" TargetMode="External"/><Relationship Id="rId22" Type="http://schemas.openxmlformats.org/officeDocument/2006/relationships/hyperlink" Target="http://thesaurus.com/browse/skepticis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640" y="1979714"/>
            <a:ext cx="6425970" cy="1960033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*Thesaurus </a:t>
            </a:r>
            <a:b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ar-SA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*Lexical and Semantic Fields</a:t>
            </a:r>
            <a:endParaRPr lang="ar-SA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646" y="3995936"/>
            <a:ext cx="6047184" cy="23368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*Denotation and Connotation</a:t>
            </a:r>
          </a:p>
          <a:p>
            <a:pPr algn="l"/>
            <a:r>
              <a:rPr lang="en-U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*Semantic Differential</a:t>
            </a:r>
            <a:endParaRPr lang="ar-SA" sz="4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134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6712" y="3365672"/>
            <a:ext cx="5454606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Thesaurus vs. dictionary</a:t>
            </a:r>
            <a:endParaRPr lang="en-US" sz="6000" dirty="0" smtClean="0">
              <a:solidFill>
                <a:schemeClr val="accent1"/>
              </a:solidFill>
            </a:endParaRPr>
          </a:p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Definition</a:t>
            </a:r>
          </a:p>
          <a:p>
            <a:pPr algn="l"/>
            <a:r>
              <a:rPr lang="en-US" sz="3600" dirty="0" smtClean="0">
                <a:solidFill>
                  <a:schemeClr val="accent1"/>
                </a:solidFill>
              </a:rPr>
              <a:t>The purposes of thesaurus</a:t>
            </a:r>
            <a:endParaRPr lang="ar-SA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6409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4302918"/>
              </p:ext>
            </p:extLst>
          </p:nvPr>
        </p:nvGraphicFramePr>
        <p:xfrm>
          <a:off x="325878" y="1019605"/>
          <a:ext cx="6172200" cy="10119360"/>
        </p:xfrm>
        <a:graphic>
          <a:graphicData uri="http://schemas.openxmlformats.org/drawingml/2006/table">
            <a:tbl>
              <a:tblPr/>
              <a:tblGrid>
                <a:gridCol w="3086100"/>
                <a:gridCol w="3086100"/>
              </a:tblGrid>
              <a:tr h="1219200"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 dirty="0">
                          <a:solidFill>
                            <a:srgbClr val="333333"/>
                          </a:solidFill>
                          <a:effectLst/>
                        </a:rPr>
                        <a:t>Main</a:t>
                      </a:r>
                      <a:r>
                        <a:rPr lang="en-US" sz="2400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>
                          <a:solidFill>
                            <a:srgbClr val="333333"/>
                          </a:solidFill>
                          <a:effectLst/>
                        </a:rPr>
                        <a:t>Entry:</a:t>
                      </a:r>
                      <a:r>
                        <a:rPr lang="en-US" sz="2400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</a:p>
                  </a:txBody>
                  <a:tcPr marL="68580" marR="68580" marT="60960" marB="60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u="none" strike="noStrike">
                          <a:solidFill>
                            <a:srgbClr val="4D4E51"/>
                          </a:solidFill>
                          <a:effectLst/>
                        </a:rPr>
                        <a:t>faith</a:t>
                      </a:r>
                      <a:r>
                        <a:rPr lang="en-US" sz="2400" u="none" strike="noStrike">
                          <a:solidFill>
                            <a:srgbClr val="4D4E51"/>
                          </a:solidFill>
                          <a:effectLst/>
                        </a:rPr>
                        <a:t> [feyth] Show IPA/feɪθ/ Show Spelled</a:t>
                      </a:r>
                    </a:p>
                  </a:txBody>
                  <a:tcPr marL="68580" marR="6858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 dirty="0">
                          <a:solidFill>
                            <a:srgbClr val="4D4E51"/>
                          </a:solidFill>
                          <a:effectLst/>
                        </a:rPr>
                        <a:t>Part </a:t>
                      </a:r>
                      <a:r>
                        <a:rPr lang="en-US" sz="2400" u="none" strike="noStrike" dirty="0">
                          <a:solidFill>
                            <a:srgbClr val="333333"/>
                          </a:solidFill>
                          <a:effectLst/>
                        </a:rPr>
                        <a:t>of</a:t>
                      </a:r>
                      <a:r>
                        <a:rPr lang="en-US" sz="2400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>
                          <a:solidFill>
                            <a:srgbClr val="333333"/>
                          </a:solidFill>
                          <a:effectLst/>
                        </a:rPr>
                        <a:t>Speech:</a:t>
                      </a:r>
                      <a:r>
                        <a:rPr lang="en-US" sz="2400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</a:p>
                  </a:txBody>
                  <a:tcPr marL="68580" marR="68580" marT="60960" marB="60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i="1" u="none" strike="noStrike">
                          <a:solidFill>
                            <a:srgbClr val="4D4E51"/>
                          </a:solidFill>
                          <a:effectLst/>
                        </a:rPr>
                        <a:t>noun </a:t>
                      </a:r>
                      <a:endParaRPr lang="en-US" sz="2400" u="none" strike="noStrike">
                        <a:solidFill>
                          <a:srgbClr val="4D4E51"/>
                        </a:solidFill>
                        <a:effectLst/>
                      </a:endParaRPr>
                    </a:p>
                  </a:txBody>
                  <a:tcPr marL="68580" marR="6858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 dirty="0">
                          <a:solidFill>
                            <a:srgbClr val="333333"/>
                          </a:solidFill>
                          <a:effectLst/>
                        </a:rPr>
                        <a:t>Definition:</a:t>
                      </a:r>
                      <a:r>
                        <a:rPr lang="en-US" sz="2400" u="none" strike="noStrike" dirty="0">
                          <a:solidFill>
                            <a:srgbClr val="4D4E51"/>
                          </a:solidFill>
                          <a:effectLst/>
                        </a:rPr>
                        <a:t> </a:t>
                      </a:r>
                    </a:p>
                  </a:txBody>
                  <a:tcPr marL="68580" marR="68580" marT="60960" marB="60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>
                          <a:solidFill>
                            <a:srgbClr val="333333"/>
                          </a:solidFill>
                          <a:effectLst/>
                        </a:rPr>
                        <a:t>trust</a:t>
                      </a:r>
                      <a:r>
                        <a:rPr lang="en-US" sz="2400" u="none" strike="noStrike">
                          <a:solidFill>
                            <a:srgbClr val="4D4E51"/>
                          </a:solidFill>
                          <a:effectLst/>
                        </a:rPr>
                        <a:t> in something </a:t>
                      </a:r>
                    </a:p>
                  </a:txBody>
                  <a:tcPr marL="68580" marR="6858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39840"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 dirty="0">
                          <a:solidFill>
                            <a:srgbClr val="4D4E51"/>
                          </a:solidFill>
                          <a:effectLst/>
                        </a:rPr>
                        <a:t>Synonyms: </a:t>
                      </a:r>
                    </a:p>
                  </a:txBody>
                  <a:tcPr marL="68580" marR="68580" marT="60960" marB="60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2"/>
                        </a:rPr>
                        <a:t>acceptance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3"/>
                        </a:rPr>
                        <a:t>allegiance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4"/>
                        </a:rPr>
                        <a:t>assent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5"/>
                        </a:rPr>
                        <a:t>assurance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6"/>
                        </a:rPr>
                        <a:t>belief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7"/>
                        </a:rPr>
                        <a:t>certainty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certitude,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8"/>
                        </a:rPr>
                        <a:t>confidence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constancy,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9"/>
                        </a:rPr>
                        <a:t>conviction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0"/>
                        </a:rPr>
                        <a:t>credence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1"/>
                        </a:rPr>
                        <a:t>credit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credulity, dependence, faithfulness, fealty,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2"/>
                        </a:rPr>
                        <a:t>fidelity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3"/>
                        </a:rPr>
                        <a:t>hope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4"/>
                        </a:rPr>
                        <a:t>loyalty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5"/>
                        </a:rPr>
                        <a:t>reliance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6"/>
                        </a:rPr>
                        <a:t>stock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7"/>
                        </a:rPr>
                        <a:t>store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sureness, surety, troth,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8"/>
                        </a:rPr>
                        <a:t>truth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truthfulness </a:t>
                      </a:r>
                    </a:p>
                  </a:txBody>
                  <a:tcPr marL="68580" marR="6858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4960"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>
                          <a:solidFill>
                            <a:srgbClr val="4D4E51"/>
                          </a:solidFill>
                          <a:effectLst/>
                        </a:rPr>
                        <a:t>Antonyms: </a:t>
                      </a:r>
                    </a:p>
                  </a:txBody>
                  <a:tcPr marL="68580" marR="68580" marT="60960" marB="60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19"/>
                        </a:rPr>
                        <a:t>disbelief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20"/>
                        </a:rPr>
                        <a:t>distrust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21"/>
                        </a:rPr>
                        <a:t>doubt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misgiving,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22"/>
                        </a:rPr>
                        <a:t>skepticism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  <a:hlinkClick r:id="rId23"/>
                        </a:rPr>
                        <a:t>suspicion</a:t>
                      </a:r>
                      <a:endParaRPr lang="en-US" sz="24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Control 3"/>
          <p:cNvSpPr>
            <a:spLocks noChangeArrowheads="1" noChangeShapeType="1"/>
          </p:cNvSpPr>
          <p:nvPr/>
        </p:nvSpPr>
        <p:spPr bwMode="auto">
          <a:xfrm>
            <a:off x="342900" y="2510367"/>
            <a:ext cx="685800" cy="12192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339141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2740" y="777843"/>
            <a:ext cx="5836855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Lexical or semantic field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links words to words in terms of</a:t>
            </a:r>
            <a:endParaRPr lang="ar-SA" sz="2800" dirty="0">
              <a:solidFill>
                <a:schemeClr val="accent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 rot="1642247">
            <a:off x="1271647" y="2038523"/>
            <a:ext cx="253478" cy="2169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1691454" y="4762591"/>
            <a:ext cx="273344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u="sng" dirty="0" smtClean="0">
                <a:solidFill>
                  <a:srgbClr val="FFC000"/>
                </a:solidFill>
              </a:rPr>
              <a:t>Syntactic occurrence</a:t>
            </a:r>
          </a:p>
          <a:p>
            <a:pPr algn="ctr"/>
            <a:r>
              <a:rPr lang="en-US" sz="2000" b="1" u="sng" dirty="0" smtClean="0">
                <a:solidFill>
                  <a:srgbClr val="FFC000"/>
                </a:solidFill>
              </a:rPr>
              <a:t>(collocation)</a:t>
            </a:r>
            <a:endParaRPr lang="ar-SA" sz="2000" b="1" u="sng" dirty="0">
              <a:solidFill>
                <a:srgbClr val="FFC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19188314">
            <a:off x="4857294" y="2067925"/>
            <a:ext cx="254214" cy="20835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4453840" y="4468805"/>
            <a:ext cx="258806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u="sng" dirty="0" smtClean="0"/>
              <a:t>Phonological characteristics</a:t>
            </a:r>
            <a:endParaRPr lang="ar-SA" sz="2000" b="1" u="sng" dirty="0"/>
          </a:p>
        </p:txBody>
      </p:sp>
      <p:sp>
        <p:nvSpPr>
          <p:cNvPr id="7" name="Down Arrow 6"/>
          <p:cNvSpPr/>
          <p:nvPr/>
        </p:nvSpPr>
        <p:spPr>
          <a:xfrm>
            <a:off x="3207291" y="2141746"/>
            <a:ext cx="275716" cy="21928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8"/>
          <p:cNvSpPr txBox="1"/>
          <p:nvPr/>
        </p:nvSpPr>
        <p:spPr>
          <a:xfrm>
            <a:off x="-189402" y="4696002"/>
            <a:ext cx="2138396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Meaning postulates</a:t>
            </a:r>
          </a:p>
          <a:p>
            <a:r>
              <a:rPr lang="en-US" sz="2000" b="1" dirty="0" smtClean="0"/>
              <a:t>Synonymy</a:t>
            </a:r>
          </a:p>
          <a:p>
            <a:r>
              <a:rPr lang="en-US" sz="2000" b="1" dirty="0" smtClean="0"/>
              <a:t>Hyponymy</a:t>
            </a:r>
          </a:p>
          <a:p>
            <a:r>
              <a:rPr lang="en-US" sz="2000" b="1" dirty="0" smtClean="0"/>
              <a:t>antonymy</a:t>
            </a:r>
            <a:endParaRPr lang="ar-SA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1671" y="7369054"/>
            <a:ext cx="461216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/>
              <a:t>Semantic field vs. lexical field</a:t>
            </a:r>
            <a:endParaRPr lang="ar-SA" sz="2400" b="1" dirty="0"/>
          </a:p>
        </p:txBody>
      </p:sp>
    </p:spTree>
    <p:extLst>
      <p:ext uri="{BB962C8B-B14F-4D97-AF65-F5344CB8AC3E}">
        <p14:creationId xmlns="" xmlns:p14="http://schemas.microsoft.com/office/powerpoint/2010/main" val="3215696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4694" y="1201652"/>
            <a:ext cx="55086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accent1"/>
                </a:solidFill>
              </a:rPr>
              <a:t>Collocation</a:t>
            </a:r>
          </a:p>
          <a:p>
            <a:pPr algn="ctr"/>
            <a:r>
              <a:rPr lang="en-US" sz="3200" dirty="0" smtClean="0"/>
              <a:t>the </a:t>
            </a:r>
            <a:r>
              <a:rPr lang="en-US" sz="3200" dirty="0"/>
              <a:t>way in which some words are often used together, or a particular </a:t>
            </a:r>
            <a:endParaRPr lang="ar-SA" sz="3200" dirty="0" smtClean="0"/>
          </a:p>
          <a:p>
            <a:pPr algn="ctr"/>
            <a:r>
              <a:rPr lang="en-US" sz="3200" dirty="0" smtClean="0"/>
              <a:t>combination </a:t>
            </a:r>
            <a:r>
              <a:rPr lang="en-US" sz="3200" dirty="0"/>
              <a:t>of words </a:t>
            </a:r>
            <a:endParaRPr lang="ar-SA" sz="3200" dirty="0" smtClean="0"/>
          </a:p>
          <a:p>
            <a:pPr algn="l"/>
            <a:endParaRPr lang="ar-SA" sz="3200" dirty="0" smtClean="0"/>
          </a:p>
          <a:p>
            <a:pPr algn="l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Examples:</a:t>
            </a:r>
          </a:p>
          <a:p>
            <a:pPr algn="ctr"/>
            <a:endParaRPr lang="ar-SA" sz="3200" dirty="0"/>
          </a:p>
        </p:txBody>
      </p:sp>
      <p:sp>
        <p:nvSpPr>
          <p:cNvPr id="3" name="Rectangle 2"/>
          <p:cNvSpPr/>
          <p:nvPr/>
        </p:nvSpPr>
        <p:spPr>
          <a:xfrm>
            <a:off x="674694" y="5532107"/>
            <a:ext cx="3429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400" dirty="0"/>
              <a:t>to feel free </a:t>
            </a:r>
            <a:br>
              <a:rPr lang="en-US" sz="2400" dirty="0"/>
            </a:br>
            <a:r>
              <a:rPr lang="en-US" sz="2400" dirty="0" smtClean="0"/>
              <a:t>to </a:t>
            </a:r>
            <a:r>
              <a:rPr lang="en-US" sz="2400" dirty="0"/>
              <a:t>save time</a:t>
            </a:r>
            <a:br>
              <a:rPr lang="en-US" sz="2400" dirty="0"/>
            </a:br>
            <a:r>
              <a:rPr lang="en-US" sz="2400" dirty="0"/>
              <a:t>to find a replacement</a:t>
            </a:r>
            <a:br>
              <a:rPr lang="en-US" sz="2400" dirty="0"/>
            </a:br>
            <a:r>
              <a:rPr lang="en-US" sz="2400" dirty="0"/>
              <a:t>to make progress</a:t>
            </a:r>
            <a:br>
              <a:rPr lang="en-US" sz="2400" dirty="0"/>
            </a:br>
            <a:r>
              <a:rPr lang="en-US" sz="2400" dirty="0"/>
              <a:t>to do the washing up</a:t>
            </a:r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255945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5177" y="1595670"/>
            <a:ext cx="2738250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600" b="1" u="sng" dirty="0" smtClean="0">
                <a:solidFill>
                  <a:schemeClr val="accent1"/>
                </a:solidFill>
              </a:rPr>
              <a:t>Denotation</a:t>
            </a:r>
            <a:r>
              <a:rPr lang="en-US" b="1" u="sng" dirty="0" smtClean="0">
                <a:solidFill>
                  <a:schemeClr val="accent1"/>
                </a:solidFill>
              </a:rPr>
              <a:t> </a:t>
            </a:r>
            <a:endParaRPr lang="ar-SA" b="1" u="sng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6772" y="4141115"/>
            <a:ext cx="4050450" cy="184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refers to the literal meaning of a word, the "dictionary definition."¨ </a:t>
            </a:r>
            <a:endParaRPr lang="ar-SA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9691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847" y="1177123"/>
            <a:ext cx="243027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accent1"/>
                </a:solidFill>
              </a:rPr>
              <a:t>Connotation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endParaRPr lang="ar-SA" sz="3600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2736" y="3419872"/>
            <a:ext cx="4752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  <a:effectLst/>
              </a:rPr>
              <a:t>The emotional implications and associations that a word may carry, in contrast to its denotative meanings</a:t>
            </a:r>
            <a:r>
              <a:rPr lang="en-US" sz="2000" dirty="0" smtClean="0">
                <a:effectLst/>
              </a:rPr>
              <a:t>. </a:t>
            </a:r>
            <a:endParaRPr lang="ar-SA" sz="2000" dirty="0"/>
          </a:p>
        </p:txBody>
      </p:sp>
    </p:spTree>
    <p:extLst>
      <p:ext uri="{BB962C8B-B14F-4D97-AF65-F5344CB8AC3E}">
        <p14:creationId xmlns="" xmlns:p14="http://schemas.microsoft.com/office/powerpoint/2010/main" val="218108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106" y="1068771"/>
            <a:ext cx="451277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600" u="sng" dirty="0" smtClean="0">
                <a:solidFill>
                  <a:schemeClr val="accent1"/>
                </a:solidFill>
              </a:rPr>
              <a:t>Semantic</a:t>
            </a:r>
            <a:r>
              <a:rPr lang="en-US" sz="3200" u="sng" dirty="0" smtClean="0">
                <a:solidFill>
                  <a:schemeClr val="accent1"/>
                </a:solidFill>
              </a:rPr>
              <a:t> differential</a:t>
            </a:r>
            <a:endParaRPr lang="ar-SA" sz="3200" u="sng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6682" y="2459766"/>
            <a:ext cx="545460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dirty="0" smtClean="0"/>
              <a:t>The semantic differential is a scale used for measuring the meaning of things and concepts. There are two aspects of meaning: denotative and connotative. The semantic differential </a:t>
            </a:r>
            <a:r>
              <a:rPr lang="en-US" sz="2800" dirty="0"/>
              <a:t>measures </a:t>
            </a:r>
            <a:r>
              <a:rPr lang="ar-SA" sz="2800" dirty="0" smtClean="0"/>
              <a:t>   </a:t>
            </a:r>
            <a:r>
              <a:rPr lang="en-US" sz="2800" dirty="0" smtClean="0"/>
              <a:t>connotative </a:t>
            </a:r>
            <a:r>
              <a:rPr lang="en-US" sz="2800" dirty="0"/>
              <a:t>meaning.</a:t>
            </a:r>
            <a:endParaRPr lang="ar-SA" sz="2800" dirty="0" smtClean="0"/>
          </a:p>
          <a:p>
            <a:pPr algn="l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It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expresses three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factors or dimensions: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sz="2800" dirty="0"/>
              <a:t>evaluation, potency and activity)</a:t>
            </a:r>
            <a:r>
              <a:rPr lang="ar-SA" sz="2800" dirty="0"/>
              <a:t>  ) </a:t>
            </a:r>
            <a:endParaRPr lang="ar-SA" sz="2800" dirty="0" smtClean="0"/>
          </a:p>
          <a:p>
            <a:pPr algn="l"/>
            <a:r>
              <a:rPr lang="ar-SA" sz="2800" dirty="0" smtClean="0"/>
              <a:t>   </a:t>
            </a:r>
            <a:r>
              <a:rPr lang="en-US" sz="2800" dirty="0" smtClean="0"/>
              <a:t> </a:t>
            </a:r>
            <a:endParaRPr lang="ar-SA" sz="2800" dirty="0"/>
          </a:p>
        </p:txBody>
      </p:sp>
    </p:spTree>
    <p:extLst>
      <p:ext uri="{BB962C8B-B14F-4D97-AF65-F5344CB8AC3E}">
        <p14:creationId xmlns="" xmlns:p14="http://schemas.microsoft.com/office/powerpoint/2010/main" val="407365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0688" y="2075723"/>
            <a:ext cx="5508612" cy="52937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800" dirty="0" smtClean="0"/>
              <a:t>1-</a:t>
            </a:r>
            <a:r>
              <a:rPr lang="en-US" sz="2800" dirty="0" smtClean="0">
                <a:solidFill>
                  <a:schemeClr val="accent1"/>
                </a:solidFill>
              </a:rPr>
              <a:t>Evaluation</a:t>
            </a:r>
            <a:r>
              <a:rPr lang="en-US" sz="2800" dirty="0" smtClean="0"/>
              <a:t> </a:t>
            </a:r>
            <a:r>
              <a:rPr lang="en-US" sz="2800" dirty="0"/>
              <a:t>(good-bad, positive-negative, pleasant-unpleasant, worthless-valuable, dirty-clean)</a:t>
            </a:r>
          </a:p>
          <a:p>
            <a:pPr algn="l"/>
            <a:r>
              <a:rPr lang="en-US" sz="2800" dirty="0" smtClean="0"/>
              <a:t>2-</a:t>
            </a:r>
            <a:r>
              <a:rPr lang="en-US" sz="2800" dirty="0" smtClean="0">
                <a:solidFill>
                  <a:schemeClr val="accent1"/>
                </a:solidFill>
              </a:rPr>
              <a:t>Potency</a:t>
            </a:r>
            <a:r>
              <a:rPr lang="en-US" sz="2800" dirty="0" smtClean="0"/>
              <a:t> </a:t>
            </a:r>
            <a:r>
              <a:rPr lang="en-US" sz="2800" dirty="0"/>
              <a:t>(strong-weak, heavy-light, hard-soft, simple-complex, submissive-assertive, difficult-easy)</a:t>
            </a:r>
          </a:p>
          <a:p>
            <a:pPr algn="l"/>
            <a:r>
              <a:rPr lang="en-US" sz="2800" dirty="0" smtClean="0"/>
              <a:t>3-</a:t>
            </a:r>
            <a:r>
              <a:rPr lang="en-US" sz="2800" dirty="0" smtClean="0">
                <a:solidFill>
                  <a:schemeClr val="accent1"/>
                </a:solidFill>
              </a:rPr>
              <a:t>Activity</a:t>
            </a:r>
            <a:r>
              <a:rPr lang="en-US" sz="2800" dirty="0" smtClean="0"/>
              <a:t> </a:t>
            </a:r>
            <a:r>
              <a:rPr lang="en-US" sz="2800" dirty="0"/>
              <a:t>(active-passive, excitable-calm, fast-slow, relaxed-tense, dim-bright, quiet-noisy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1066091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70669656"/>
              </p:ext>
            </p:extLst>
          </p:nvPr>
        </p:nvGraphicFramePr>
        <p:xfrm>
          <a:off x="296653" y="2171727"/>
          <a:ext cx="6318703" cy="528059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26115"/>
                <a:gridCol w="3589154"/>
                <a:gridCol w="1703434"/>
              </a:tblGrid>
              <a:tr h="880099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>
                          <a:effectLst/>
                        </a:rPr>
                        <a:t>Strong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700" dirty="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>
                          <a:effectLst/>
                        </a:rPr>
                        <a:t>Weak</a:t>
                      </a:r>
                    </a:p>
                  </a:txBody>
                  <a:tcPr marL="0" marR="0" marT="0" marB="0" anchor="ctr"/>
                </a:tc>
              </a:tr>
              <a:tr h="880099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>
                          <a:effectLst/>
                        </a:rPr>
                        <a:t>beautiful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7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>
                          <a:effectLst/>
                        </a:rPr>
                        <a:t>ugly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880099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>
                          <a:effectLst/>
                        </a:rPr>
                        <a:t>Good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7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>
                          <a:effectLst/>
                        </a:rPr>
                        <a:t>Bad</a:t>
                      </a:r>
                    </a:p>
                  </a:txBody>
                  <a:tcPr marL="0" marR="0" marT="0" marB="0" anchor="ctr"/>
                </a:tc>
              </a:tr>
              <a:tr h="880099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>
                          <a:effectLst/>
                        </a:rPr>
                        <a:t>safe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7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>
                          <a:effectLst/>
                        </a:rPr>
                        <a:t>dangerous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880099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>
                          <a:effectLst/>
                        </a:rPr>
                        <a:t>fast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7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>
                          <a:effectLst/>
                        </a:rPr>
                        <a:t>slow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880099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smtClean="0">
                          <a:effectLst/>
                        </a:rPr>
                        <a:t>Industrious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700">
                          <a:effectLst/>
                        </a:rPr>
                        <a:t>____:____:____:____:____:____:____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>
                          <a:effectLst/>
                        </a:rPr>
                        <a:t>lazy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44834" y="539554"/>
            <a:ext cx="1475084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1">
            <a:spAutoFit/>
          </a:bodyPr>
          <a:lstStyle/>
          <a:p>
            <a:r>
              <a:rPr lang="en-US" sz="4400" dirty="0" smtClean="0">
                <a:solidFill>
                  <a:schemeClr val="accent1"/>
                </a:solidFill>
              </a:rPr>
              <a:t>Lion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endParaRPr lang="ar-SA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6031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740</TotalTime>
  <Words>297</Words>
  <Application>Microsoft Office PowerPoint</Application>
  <PresentationFormat>عرض على الشاشة (3:4)‏</PresentationFormat>
  <Paragraphs>63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Concourse</vt:lpstr>
      <vt:lpstr>*Thesaurus   *Lexical and Semantic Fields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qahtani</dc:creator>
  <cp:lastModifiedBy>Dell</cp:lastModifiedBy>
  <cp:revision>35</cp:revision>
  <dcterms:created xsi:type="dcterms:W3CDTF">2012-11-23T15:26:00Z</dcterms:created>
  <dcterms:modified xsi:type="dcterms:W3CDTF">2012-12-23T13:22:30Z</dcterms:modified>
</cp:coreProperties>
</file>