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66" r:id="rId2"/>
    <p:sldId id="256" r:id="rId3"/>
    <p:sldId id="265" r:id="rId4"/>
    <p:sldId id="257" r:id="rId5"/>
    <p:sldId id="258" r:id="rId6"/>
    <p:sldId id="260" r:id="rId7"/>
    <p:sldId id="261"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1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1B8ABB09-4A1D-463E-8065-109CC2B7EFAA}" type="datetimeFigureOut">
              <a:rPr lang="ar-SA" smtClean="0"/>
              <a:pPr/>
              <a:t>27/03/33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239536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B8ABB09-4A1D-463E-8065-109CC2B7EFAA}" type="datetimeFigureOut">
              <a:rPr lang="ar-SA" smtClean="0"/>
              <a:pPr/>
              <a:t>27/03/33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4012996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pPr/>
              <a:t>27/03/33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150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1B8ABB09-4A1D-463E-8065-109CC2B7EFAA}" type="datetimeFigureOut">
              <a:rPr lang="ar-SA" smtClean="0"/>
              <a:pPr/>
              <a:t>27/03/33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57484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1B8ABB09-4A1D-463E-8065-109CC2B7EFAA}" type="datetimeFigureOut">
              <a:rPr lang="ar-SA" smtClean="0"/>
              <a:pPr/>
              <a:t>27/03/33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280011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B8ABB09-4A1D-463E-8065-109CC2B7EFAA}" type="datetimeFigureOut">
              <a:rPr lang="ar-SA" smtClean="0"/>
              <a:pPr/>
              <a:t>27/03/33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009760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27/03/33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2215972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27/03/33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84348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27/03/33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2883922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B8ABB09-4A1D-463E-8065-109CC2B7EFAA}" type="datetimeFigureOut">
              <a:rPr lang="ar-SA" smtClean="0"/>
              <a:pPr/>
              <a:t>27/03/33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200332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B8ABB09-4A1D-463E-8065-109CC2B7EFAA}" type="datetimeFigureOut">
              <a:rPr lang="ar-SA" smtClean="0"/>
              <a:pPr/>
              <a:t>27/03/33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254193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27/03/33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extLst>
      <p:ext uri="{BB962C8B-B14F-4D97-AF65-F5344CB8AC3E}">
        <p14:creationId xmlns:p14="http://schemas.microsoft.com/office/powerpoint/2010/main" val="2176669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4128" y="332656"/>
            <a:ext cx="3238252" cy="864096"/>
          </a:xfrm>
          <a:prstGeom prst="rect">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dirty="0" smtClean="0">
                <a:solidFill>
                  <a:schemeClr val="tx1"/>
                </a:solidFill>
                <a:latin typeface="Arabic Typesetting" pitchFamily="66" charset="-78"/>
                <a:cs typeface="Arabic Typesetting" pitchFamily="66" charset="-78"/>
              </a:rPr>
              <a:t>دراسة تطبيقية </a:t>
            </a:r>
            <a:endParaRPr lang="ar-SA" sz="4400" dirty="0">
              <a:solidFill>
                <a:schemeClr val="tx1"/>
              </a:solidFill>
              <a:latin typeface="Arabic Typesetting" pitchFamily="66" charset="-78"/>
              <a:cs typeface="Arabic Typesetting" pitchFamily="66"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080" y="5085184"/>
            <a:ext cx="2366032" cy="1594504"/>
          </a:xfrm>
          <a:prstGeom prst="rect">
            <a:avLst/>
          </a:prstGeom>
        </p:spPr>
      </p:pic>
      <p:sp>
        <p:nvSpPr>
          <p:cNvPr id="8" name="Down Arrow 7"/>
          <p:cNvSpPr/>
          <p:nvPr/>
        </p:nvSpPr>
        <p:spPr>
          <a:xfrm rot="1675650">
            <a:off x="2668195" y="4318148"/>
            <a:ext cx="338496" cy="618583"/>
          </a:xfrm>
          <a:prstGeom prst="downArrow">
            <a:avLst/>
          </a:prstGeom>
          <a:solidFill>
            <a:schemeClr val="bg2">
              <a:lumMod val="75000"/>
            </a:schemeClr>
          </a:solidFill>
        </p:spPr>
        <p:style>
          <a:lnRef idx="1">
            <a:schemeClr val="dk1"/>
          </a:lnRef>
          <a:fillRef idx="2">
            <a:schemeClr val="dk1"/>
          </a:fillRef>
          <a:effectRef idx="1">
            <a:schemeClr val="dk1"/>
          </a:effectRef>
          <a:fontRef idx="minor">
            <a:schemeClr val="dk1"/>
          </a:fontRef>
        </p:style>
        <p:txBody>
          <a:bodyPr rtlCol="1" anchor="ctr"/>
          <a:lstStyle/>
          <a:p>
            <a:pPr algn="ctr"/>
            <a:endParaRPr lang="ar-SA"/>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2232331"/>
            <a:ext cx="2448272" cy="1800200"/>
          </a:xfrm>
          <a:prstGeom prst="rect">
            <a:avLst/>
          </a:prstGeom>
        </p:spPr>
      </p:pic>
    </p:spTree>
    <p:extLst>
      <p:ext uri="{BB962C8B-B14F-4D97-AF65-F5344CB8AC3E}">
        <p14:creationId xmlns:p14="http://schemas.microsoft.com/office/powerpoint/2010/main" val="2661651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2708920"/>
            <a:ext cx="5976664" cy="3776712"/>
          </a:xfrm>
          <a:prstGeom prst="rect">
            <a:avLst/>
          </a:prstGeom>
          <a:solidFill>
            <a:schemeClr val="bg2">
              <a:lumMod val="75000"/>
            </a:schemeClr>
          </a:solidFill>
          <a:ln>
            <a:solidFill>
              <a:schemeClr val="bg2">
                <a:lumMod val="50000"/>
              </a:schemeClr>
            </a:solidFill>
          </a:ln>
        </p:spPr>
      </p:pic>
      <p:sp>
        <p:nvSpPr>
          <p:cNvPr id="4" name="Rectangle 3"/>
          <p:cNvSpPr/>
          <p:nvPr/>
        </p:nvSpPr>
        <p:spPr>
          <a:xfrm>
            <a:off x="5724128" y="332656"/>
            <a:ext cx="3238252" cy="864096"/>
          </a:xfrm>
          <a:prstGeom prst="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dirty="0" smtClean="0">
                <a:solidFill>
                  <a:schemeClr val="tx1"/>
                </a:solidFill>
                <a:latin typeface="Arabic Typesetting" pitchFamily="66" charset="-78"/>
                <a:cs typeface="Arabic Typesetting" pitchFamily="66" charset="-78"/>
              </a:rPr>
              <a:t>دراسة تطبيقية </a:t>
            </a:r>
            <a:endParaRPr lang="ar-SA" sz="4400" dirty="0">
              <a:solidFill>
                <a:schemeClr val="tx1"/>
              </a:solidFill>
              <a:latin typeface="Arabic Typesetting" pitchFamily="66" charset="-78"/>
              <a:cs typeface="Arabic Typesetting" pitchFamily="66" charset="-78"/>
            </a:endParaRPr>
          </a:p>
        </p:txBody>
      </p:sp>
      <p:sp>
        <p:nvSpPr>
          <p:cNvPr id="7" name="Flowchart: Terminator 6"/>
          <p:cNvSpPr/>
          <p:nvPr/>
        </p:nvSpPr>
        <p:spPr>
          <a:xfrm>
            <a:off x="4716016" y="5629723"/>
            <a:ext cx="2016224" cy="824384"/>
          </a:xfrm>
          <a:prstGeom prst="flowChartTerminator">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chemeClr val="tx1"/>
                </a:solidFill>
                <a:latin typeface="Arabic Typesetting" pitchFamily="66" charset="-78"/>
                <a:cs typeface="Arabic Typesetting" pitchFamily="66" charset="-78"/>
              </a:rPr>
              <a:t>نماذج الرسالة</a:t>
            </a:r>
            <a:endParaRPr lang="ar-SA" sz="3600" dirty="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1426170"/>
          </a:xfrm>
        </p:spPr>
        <p:style>
          <a:lnRef idx="2">
            <a:schemeClr val="accent2"/>
          </a:lnRef>
          <a:fillRef idx="1">
            <a:schemeClr val="lt1"/>
          </a:fillRef>
          <a:effectRef idx="0">
            <a:schemeClr val="accent2"/>
          </a:effectRef>
          <a:fontRef idx="minor">
            <a:schemeClr val="dk1"/>
          </a:fontRef>
        </p:style>
        <p:txBody>
          <a:bodyPr/>
          <a:lstStyle/>
          <a:p>
            <a:r>
              <a:rPr lang="ar-SA" dirty="0" smtClean="0">
                <a:solidFill>
                  <a:srgbClr val="FF0000"/>
                </a:solidFill>
              </a:rPr>
              <a:t>المحاضرة العاشرة</a:t>
            </a:r>
            <a:endParaRPr lang="ar-SA" dirty="0">
              <a:solidFill>
                <a:srgbClr val="FF0000"/>
              </a:solidFill>
            </a:endParaRPr>
          </a:p>
        </p:txBody>
      </p:sp>
      <p:sp>
        <p:nvSpPr>
          <p:cNvPr id="3" name="Content Placeholder 2"/>
          <p:cNvSpPr>
            <a:spLocks noGrp="1"/>
          </p:cNvSpPr>
          <p:nvPr>
            <p:ph sz="half" idx="1"/>
          </p:nvPr>
        </p:nvSpPr>
        <p:spPr>
          <a:xfrm>
            <a:off x="0" y="1600200"/>
            <a:ext cx="4716016" cy="4525963"/>
          </a:xfrm>
        </p:spPr>
        <p:style>
          <a:lnRef idx="2">
            <a:schemeClr val="accent2"/>
          </a:lnRef>
          <a:fillRef idx="1">
            <a:schemeClr val="lt1"/>
          </a:fillRef>
          <a:effectRef idx="0">
            <a:schemeClr val="accent2"/>
          </a:effectRef>
          <a:fontRef idx="minor">
            <a:schemeClr val="dk1"/>
          </a:fontRef>
        </p:style>
        <p:txBody>
          <a:bodyPr>
            <a:noAutofit/>
          </a:bodyPr>
          <a:lstStyle/>
          <a:p>
            <a:pPr marL="0" indent="0">
              <a:buNone/>
            </a:pPr>
            <a:r>
              <a:rPr lang="ar-SA" sz="3600" b="1" dirty="0" smtClean="0">
                <a:solidFill>
                  <a:schemeClr val="tx1"/>
                </a:solidFill>
                <a:latin typeface="Arabic Typesetting" pitchFamily="66" charset="-78"/>
                <a:cs typeface="Arabic Typesetting" pitchFamily="66" charset="-78"/>
              </a:rPr>
              <a:t>أ</a:t>
            </a:r>
            <a:r>
              <a:rPr lang="ar-SA" sz="3600" b="1" u="sng" dirty="0" smtClean="0">
                <a:solidFill>
                  <a:schemeClr val="tx1"/>
                </a:solidFill>
                <a:latin typeface="Arabic Typesetting" pitchFamily="66" charset="-78"/>
                <a:cs typeface="Arabic Typesetting" pitchFamily="66" charset="-78"/>
              </a:rPr>
              <a:t>هداف المحاضرة :</a:t>
            </a:r>
            <a:r>
              <a:rPr lang="ar-SA" sz="3600" b="1" dirty="0" smtClean="0">
                <a:solidFill>
                  <a:schemeClr val="tx1"/>
                </a:solidFill>
                <a:latin typeface="Arabic Typesetting" pitchFamily="66" charset="-78"/>
                <a:cs typeface="Arabic Typesetting" pitchFamily="66" charset="-78"/>
              </a:rPr>
              <a:t> </a:t>
            </a:r>
          </a:p>
          <a:p>
            <a:pPr>
              <a:lnSpc>
                <a:spcPct val="90000"/>
              </a:lnSpc>
              <a:buFontTx/>
              <a:buNone/>
            </a:pPr>
            <a:r>
              <a:rPr lang="ar-SA" sz="3600" dirty="0" smtClean="0">
                <a:latin typeface="Arabic Typesetting" pitchFamily="66" charset="-78"/>
                <a:cs typeface="Arabic Typesetting" pitchFamily="66" charset="-78"/>
              </a:rPr>
              <a:t>1-  تدريب الطلبة على كتابة مختلف أنواع الرسائل وفق القواعد الإملائية الصحيحة. </a:t>
            </a:r>
          </a:p>
          <a:p>
            <a:pPr>
              <a:lnSpc>
                <a:spcPct val="90000"/>
              </a:lnSpc>
              <a:buFontTx/>
              <a:buNone/>
            </a:pPr>
            <a:r>
              <a:rPr lang="ar-SA" sz="3600" dirty="0" smtClean="0">
                <a:latin typeface="Arabic Typesetting" pitchFamily="66" charset="-78"/>
                <a:cs typeface="Arabic Typesetting" pitchFamily="66" charset="-78"/>
              </a:rPr>
              <a:t>2- إدراك الطلبة إلى أن لكل نوع من الرسائل ضوابط خاصة به وفروقات أسلوبية بينها.</a:t>
            </a:r>
          </a:p>
          <a:p>
            <a:pPr>
              <a:lnSpc>
                <a:spcPct val="90000"/>
              </a:lnSpc>
              <a:buFontTx/>
              <a:buNone/>
            </a:pPr>
            <a:r>
              <a:rPr lang="ar-SA" sz="3600" dirty="0" smtClean="0">
                <a:latin typeface="Arabic Typesetting" pitchFamily="66" charset="-78"/>
                <a:cs typeface="Arabic Typesetting" pitchFamily="66" charset="-78"/>
              </a:rPr>
              <a:t>3- تنمية مهارة كتابة </a:t>
            </a:r>
            <a:r>
              <a:rPr lang="ar-SA" sz="3600" dirty="0">
                <a:latin typeface="Arabic Typesetting" pitchFamily="66" charset="-78"/>
                <a:cs typeface="Arabic Typesetting" pitchFamily="66" charset="-78"/>
              </a:rPr>
              <a:t>ا</a:t>
            </a:r>
            <a:r>
              <a:rPr lang="ar-SA" sz="3600" dirty="0" smtClean="0">
                <a:latin typeface="Arabic Typesetting" pitchFamily="66" charset="-78"/>
                <a:cs typeface="Arabic Typesetting" pitchFamily="66" charset="-78"/>
              </a:rPr>
              <a:t>لرسالة ومن ثم امتلاكها لإتقان فن الرسالة والمكاتبات تطبيقاً.</a:t>
            </a:r>
          </a:p>
          <a:p>
            <a:pPr marL="0" indent="0">
              <a:lnSpc>
                <a:spcPct val="90000"/>
              </a:lnSpc>
              <a:buNone/>
            </a:pPr>
            <a:endParaRPr lang="ar-SA" sz="3600" dirty="0" smtClean="0"/>
          </a:p>
        </p:txBody>
      </p:sp>
      <p:sp>
        <p:nvSpPr>
          <p:cNvPr id="4" name="Content Placeholder 3"/>
          <p:cNvSpPr>
            <a:spLocks noGrp="1"/>
          </p:cNvSpPr>
          <p:nvPr>
            <p:ph sz="half" idx="2"/>
          </p:nvPr>
        </p:nvSpPr>
        <p:spPr>
          <a:xfrm>
            <a:off x="4716016" y="1628800"/>
            <a:ext cx="4427984" cy="4536504"/>
          </a:xfrm>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ar-SA" sz="4000" u="sng" dirty="0" smtClean="0">
                <a:solidFill>
                  <a:schemeClr val="tx1"/>
                </a:solidFill>
                <a:latin typeface="Arabic Typesetting" pitchFamily="66" charset="-78"/>
                <a:cs typeface="Arabic Typesetting" pitchFamily="66" charset="-78"/>
              </a:rPr>
              <a:t>اسم المقرر</a:t>
            </a:r>
            <a:r>
              <a:rPr lang="ar-SA" sz="4000" dirty="0" smtClean="0">
                <a:solidFill>
                  <a:schemeClr val="tx1"/>
                </a:solidFill>
                <a:latin typeface="Arabic Typesetting" pitchFamily="66" charset="-78"/>
                <a:cs typeface="Arabic Typesetting" pitchFamily="66" charset="-78"/>
              </a:rPr>
              <a:t>: التحرير العربي  </a:t>
            </a:r>
          </a:p>
          <a:p>
            <a:pPr>
              <a:lnSpc>
                <a:spcPct val="90000"/>
              </a:lnSpc>
              <a:buFontTx/>
              <a:buNone/>
            </a:pPr>
            <a:r>
              <a:rPr lang="ar-SA" sz="4000" u="sng" dirty="0" smtClean="0">
                <a:solidFill>
                  <a:schemeClr val="tx1"/>
                </a:solidFill>
                <a:latin typeface="Arabic Typesetting" pitchFamily="66" charset="-78"/>
                <a:cs typeface="Arabic Typesetting" pitchFamily="66" charset="-78"/>
              </a:rPr>
              <a:t>عنوان المحاضرة </a:t>
            </a:r>
            <a:r>
              <a:rPr lang="ar-SA" sz="4000" dirty="0" smtClean="0">
                <a:solidFill>
                  <a:schemeClr val="tx1"/>
                </a:solidFill>
                <a:latin typeface="Arabic Typesetting" pitchFamily="66" charset="-78"/>
                <a:cs typeface="Arabic Typesetting" pitchFamily="66" charset="-78"/>
              </a:rPr>
              <a:t>: الرسالة (دراسة تطبيقية ) </a:t>
            </a:r>
          </a:p>
          <a:p>
            <a:pPr>
              <a:lnSpc>
                <a:spcPct val="90000"/>
              </a:lnSpc>
              <a:buFontTx/>
              <a:buNone/>
            </a:pPr>
            <a:r>
              <a:rPr lang="ar-SA" sz="4000" u="sng" dirty="0" smtClean="0">
                <a:solidFill>
                  <a:schemeClr val="tx1"/>
                </a:solidFill>
                <a:latin typeface="Arabic Typesetting" pitchFamily="66" charset="-78"/>
                <a:cs typeface="Arabic Typesetting" pitchFamily="66" charset="-78"/>
              </a:rPr>
              <a:t>أستاذة المقرر</a:t>
            </a:r>
            <a:r>
              <a:rPr lang="ar-SA" sz="4000" dirty="0" smtClean="0">
                <a:solidFill>
                  <a:schemeClr val="tx1"/>
                </a:solidFill>
                <a:latin typeface="Arabic Typesetting" pitchFamily="66" charset="-78"/>
                <a:cs typeface="Arabic Typesetting" pitchFamily="66" charset="-78"/>
              </a:rPr>
              <a:t>: د. ضحى عادل بلال </a:t>
            </a:r>
          </a:p>
          <a:p>
            <a:endParaRPr lang="ar-SA" sz="4000" dirty="0">
              <a:latin typeface="Arabic Typesetting" pitchFamily="66" charset="-78"/>
              <a:cs typeface="Arabic Typesetting" pitchFamily="66" charset="-78"/>
            </a:endParaRPr>
          </a:p>
        </p:txBody>
      </p:sp>
    </p:spTree>
    <p:extLst>
      <p:ext uri="{BB962C8B-B14F-4D97-AF65-F5344CB8AC3E}">
        <p14:creationId xmlns:p14="http://schemas.microsoft.com/office/powerpoint/2010/main" val="157445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1052736"/>
            <a:ext cx="7848872" cy="5400600"/>
          </a:xfrm>
          <a:ln>
            <a:noFill/>
          </a:ln>
        </p:spPr>
        <p:style>
          <a:lnRef idx="2">
            <a:schemeClr val="accent2"/>
          </a:lnRef>
          <a:fillRef idx="1">
            <a:schemeClr val="lt1"/>
          </a:fillRef>
          <a:effectRef idx="0">
            <a:schemeClr val="accent2"/>
          </a:effectRef>
          <a:fontRef idx="minor">
            <a:schemeClr val="dk1"/>
          </a:fontRef>
        </p:style>
        <p:txBody>
          <a:bodyPr>
            <a:noAutofit/>
          </a:bodyPr>
          <a:lstStyle/>
          <a:p>
            <a:pPr algn="ctr">
              <a:buNone/>
            </a:pPr>
            <a:r>
              <a:rPr lang="ar-SA" dirty="0" smtClean="0">
                <a:solidFill>
                  <a:schemeClr val="tx1"/>
                </a:solidFill>
                <a:latin typeface="Arabic Typesetting" pitchFamily="66" charset="-78"/>
                <a:cs typeface="Arabic Typesetting" pitchFamily="66" charset="-78"/>
              </a:rPr>
              <a:t>    </a:t>
            </a:r>
            <a:r>
              <a:rPr lang="ar-SA" sz="2800" dirty="0" smtClean="0">
                <a:solidFill>
                  <a:schemeClr val="tx1"/>
                </a:solidFill>
                <a:latin typeface="Arial" pitchFamily="34" charset="0"/>
                <a:cs typeface="Arial" pitchFamily="34" charset="0"/>
              </a:rPr>
              <a:t>بسم الله الرحمن الرحيم</a:t>
            </a:r>
          </a:p>
          <a:p>
            <a:pPr>
              <a:buNone/>
            </a:pPr>
            <a:r>
              <a:rPr lang="ar-SA" sz="2800" dirty="0" smtClean="0">
                <a:solidFill>
                  <a:schemeClr val="tx1"/>
                </a:solidFill>
                <a:latin typeface="Arial" pitchFamily="34" charset="0"/>
                <a:cs typeface="Arial" pitchFamily="34" charset="0"/>
              </a:rPr>
              <a:t>/     /      / 1433</a:t>
            </a:r>
          </a:p>
          <a:p>
            <a:pPr>
              <a:buNone/>
            </a:pPr>
            <a:r>
              <a:rPr lang="ar-SA" sz="2800" dirty="0" smtClean="0">
                <a:solidFill>
                  <a:schemeClr val="tx1"/>
                </a:solidFill>
                <a:latin typeface="Arial" pitchFamily="34" charset="0"/>
                <a:cs typeface="Arial" pitchFamily="34" charset="0"/>
              </a:rPr>
              <a:t>/   /    /  2012</a:t>
            </a:r>
          </a:p>
          <a:p>
            <a:pPr>
              <a:buNone/>
            </a:pPr>
            <a:r>
              <a:rPr lang="ar-SA" sz="2800" dirty="0" smtClean="0">
                <a:solidFill>
                  <a:schemeClr val="tx1"/>
                </a:solidFill>
                <a:latin typeface="Arial" pitchFamily="34" charset="0"/>
                <a:cs typeface="Arial" pitchFamily="34" charset="0"/>
              </a:rPr>
              <a:t>    سعادة مدير إدارة البعثات بوزارة المعارف:             المحترم.</a:t>
            </a:r>
          </a:p>
          <a:p>
            <a:pPr algn="just">
              <a:buNone/>
            </a:pPr>
            <a:r>
              <a:rPr lang="ar-SA" sz="2800" dirty="0" smtClean="0">
                <a:solidFill>
                  <a:schemeClr val="tx1"/>
                </a:solidFill>
                <a:latin typeface="Arial" pitchFamily="34" charset="0"/>
                <a:cs typeface="Arial" pitchFamily="34" charset="0"/>
              </a:rPr>
              <a:t>                  السلام عليكم ورحمة الله وبركاته ...وبعد:   </a:t>
            </a:r>
          </a:p>
          <a:p>
            <a:pPr algn="just">
              <a:buNone/>
            </a:pPr>
            <a:r>
              <a:rPr lang="ar-SA" sz="2800" dirty="0" smtClean="0">
                <a:solidFill>
                  <a:schemeClr val="tx1"/>
                </a:solidFill>
                <a:latin typeface="Arial" pitchFamily="34" charset="0"/>
                <a:cs typeface="Arial" pitchFamily="34" charset="0"/>
              </a:rPr>
              <a:t>       فإنه ليسعدني أن أحيطكم علماً بأنني من أبنائكم المتفوقين في دراستهم الذين يطمحون إلى خدمة وطنهم , وتلبية نداء الواجب الذي عودتمونا سعادتكم على احترامه وتوقيره , فقد حصلت على تقدير عام ممتاز في امتحان الشهادة الثانويةالعامة لهذا العام.</a:t>
            </a:r>
            <a:endParaRPr lang="ar-SA" sz="2800" dirty="0">
              <a:solidFill>
                <a:schemeClr val="tx1"/>
              </a:solidFill>
              <a:latin typeface="Arial" pitchFamily="34" charset="0"/>
              <a:cs typeface="Arial" pitchFamily="34" charset="0"/>
            </a:endParaRPr>
          </a:p>
        </p:txBody>
      </p:sp>
      <p:sp>
        <p:nvSpPr>
          <p:cNvPr id="2" name="Rectangle 1"/>
          <p:cNvSpPr/>
          <p:nvPr/>
        </p:nvSpPr>
        <p:spPr>
          <a:xfrm>
            <a:off x="107504" y="116632"/>
            <a:ext cx="2232248"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3600" dirty="0" smtClean="0">
                <a:solidFill>
                  <a:srgbClr val="FF0000"/>
                </a:solidFill>
                <a:latin typeface="Arabic Typesetting" pitchFamily="66" charset="-78"/>
                <a:cs typeface="Arabic Typesetting" pitchFamily="66" charset="-78"/>
              </a:rPr>
              <a:t>رسالة إدارية</a:t>
            </a:r>
            <a:endParaRPr lang="ar-SA" sz="3600" dirty="0">
              <a:solidFill>
                <a:srgbClr val="FF0000"/>
              </a:solidFill>
              <a:latin typeface="Arabic Typesetting" pitchFamily="66" charset="-78"/>
              <a:cs typeface="Arabic Typesetting" pitchFamily="66" charset="-78"/>
            </a:endParaRPr>
          </a:p>
        </p:txBody>
      </p:sp>
      <p:sp>
        <p:nvSpPr>
          <p:cNvPr id="4" name="Rectangle 3"/>
          <p:cNvSpPr/>
          <p:nvPr/>
        </p:nvSpPr>
        <p:spPr>
          <a:xfrm>
            <a:off x="7522658" y="116632"/>
            <a:ext cx="1368152"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2000" dirty="0" smtClean="0"/>
              <a:t>نموذج (1)</a:t>
            </a:r>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69199" y="188640"/>
            <a:ext cx="8151273" cy="6669360"/>
          </a:xfrm>
          <a:ln>
            <a:noFill/>
          </a:ln>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0" indent="0" algn="just">
              <a:buNone/>
            </a:pPr>
            <a:r>
              <a:rPr lang="ar-SA" sz="3900" dirty="0" smtClean="0">
                <a:solidFill>
                  <a:schemeClr val="tx1"/>
                </a:solidFill>
                <a:effectLst/>
                <a:latin typeface="Arabic Typesetting" pitchFamily="66" charset="-78"/>
                <a:cs typeface="Arabic Typesetting" pitchFamily="66" charset="-78"/>
              </a:rPr>
              <a:t>لقد أسعفني الحظ فاطلعت على تعــمـــيـــمـكم رقم 221/أ بتاريخ 1432/5/4 الذي تدعون فيه الطلبةالممتازين إلى التقدم بطلبات مشفوعة بالمؤهل العلمي لإدارة البعثات بالوزارة , واستجابة لما ورد في التعميم سالف الذكر أتقدم لسعادتكم بهذا الطلب وقد أرفقت به صورة عن كشف الدرجات التي حصلت عليها</a:t>
            </a:r>
            <a:r>
              <a:rPr lang="ar-SA" sz="3900" smtClean="0">
                <a:solidFill>
                  <a:schemeClr val="tx1"/>
                </a:solidFill>
                <a:effectLst/>
                <a:latin typeface="Arabic Typesetting" pitchFamily="66" charset="-78"/>
                <a:cs typeface="Arabic Typesetting" pitchFamily="66" charset="-78"/>
              </a:rPr>
              <a:t>. </a:t>
            </a:r>
          </a:p>
          <a:p>
            <a:pPr marL="0" indent="0" algn="just">
              <a:buNone/>
            </a:pPr>
            <a:r>
              <a:rPr lang="ar-SA" sz="3900" smtClean="0">
                <a:solidFill>
                  <a:schemeClr val="tx1"/>
                </a:solidFill>
                <a:effectLst/>
                <a:latin typeface="Arabic Typesetting" pitchFamily="66" charset="-78"/>
                <a:cs typeface="Arabic Typesetting" pitchFamily="66" charset="-78"/>
              </a:rPr>
              <a:t>آمل </a:t>
            </a:r>
            <a:r>
              <a:rPr lang="ar-SA" sz="3900" dirty="0">
                <a:solidFill>
                  <a:schemeClr val="tx1"/>
                </a:solidFill>
                <a:effectLst/>
                <a:latin typeface="Arabic Typesetting" pitchFamily="66" charset="-78"/>
                <a:cs typeface="Arabic Typesetting" pitchFamily="66" charset="-78"/>
              </a:rPr>
              <a:t>التفضل بالنظر في طلبي هذا وإلحاقي بالتخصص الذي ترونه مناسباً , علماً بأن رغبتي في دراسة هندسة الكمبيوتر قوية. وإنني على يقين تام بأن سعادتكم لن تدخروا وسعاً في إشعاري بما يتقرر بشأن هذا الموضوع في الوقت المناسب حتى لا تضيع علي فرصة الالتحاق بالجامعة في الموعد المحدد. </a:t>
            </a:r>
            <a:endParaRPr lang="ar-SA" sz="3900" dirty="0" smtClean="0">
              <a:solidFill>
                <a:schemeClr val="tx1"/>
              </a:solidFill>
              <a:effectLst/>
              <a:latin typeface="Arabic Typesetting" pitchFamily="66" charset="-78"/>
              <a:cs typeface="Arabic Typesetting" pitchFamily="66" charset="-78"/>
            </a:endParaRPr>
          </a:p>
          <a:p>
            <a:pPr marL="0" indent="0" algn="just">
              <a:buNone/>
            </a:pPr>
            <a:r>
              <a:rPr lang="ar-SA" sz="3900" dirty="0">
                <a:solidFill>
                  <a:schemeClr val="tx1"/>
                </a:solidFill>
                <a:effectLst/>
                <a:latin typeface="Arabic Typesetting" pitchFamily="66" charset="-78"/>
                <a:cs typeface="Arabic Typesetting" pitchFamily="66" charset="-78"/>
              </a:rPr>
              <a:t> </a:t>
            </a:r>
            <a:r>
              <a:rPr lang="ar-SA" sz="3900" dirty="0" smtClean="0">
                <a:solidFill>
                  <a:schemeClr val="tx1"/>
                </a:solidFill>
                <a:effectLst/>
                <a:latin typeface="Arabic Typesetting" pitchFamily="66" charset="-78"/>
                <a:cs typeface="Arabic Typesetting" pitchFamily="66" charset="-78"/>
              </a:rPr>
              <a:t>                 لكم </a:t>
            </a:r>
            <a:r>
              <a:rPr lang="ar-SA" sz="3900" dirty="0">
                <a:solidFill>
                  <a:schemeClr val="tx1"/>
                </a:solidFill>
                <a:effectLst/>
                <a:latin typeface="Arabic Typesetting" pitchFamily="66" charset="-78"/>
                <a:cs typeface="Arabic Typesetting" pitchFamily="66" charset="-78"/>
              </a:rPr>
              <a:t>خالص تحياتي واحترامي , والله يحفظكم ويرعاكم </a:t>
            </a:r>
          </a:p>
          <a:p>
            <a:pPr algn="just">
              <a:buNone/>
            </a:pPr>
            <a:r>
              <a:rPr lang="ar-SA" sz="3900" dirty="0">
                <a:solidFill>
                  <a:schemeClr val="tx1"/>
                </a:solidFill>
                <a:effectLst/>
                <a:latin typeface="Arabic Typesetting" pitchFamily="66" charset="-78"/>
                <a:cs typeface="Arabic Typesetting" pitchFamily="66" charset="-78"/>
              </a:rPr>
              <a:t>                                               </a:t>
            </a:r>
            <a:r>
              <a:rPr lang="ar-SA" sz="3900" dirty="0" smtClean="0">
                <a:solidFill>
                  <a:schemeClr val="tx1"/>
                </a:solidFill>
                <a:effectLst/>
                <a:latin typeface="Arabic Typesetting" pitchFamily="66" charset="-78"/>
                <a:cs typeface="Arabic Typesetting" pitchFamily="66" charset="-78"/>
              </a:rPr>
              <a:t>                  </a:t>
            </a:r>
            <a:r>
              <a:rPr lang="ar-SA" sz="3900" dirty="0">
                <a:solidFill>
                  <a:schemeClr val="tx1"/>
                </a:solidFill>
                <a:effectLst/>
                <a:latin typeface="Arabic Typesetting" pitchFamily="66" charset="-78"/>
                <a:cs typeface="Arabic Typesetting" pitchFamily="66" charset="-78"/>
              </a:rPr>
              <a:t>الاسم :</a:t>
            </a:r>
          </a:p>
          <a:p>
            <a:pPr algn="just">
              <a:buNone/>
            </a:pPr>
            <a:r>
              <a:rPr lang="ar-SA" sz="3900" dirty="0">
                <a:solidFill>
                  <a:schemeClr val="tx1"/>
                </a:solidFill>
                <a:effectLst/>
                <a:latin typeface="Arabic Typesetting" pitchFamily="66" charset="-78"/>
                <a:cs typeface="Arabic Typesetting" pitchFamily="66" charset="-78"/>
              </a:rPr>
              <a:t>المرفقات:                                                        التوقيع:</a:t>
            </a:r>
          </a:p>
          <a:p>
            <a:pPr algn="just">
              <a:buNone/>
            </a:pPr>
            <a:r>
              <a:rPr lang="ar-SA" sz="3900" dirty="0">
                <a:solidFill>
                  <a:schemeClr val="tx1"/>
                </a:solidFill>
                <a:effectLst/>
                <a:latin typeface="Arabic Typesetting" pitchFamily="66" charset="-78"/>
                <a:cs typeface="Arabic Typesetting" pitchFamily="66" charset="-78"/>
              </a:rPr>
              <a:t>العنوان: حي </a:t>
            </a:r>
            <a:r>
              <a:rPr lang="ar-SA" sz="3900" dirty="0" smtClean="0">
                <a:solidFill>
                  <a:schemeClr val="tx1"/>
                </a:solidFill>
                <a:effectLst/>
                <a:latin typeface="Arabic Typesetting" pitchFamily="66" charset="-78"/>
                <a:cs typeface="Arabic Typesetting" pitchFamily="66" charset="-78"/>
              </a:rPr>
              <a:t>المنتزه/حائل</a:t>
            </a:r>
            <a:endParaRPr lang="ar-SA" sz="3900" dirty="0">
              <a:solidFill>
                <a:schemeClr val="tx1"/>
              </a:solidFill>
              <a:effectLst/>
              <a:latin typeface="Arabic Typesetting" pitchFamily="66" charset="-78"/>
              <a:cs typeface="Arabic Typesetting" pitchFamily="66" charset="-78"/>
            </a:endParaRPr>
          </a:p>
          <a:p>
            <a:pPr marL="0" indent="0" algn="just">
              <a:buNone/>
            </a:pPr>
            <a:r>
              <a:rPr lang="ar-SA" sz="3900" dirty="0" smtClean="0">
                <a:solidFill>
                  <a:schemeClr val="tx1"/>
                </a:solidFill>
                <a:effectLst/>
                <a:latin typeface="Arabic Typesetting" pitchFamily="66" charset="-78"/>
                <a:cs typeface="Arabic Typesetting" pitchFamily="66" charset="-78"/>
              </a:rPr>
              <a:t>         </a:t>
            </a:r>
          </a:p>
          <a:p>
            <a:pPr>
              <a:buNone/>
            </a:pP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1340768"/>
            <a:ext cx="8496000" cy="828000"/>
          </a:xfrm>
          <a:prstGeom prst="rect">
            <a:avLst/>
          </a:prstGeom>
        </p:spPr>
        <p:txBody>
          <a:bodyPr wrap="square">
            <a:spAutoFit/>
          </a:bodyPr>
          <a:lstStyle/>
          <a:p>
            <a:r>
              <a:rPr lang="ar-SA" sz="3200" dirty="0">
                <a:effectLst/>
                <a:latin typeface="Arabic Typesetting" pitchFamily="66" charset="-78"/>
                <a:cs typeface="Arabic Typesetting" pitchFamily="66" charset="-78"/>
              </a:rPr>
              <a:t>من جورج الثاني </a:t>
            </a:r>
            <a:r>
              <a:rPr lang="ar-SA" sz="3200" dirty="0" smtClean="0">
                <a:effectLst/>
                <a:latin typeface="Arabic Typesetting" pitchFamily="66" charset="-78"/>
                <a:cs typeface="Arabic Typesetting" pitchFamily="66" charset="-78"/>
              </a:rPr>
              <a:t>ملك انكلتـرا </a:t>
            </a:r>
            <a:r>
              <a:rPr lang="ar-SA" sz="3200" dirty="0">
                <a:effectLst/>
                <a:latin typeface="Arabic Typesetting" pitchFamily="66" charset="-78"/>
                <a:cs typeface="Arabic Typesetting" pitchFamily="66" charset="-78"/>
              </a:rPr>
              <a:t>والسويد والنرويج </a:t>
            </a:r>
            <a:r>
              <a:rPr lang="ar-SA" sz="3200" dirty="0" smtClean="0">
                <a:effectLst/>
                <a:latin typeface="Arabic Typesetting" pitchFamily="66" charset="-78"/>
                <a:cs typeface="Arabic Typesetting" pitchFamily="66" charset="-78"/>
              </a:rPr>
              <a:t>إلى </a:t>
            </a:r>
            <a:r>
              <a:rPr lang="ar-SA" sz="3200" dirty="0">
                <a:effectLst/>
                <a:latin typeface="Arabic Typesetting" pitchFamily="66" charset="-78"/>
                <a:cs typeface="Arabic Typesetting" pitchFamily="66" charset="-78"/>
              </a:rPr>
              <a:t>الخليفة </a:t>
            </a:r>
            <a:r>
              <a:rPr lang="ar-SA" sz="3200" dirty="0" smtClean="0">
                <a:effectLst/>
                <a:latin typeface="Arabic Typesetting" pitchFamily="66" charset="-78"/>
                <a:cs typeface="Arabic Typesetting" pitchFamily="66" charset="-78"/>
              </a:rPr>
              <a:t>ملـك </a:t>
            </a:r>
            <a:r>
              <a:rPr lang="ar-SA" sz="3200" dirty="0">
                <a:effectLst/>
                <a:latin typeface="Arabic Typesetting" pitchFamily="66" charset="-78"/>
                <a:cs typeface="Arabic Typesetting" pitchFamily="66" charset="-78"/>
              </a:rPr>
              <a:t>المسلميـن في مملكة </a:t>
            </a:r>
            <a:r>
              <a:rPr lang="ar-SA" sz="3200" dirty="0" smtClean="0">
                <a:effectLst/>
                <a:latin typeface="Arabic Typesetting" pitchFamily="66" charset="-78"/>
                <a:cs typeface="Arabic Typesetting" pitchFamily="66" charset="-78"/>
              </a:rPr>
              <a:t>الأندلـس صـاحب </a:t>
            </a:r>
            <a:r>
              <a:rPr lang="ar-SA" sz="3200" dirty="0">
                <a:effectLst/>
                <a:latin typeface="Arabic Typesetting" pitchFamily="66" charset="-78"/>
                <a:cs typeface="Arabic Typesetting" pitchFamily="66" charset="-78"/>
              </a:rPr>
              <a:t>العظمة هشام الثالث الجليـل </a:t>
            </a:r>
            <a:r>
              <a:rPr lang="ar-SA" sz="3200" dirty="0" smtClean="0">
                <a:effectLst/>
                <a:latin typeface="Arabic Typesetting" pitchFamily="66" charset="-78"/>
                <a:cs typeface="Arabic Typesetting" pitchFamily="66" charset="-78"/>
              </a:rPr>
              <a:t>المقــام </a:t>
            </a:r>
            <a:r>
              <a:rPr lang="ar-SA" sz="2800" dirty="0" smtClean="0">
                <a:latin typeface="Arabic Typesetting" pitchFamily="66" charset="-78"/>
                <a:cs typeface="Arabic Typesetting" pitchFamily="66" charset="-78"/>
              </a:rPr>
              <a:t>:</a:t>
            </a:r>
            <a:endParaRPr lang="ar-SA" sz="2800" dirty="0">
              <a:latin typeface="Arabic Typesetting" pitchFamily="66" charset="-78"/>
              <a:cs typeface="Arabic Typesetting" pitchFamily="66" charset="-78"/>
            </a:endParaRPr>
          </a:p>
        </p:txBody>
      </p:sp>
      <p:sp>
        <p:nvSpPr>
          <p:cNvPr id="4" name="Rectangle 3"/>
          <p:cNvSpPr/>
          <p:nvPr/>
        </p:nvSpPr>
        <p:spPr>
          <a:xfrm>
            <a:off x="647128" y="2492896"/>
            <a:ext cx="8244408" cy="4031873"/>
          </a:xfrm>
          <a:prstGeom prst="rect">
            <a:avLst/>
          </a:prstGeom>
        </p:spPr>
        <p:txBody>
          <a:bodyPr wrap="square">
            <a:spAutoFit/>
          </a:bodyPr>
          <a:lstStyle/>
          <a:p>
            <a:pPr algn="just"/>
            <a:r>
              <a:rPr lang="ar-SA" sz="3200" dirty="0">
                <a:latin typeface="Arabic Typesetting" pitchFamily="66" charset="-78"/>
                <a:cs typeface="Arabic Typesetting" pitchFamily="66" charset="-78"/>
              </a:rPr>
              <a:t>بعد التعظيم والتوقير نفيدكم </a:t>
            </a:r>
            <a:r>
              <a:rPr lang="ar-SA" sz="3200" dirty="0" smtClean="0">
                <a:latin typeface="Arabic Typesetting" pitchFamily="66" charset="-78"/>
                <a:cs typeface="Arabic Typesetting" pitchFamily="66" charset="-78"/>
              </a:rPr>
              <a:t>إننـا سمعنـا </a:t>
            </a:r>
            <a:r>
              <a:rPr lang="ar-SA" sz="3200" dirty="0">
                <a:latin typeface="Arabic Typesetting" pitchFamily="66" charset="-78"/>
                <a:cs typeface="Arabic Typesetting" pitchFamily="66" charset="-78"/>
              </a:rPr>
              <a:t>عن الرقي العظيم الذي تتمتع بفيضه الصافي معاهد العلم والصناعات في بلادكـــم </a:t>
            </a:r>
            <a:r>
              <a:rPr lang="ar-SA" sz="3200" dirty="0" smtClean="0">
                <a:latin typeface="Arabic Typesetting" pitchFamily="66" charset="-78"/>
                <a:cs typeface="Arabic Typesetting" pitchFamily="66" charset="-78"/>
              </a:rPr>
              <a:t>العــامـرة , فـأردنـا لأبنـائنـا اقتبـاس نمـاذج </a:t>
            </a:r>
            <a:r>
              <a:rPr lang="ar-SA" sz="3200" dirty="0">
                <a:latin typeface="Arabic Typesetting" pitchFamily="66" charset="-78"/>
                <a:cs typeface="Arabic Typesetting" pitchFamily="66" charset="-78"/>
              </a:rPr>
              <a:t>من هذه </a:t>
            </a:r>
            <a:r>
              <a:rPr lang="ar-SA" sz="3200" dirty="0" smtClean="0">
                <a:latin typeface="Arabic Typesetting" pitchFamily="66" charset="-78"/>
                <a:cs typeface="Arabic Typesetting" pitchFamily="66" charset="-78"/>
              </a:rPr>
              <a:t>الفضـائـل </a:t>
            </a:r>
            <a:r>
              <a:rPr lang="ar-SA" sz="3200" dirty="0">
                <a:latin typeface="Arabic Typesetting" pitchFamily="66" charset="-78"/>
                <a:cs typeface="Arabic Typesetting" pitchFamily="66" charset="-78"/>
              </a:rPr>
              <a:t>لتكون </a:t>
            </a:r>
            <a:r>
              <a:rPr lang="ar-SA" sz="3200" dirty="0" smtClean="0">
                <a:latin typeface="Arabic Typesetting" pitchFamily="66" charset="-78"/>
                <a:cs typeface="Arabic Typesetting" pitchFamily="66" charset="-78"/>
              </a:rPr>
              <a:t>بدايـة </a:t>
            </a:r>
            <a:r>
              <a:rPr lang="ar-SA" sz="3200" dirty="0">
                <a:latin typeface="Arabic Typesetting" pitchFamily="66" charset="-78"/>
                <a:cs typeface="Arabic Typesetting" pitchFamily="66" charset="-78"/>
              </a:rPr>
              <a:t>حسـنة في </a:t>
            </a:r>
            <a:r>
              <a:rPr lang="ar-SA" sz="3200" dirty="0" smtClean="0">
                <a:latin typeface="Arabic Typesetting" pitchFamily="66" charset="-78"/>
                <a:cs typeface="Arabic Typesetting" pitchFamily="66" charset="-78"/>
              </a:rPr>
              <a:t>اقتفــاء أثــركــم , لنـشـر أنـوار </a:t>
            </a:r>
            <a:r>
              <a:rPr lang="ar-SA" sz="3200" dirty="0">
                <a:latin typeface="Arabic Typesetting" pitchFamily="66" charset="-78"/>
                <a:cs typeface="Arabic Typesetting" pitchFamily="66" charset="-78"/>
              </a:rPr>
              <a:t>العــلـم في </a:t>
            </a:r>
            <a:r>
              <a:rPr lang="ar-SA" sz="3200" dirty="0" smtClean="0">
                <a:latin typeface="Arabic Typesetting" pitchFamily="66" charset="-78"/>
                <a:cs typeface="Arabic Typesetting" pitchFamily="66" charset="-78"/>
              </a:rPr>
              <a:t>بلادنـا التي </a:t>
            </a:r>
            <a:r>
              <a:rPr lang="ar-SA" sz="3200" dirty="0">
                <a:latin typeface="Arabic Typesetting" pitchFamily="66" charset="-78"/>
                <a:cs typeface="Arabic Typesetting" pitchFamily="66" charset="-78"/>
              </a:rPr>
              <a:t>يحيط بها الجهل من </a:t>
            </a:r>
            <a:r>
              <a:rPr lang="ar-SA" sz="3200" dirty="0" smtClean="0">
                <a:latin typeface="Arabic Typesetting" pitchFamily="66" charset="-78"/>
                <a:cs typeface="Arabic Typesetting" pitchFamily="66" charset="-78"/>
              </a:rPr>
              <a:t>أركــانهـا الأربعة, </a:t>
            </a:r>
            <a:r>
              <a:rPr lang="ar-SA" sz="3200" dirty="0">
                <a:latin typeface="Arabic Typesetting" pitchFamily="66" charset="-78"/>
                <a:cs typeface="Arabic Typesetting" pitchFamily="66" charset="-78"/>
              </a:rPr>
              <a:t>وقد </a:t>
            </a:r>
            <a:r>
              <a:rPr lang="ar-SA" sz="3200" dirty="0" smtClean="0">
                <a:latin typeface="Arabic Typesetting" pitchFamily="66" charset="-78"/>
                <a:cs typeface="Arabic Typesetting" pitchFamily="66" charset="-78"/>
              </a:rPr>
              <a:t>وضعنـا </a:t>
            </a:r>
            <a:r>
              <a:rPr lang="ar-SA" sz="3200" dirty="0">
                <a:latin typeface="Arabic Typesetting" pitchFamily="66" charset="-78"/>
                <a:cs typeface="Arabic Typesetting" pitchFamily="66" charset="-78"/>
              </a:rPr>
              <a:t>ابنة </a:t>
            </a:r>
            <a:r>
              <a:rPr lang="ar-SA" sz="3200" dirty="0" smtClean="0">
                <a:latin typeface="Arabic Typesetting" pitchFamily="66" charset="-78"/>
                <a:cs typeface="Arabic Typesetting" pitchFamily="66" charset="-78"/>
              </a:rPr>
              <a:t>شقيقنـا </a:t>
            </a:r>
            <a:r>
              <a:rPr lang="ar-SA" sz="3200" dirty="0">
                <a:latin typeface="Arabic Typesetting" pitchFamily="66" charset="-78"/>
                <a:cs typeface="Arabic Typesetting" pitchFamily="66" charset="-78"/>
              </a:rPr>
              <a:t>الأميــرة </a:t>
            </a:r>
            <a:r>
              <a:rPr lang="ar-SA" sz="3200" dirty="0" smtClean="0">
                <a:latin typeface="Arabic Typesetting" pitchFamily="66" charset="-78"/>
                <a:cs typeface="Arabic Typesetting" pitchFamily="66" charset="-78"/>
              </a:rPr>
              <a:t>(دونـانت) </a:t>
            </a:r>
            <a:r>
              <a:rPr lang="ar-SA" sz="3200" dirty="0">
                <a:latin typeface="Arabic Typesetting" pitchFamily="66" charset="-78"/>
                <a:cs typeface="Arabic Typesetting" pitchFamily="66" charset="-78"/>
              </a:rPr>
              <a:t>على رأس بعثة من بنات </a:t>
            </a:r>
            <a:r>
              <a:rPr lang="ar-SA" sz="3200" dirty="0" smtClean="0">
                <a:latin typeface="Arabic Typesetting" pitchFamily="66" charset="-78"/>
                <a:cs typeface="Arabic Typesetting" pitchFamily="66" charset="-78"/>
              </a:rPr>
              <a:t>الإشراف الانكليز </a:t>
            </a:r>
            <a:r>
              <a:rPr lang="ar-SA" sz="3200" dirty="0">
                <a:latin typeface="Arabic Typesetting" pitchFamily="66" charset="-78"/>
                <a:cs typeface="Arabic Typesetting" pitchFamily="66" charset="-78"/>
              </a:rPr>
              <a:t>لتتشرف بلثــم </a:t>
            </a:r>
            <a:r>
              <a:rPr lang="ar-SA" sz="3200" dirty="0" smtClean="0">
                <a:latin typeface="Arabic Typesetting" pitchFamily="66" charset="-78"/>
                <a:cs typeface="Arabic Typesetting" pitchFamily="66" charset="-78"/>
              </a:rPr>
              <a:t>أهداب </a:t>
            </a:r>
            <a:r>
              <a:rPr lang="ar-SA" sz="3200" dirty="0">
                <a:latin typeface="Arabic Typesetting" pitchFamily="66" charset="-78"/>
                <a:cs typeface="Arabic Typesetting" pitchFamily="66" charset="-78"/>
              </a:rPr>
              <a:t>العرش والتماس العطف لتكون مع زميلاتها موضع عناية عظمتكم </a:t>
            </a:r>
            <a:r>
              <a:rPr lang="ar-SA" sz="3200" dirty="0" smtClean="0">
                <a:latin typeface="Arabic Typesetting" pitchFamily="66" charset="-78"/>
                <a:cs typeface="Arabic Typesetting" pitchFamily="66" charset="-78"/>
              </a:rPr>
              <a:t>، </a:t>
            </a:r>
            <a:r>
              <a:rPr lang="ar-SA" sz="3200" dirty="0">
                <a:latin typeface="Arabic Typesetting" pitchFamily="66" charset="-78"/>
                <a:cs typeface="Arabic Typesetting" pitchFamily="66" charset="-78"/>
              </a:rPr>
              <a:t>وقد زودت الأميـرة بهدية متواضعة لمقامكم </a:t>
            </a:r>
            <a:r>
              <a:rPr lang="ar-SA" sz="3200" dirty="0" smtClean="0">
                <a:latin typeface="Arabic Typesetting" pitchFamily="66" charset="-78"/>
                <a:cs typeface="Arabic Typesetting" pitchFamily="66" charset="-78"/>
              </a:rPr>
              <a:t>الجليل , أرجو </a:t>
            </a:r>
            <a:r>
              <a:rPr lang="ar-SA" sz="3200" dirty="0">
                <a:latin typeface="Arabic Typesetting" pitchFamily="66" charset="-78"/>
                <a:cs typeface="Arabic Typesetting" pitchFamily="66" charset="-78"/>
              </a:rPr>
              <a:t>التكرم بقبولها مع التعظيم و الحب </a:t>
            </a:r>
            <a:r>
              <a:rPr lang="ar-SA" sz="3200" dirty="0" smtClean="0">
                <a:latin typeface="Arabic Typesetting" pitchFamily="66" charset="-78"/>
                <a:cs typeface="Arabic Typesetting" pitchFamily="66" charset="-78"/>
              </a:rPr>
              <a:t>والخـالص</a:t>
            </a:r>
          </a:p>
          <a:p>
            <a:pPr algn="l"/>
            <a:r>
              <a:rPr lang="ar-SA" sz="3200" dirty="0" smtClean="0">
                <a:latin typeface="Arabic Typesetting" pitchFamily="66" charset="-78"/>
                <a:cs typeface="Arabic Typesetting" pitchFamily="66" charset="-78"/>
              </a:rPr>
              <a:t>من خادمكم المطيع :جورج الثاني  </a:t>
            </a:r>
            <a:endParaRPr lang="ar-SA" sz="3200" dirty="0">
              <a:latin typeface="Arabic Typesetting" pitchFamily="66" charset="-78"/>
              <a:cs typeface="Arabic Typesetting" pitchFamily="66" charset="-78"/>
            </a:endParaRPr>
          </a:p>
        </p:txBody>
      </p:sp>
      <p:sp>
        <p:nvSpPr>
          <p:cNvPr id="5" name="Rectangle 4"/>
          <p:cNvSpPr/>
          <p:nvPr/>
        </p:nvSpPr>
        <p:spPr>
          <a:xfrm>
            <a:off x="107504" y="116632"/>
            <a:ext cx="3240360"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4000" dirty="0" smtClean="0">
                <a:solidFill>
                  <a:srgbClr val="FF0000"/>
                </a:solidFill>
                <a:latin typeface="Arabic Typesetting" pitchFamily="66" charset="-78"/>
                <a:cs typeface="Arabic Typesetting" pitchFamily="66" charset="-78"/>
              </a:rPr>
              <a:t>رسالة رسمية </a:t>
            </a:r>
            <a:endParaRPr lang="ar-SA" sz="4000" dirty="0">
              <a:solidFill>
                <a:srgbClr val="FF0000"/>
              </a:solidFill>
              <a:latin typeface="Arabic Typesetting" pitchFamily="66" charset="-78"/>
              <a:cs typeface="Arabic Typesetting" pitchFamily="66" charset="-78"/>
            </a:endParaRPr>
          </a:p>
        </p:txBody>
      </p:sp>
      <p:sp>
        <p:nvSpPr>
          <p:cNvPr id="6" name="Rectangle 5"/>
          <p:cNvSpPr/>
          <p:nvPr/>
        </p:nvSpPr>
        <p:spPr>
          <a:xfrm>
            <a:off x="7522658" y="116632"/>
            <a:ext cx="1368152"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2000" dirty="0" smtClean="0"/>
              <a:t>نموذج (2)</a:t>
            </a:r>
            <a:endParaRPr lang="ar-SA" sz="2000" dirty="0"/>
          </a:p>
        </p:txBody>
      </p:sp>
    </p:spTree>
    <p:extLst>
      <p:ext uri="{BB962C8B-B14F-4D97-AF65-F5344CB8AC3E}">
        <p14:creationId xmlns:p14="http://schemas.microsoft.com/office/powerpoint/2010/main" val="1733627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3" y="0"/>
            <a:ext cx="8612777" cy="7417415"/>
          </a:xfrm>
          <a:prstGeom prst="rect">
            <a:avLst/>
          </a:prstGeom>
        </p:spPr>
        <p:txBody>
          <a:bodyPr wrap="square">
            <a:spAutoFit/>
          </a:bodyPr>
          <a:lstStyle/>
          <a:p>
            <a:pPr algn="ctr"/>
            <a:endParaRPr lang="ar-SA" sz="3200" dirty="0" smtClean="0">
              <a:latin typeface="Arabic Typesetting" pitchFamily="66" charset="-78"/>
              <a:cs typeface="Arabic Typesetting" pitchFamily="66" charset="-78"/>
            </a:endParaRPr>
          </a:p>
          <a:p>
            <a:pPr algn="ctr"/>
            <a:r>
              <a:rPr lang="ar-SA" sz="3200" dirty="0" smtClean="0">
                <a:latin typeface="Arabic Typesetting" pitchFamily="66" charset="-78"/>
                <a:cs typeface="Arabic Typesetting" pitchFamily="66" charset="-78"/>
              </a:rPr>
              <a:t>بسم الله الرحمن الرحيم </a:t>
            </a:r>
          </a:p>
          <a:p>
            <a:r>
              <a:rPr lang="ar-SA" sz="3200" dirty="0" smtClean="0">
                <a:latin typeface="Arabic Typesetting" pitchFamily="66" charset="-78"/>
                <a:cs typeface="Arabic Typesetting" pitchFamily="66" charset="-78"/>
              </a:rPr>
              <a:t>    والدي </a:t>
            </a:r>
            <a:r>
              <a:rPr lang="ar-SA" sz="3200" dirty="0">
                <a:latin typeface="Arabic Typesetting" pitchFamily="66" charset="-78"/>
                <a:cs typeface="Arabic Typesetting" pitchFamily="66" charset="-78"/>
              </a:rPr>
              <a:t>الحبيب</a:t>
            </a:r>
            <a:r>
              <a:rPr lang="en-US" sz="3200" dirty="0">
                <a:latin typeface="Arabic Typesetting" pitchFamily="66" charset="-78"/>
                <a:cs typeface="Arabic Typesetting" pitchFamily="66" charset="-78"/>
              </a:rPr>
              <a:t>...</a:t>
            </a:r>
          </a:p>
          <a:p>
            <a:pPr algn="ctr"/>
            <a:r>
              <a:rPr lang="ar-SA" sz="3200" dirty="0">
                <a:latin typeface="Arabic Typesetting" pitchFamily="66" charset="-78"/>
                <a:cs typeface="Arabic Typesetting" pitchFamily="66" charset="-78"/>
              </a:rPr>
              <a:t>السلام عليكم ورحمة الله وبركاته</a:t>
            </a:r>
            <a:endParaRPr lang="en-US" sz="3200" dirty="0">
              <a:latin typeface="Arabic Typesetting" pitchFamily="66" charset="-78"/>
              <a:cs typeface="Arabic Typesetting" pitchFamily="66" charset="-78"/>
            </a:endParaRPr>
          </a:p>
          <a:p>
            <a:pPr algn="just"/>
            <a:r>
              <a:rPr lang="ar-SA" sz="3200" dirty="0">
                <a:latin typeface="Arabic Typesetting" pitchFamily="66" charset="-78"/>
                <a:cs typeface="Arabic Typesetting" pitchFamily="66" charset="-78"/>
              </a:rPr>
              <a:t>أكتب إليك هذه الرسالة وكلي شوق لرؤيتك، </a:t>
            </a:r>
            <a:r>
              <a:rPr lang="ar-SA" sz="3200" dirty="0" smtClean="0">
                <a:latin typeface="Arabic Typesetting" pitchFamily="66" charset="-78"/>
                <a:cs typeface="Arabic Typesetting" pitchFamily="66" charset="-78"/>
              </a:rPr>
              <a:t>متمنياً </a:t>
            </a:r>
            <a:r>
              <a:rPr lang="ar-SA" sz="3200" dirty="0">
                <a:latin typeface="Arabic Typesetting" pitchFamily="66" charset="-78"/>
                <a:cs typeface="Arabic Typesetting" pitchFamily="66" charset="-78"/>
              </a:rPr>
              <a:t>أن تكون وبقية أفراد الأسرة بخير وعافية. أما أنا فبأحسن حال، وعلى ما يرام – ولله الحمد والمنّة - فمنذ أن وصلت إلى </a:t>
            </a:r>
            <a:r>
              <a:rPr lang="ar-SA" sz="3200" dirty="0" smtClean="0">
                <a:latin typeface="Arabic Typesetting" pitchFamily="66" charset="-78"/>
                <a:cs typeface="Arabic Typesetting" pitchFamily="66" charset="-78"/>
              </a:rPr>
              <a:t>الدمام  </a:t>
            </a:r>
            <a:r>
              <a:rPr lang="ar-SA" sz="3200" dirty="0">
                <a:latin typeface="Arabic Typesetting" pitchFamily="66" charset="-78"/>
                <a:cs typeface="Arabic Typesetting" pitchFamily="66" charset="-78"/>
              </a:rPr>
              <a:t>أحسست بسعادة تغمرني، وزادت سعادتي حينما </a:t>
            </a:r>
            <a:r>
              <a:rPr lang="ar-SA" sz="3200" dirty="0" smtClean="0">
                <a:latin typeface="Arabic Typesetting" pitchFamily="66" charset="-78"/>
                <a:cs typeface="Arabic Typesetting" pitchFamily="66" charset="-78"/>
              </a:rPr>
              <a:t>التحقت بالكلية وبدأت أولى المحاضرات والتقيت  </a:t>
            </a:r>
            <a:r>
              <a:rPr lang="ar-SA" sz="3200" dirty="0">
                <a:latin typeface="Arabic Typesetting" pitchFamily="66" charset="-78"/>
                <a:cs typeface="Arabic Typesetting" pitchFamily="66" charset="-78"/>
              </a:rPr>
              <a:t>ب</a:t>
            </a:r>
            <a:r>
              <a:rPr lang="ar-SA" sz="3200" dirty="0" smtClean="0">
                <a:latin typeface="Arabic Typesetting" pitchFamily="66" charset="-78"/>
                <a:cs typeface="Arabic Typesetting" pitchFamily="66" charset="-78"/>
              </a:rPr>
              <a:t>زملائي الطلبة</a:t>
            </a:r>
            <a:r>
              <a:rPr lang="ar-SA" sz="3200" dirty="0">
                <a:latin typeface="Arabic Typesetting" pitchFamily="66" charset="-78"/>
                <a:cs typeface="Arabic Typesetting" pitchFamily="66" charset="-78"/>
              </a:rPr>
              <a:t> </a:t>
            </a:r>
            <a:r>
              <a:rPr lang="ar-SA" sz="3200" dirty="0" smtClean="0">
                <a:latin typeface="Arabic Typesetting" pitchFamily="66" charset="-78"/>
                <a:cs typeface="Arabic Typesetting" pitchFamily="66" charset="-78"/>
              </a:rPr>
              <a:t>ووجدتهم متعاونين متحابين مجدين , وأنا أعمل على إتباع نصائحك لأكون خير </a:t>
            </a:r>
            <a:r>
              <a:rPr lang="ar-SA" sz="3200" dirty="0">
                <a:latin typeface="Arabic Typesetting" pitchFamily="66" charset="-78"/>
                <a:cs typeface="Arabic Typesetting" pitchFamily="66" charset="-78"/>
              </a:rPr>
              <a:t>قدوة لأقراني في الاجتهاد، وحسن السيرة</a:t>
            </a:r>
            <a:r>
              <a:rPr lang="en-US" sz="3200" dirty="0">
                <a:latin typeface="Arabic Typesetting" pitchFamily="66" charset="-78"/>
                <a:cs typeface="Arabic Typesetting" pitchFamily="66" charset="-78"/>
              </a:rPr>
              <a:t>.</a:t>
            </a:r>
          </a:p>
          <a:p>
            <a:pPr algn="just"/>
            <a:r>
              <a:rPr lang="ar-SA" sz="3200" dirty="0">
                <a:latin typeface="Arabic Typesetting" pitchFamily="66" charset="-78"/>
                <a:cs typeface="Arabic Typesetting" pitchFamily="66" charset="-78"/>
              </a:rPr>
              <a:t>أما المدرسون فهم مخلصون ويعملون بجد واجتهاد، </a:t>
            </a:r>
            <a:r>
              <a:rPr lang="ar-SA" sz="3200" dirty="0" smtClean="0">
                <a:latin typeface="Arabic Typesetting" pitchFamily="66" charset="-78"/>
                <a:cs typeface="Arabic Typesetting" pitchFamily="66" charset="-78"/>
              </a:rPr>
              <a:t>ولايبخلون علينا بعلم أو بنصيحة, فكن </a:t>
            </a:r>
            <a:r>
              <a:rPr lang="ar-SA" sz="3200" dirty="0">
                <a:latin typeface="Arabic Typesetting" pitchFamily="66" charset="-78"/>
                <a:cs typeface="Arabic Typesetting" pitchFamily="66" charset="-78"/>
              </a:rPr>
              <a:t>يا أبي مطمئن البال، مرتاح الضمير على ابنك، وأرجو اللّه أن يطيل في عمرك لتجني ثمرة أتعابك</a:t>
            </a:r>
            <a:r>
              <a:rPr lang="en-US" sz="3200" dirty="0">
                <a:latin typeface="Arabic Typesetting" pitchFamily="66" charset="-78"/>
                <a:cs typeface="Arabic Typesetting" pitchFamily="66" charset="-78"/>
              </a:rPr>
              <a:t>.</a:t>
            </a:r>
          </a:p>
          <a:p>
            <a:pPr algn="just"/>
            <a:r>
              <a:rPr lang="ar-SA" sz="3200" dirty="0">
                <a:latin typeface="Arabic Typesetting" pitchFamily="66" charset="-78"/>
                <a:cs typeface="Arabic Typesetting" pitchFamily="66" charset="-78"/>
              </a:rPr>
              <a:t>وختاماً أسأل اللّه أن يحفظكم، وتحياتي لأفراد أسرتي الكريمة وسلامي الخاص لوالدتي الحنون</a:t>
            </a:r>
            <a:r>
              <a:rPr lang="en-US" sz="3200" dirty="0">
                <a:latin typeface="Arabic Typesetting" pitchFamily="66" charset="-78"/>
                <a:cs typeface="Arabic Typesetting" pitchFamily="66" charset="-78"/>
              </a:rPr>
              <a:t>.</a:t>
            </a:r>
          </a:p>
          <a:p>
            <a:pPr algn="ctr"/>
            <a:r>
              <a:rPr lang="ar-SA" sz="3200" dirty="0" smtClean="0">
                <a:latin typeface="Arabic Typesetting" pitchFamily="66" charset="-78"/>
                <a:cs typeface="Arabic Typesetting" pitchFamily="66" charset="-78"/>
              </a:rPr>
              <a:t>                                   ودمتم </a:t>
            </a:r>
            <a:r>
              <a:rPr lang="ar-SA" sz="3200" dirty="0">
                <a:latin typeface="Arabic Typesetting" pitchFamily="66" charset="-78"/>
                <a:cs typeface="Arabic Typesetting" pitchFamily="66" charset="-78"/>
              </a:rPr>
              <a:t>في حفظ اللّه </a:t>
            </a:r>
            <a:r>
              <a:rPr lang="ar-SA" sz="3200" dirty="0" smtClean="0">
                <a:latin typeface="Arabic Typesetting" pitchFamily="66" charset="-78"/>
                <a:cs typeface="Arabic Typesetting" pitchFamily="66" charset="-78"/>
              </a:rPr>
              <a:t>ورعايته .</a:t>
            </a:r>
            <a:r>
              <a:rPr lang="en-US" sz="3200" dirty="0" smtClean="0"/>
              <a:t>                                                                                  </a:t>
            </a:r>
            <a:r>
              <a:rPr lang="ar-SA" sz="3200" dirty="0" smtClean="0"/>
              <a:t>ابنك </a:t>
            </a:r>
            <a:r>
              <a:rPr lang="ar-SA" sz="3200" dirty="0"/>
              <a:t>المطيع</a:t>
            </a:r>
            <a:endParaRPr lang="en-US" sz="3200" dirty="0"/>
          </a:p>
          <a:p>
            <a:endParaRPr lang="en-US" sz="2800" dirty="0">
              <a:latin typeface="Arabic Typesetting" pitchFamily="66" charset="-78"/>
              <a:cs typeface="Arabic Typesetting" pitchFamily="66" charset="-78"/>
            </a:endParaRPr>
          </a:p>
        </p:txBody>
      </p:sp>
      <p:sp>
        <p:nvSpPr>
          <p:cNvPr id="3" name="Rectangle 2"/>
          <p:cNvSpPr/>
          <p:nvPr/>
        </p:nvSpPr>
        <p:spPr>
          <a:xfrm>
            <a:off x="43825" y="45985"/>
            <a:ext cx="2880320" cy="576064"/>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3600" dirty="0" smtClean="0">
                <a:solidFill>
                  <a:srgbClr val="FF0000"/>
                </a:solidFill>
                <a:latin typeface="Arabic Typesetting" pitchFamily="66" charset="-78"/>
                <a:cs typeface="Arabic Typesetting" pitchFamily="66" charset="-78"/>
              </a:rPr>
              <a:t>رسالة شخصية </a:t>
            </a:r>
            <a:endParaRPr lang="ar-SA" sz="3600" dirty="0">
              <a:solidFill>
                <a:srgbClr val="FF0000"/>
              </a:solidFill>
              <a:latin typeface="Arabic Typesetting" pitchFamily="66" charset="-78"/>
              <a:cs typeface="Arabic Typesetting" pitchFamily="66" charset="-78"/>
            </a:endParaRPr>
          </a:p>
        </p:txBody>
      </p:sp>
      <p:sp>
        <p:nvSpPr>
          <p:cNvPr id="4" name="Rectangle 3"/>
          <p:cNvSpPr/>
          <p:nvPr/>
        </p:nvSpPr>
        <p:spPr>
          <a:xfrm>
            <a:off x="7522658" y="116632"/>
            <a:ext cx="1368152" cy="648072"/>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SA" sz="2000" dirty="0" smtClean="0"/>
              <a:t>نموذج (3)</a:t>
            </a:r>
            <a:endParaRPr lang="ar-SA" sz="2000" dirty="0"/>
          </a:p>
        </p:txBody>
      </p:sp>
    </p:spTree>
    <p:extLst>
      <p:ext uri="{BB962C8B-B14F-4D97-AF65-F5344CB8AC3E}">
        <p14:creationId xmlns:p14="http://schemas.microsoft.com/office/powerpoint/2010/main" val="3727859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04864"/>
            <a:ext cx="8722804" cy="4525963"/>
          </a:xfrm>
        </p:spPr>
        <p:txBody>
          <a:bodyPr/>
          <a:lstStyle/>
          <a:p>
            <a:pPr marL="0" indent="0">
              <a:buNone/>
            </a:pPr>
            <a:r>
              <a:rPr lang="ar-SA" sz="3600" dirty="0" smtClean="0">
                <a:latin typeface="Arabic Typesetting" pitchFamily="66" charset="-78"/>
                <a:cs typeface="Arabic Typesetting" pitchFamily="66" charset="-78"/>
              </a:rPr>
              <a:t>1- اكتب رسالة لأخيك تبارك له بالزواج .</a:t>
            </a:r>
          </a:p>
          <a:p>
            <a:pPr marL="0" indent="0">
              <a:buNone/>
            </a:pPr>
            <a:r>
              <a:rPr lang="ar-SA" sz="3600" dirty="0" smtClean="0">
                <a:latin typeface="Arabic Typesetting" pitchFamily="66" charset="-78"/>
                <a:cs typeface="Arabic Typesetting" pitchFamily="66" charset="-78"/>
              </a:rPr>
              <a:t>2- اكتب رسالة إلى أستاذك تعتذر فيها عن غيابك في اختبار أعمال السنة , </a:t>
            </a:r>
            <a:r>
              <a:rPr lang="ar-SA" sz="3600" dirty="0" smtClean="0">
                <a:latin typeface="Arabic Typesetting" pitchFamily="66" charset="-78"/>
                <a:cs typeface="Arabic Typesetting" pitchFamily="66" charset="-78"/>
              </a:rPr>
              <a:t>مراعياً </a:t>
            </a:r>
            <a:r>
              <a:rPr lang="ar-SA" sz="3600" dirty="0" smtClean="0">
                <a:latin typeface="Arabic Typesetting" pitchFamily="66" charset="-78"/>
                <a:cs typeface="Arabic Typesetting" pitchFamily="66" charset="-78"/>
              </a:rPr>
              <a:t>ضوابط كتابة الرسالة الرسمية , والصحة الإملائية </a:t>
            </a:r>
            <a:r>
              <a:rPr lang="ar-SA" dirty="0" smtClean="0"/>
              <a:t>.</a:t>
            </a:r>
          </a:p>
          <a:p>
            <a:pPr marL="0" indent="0">
              <a:buNone/>
            </a:pPr>
            <a:endParaRPr lang="ar-SA" dirty="0"/>
          </a:p>
        </p:txBody>
      </p:sp>
      <p:sp>
        <p:nvSpPr>
          <p:cNvPr id="4" name="Rectangle 3"/>
          <p:cNvSpPr/>
          <p:nvPr/>
        </p:nvSpPr>
        <p:spPr>
          <a:xfrm>
            <a:off x="2483768" y="332656"/>
            <a:ext cx="4248472" cy="1296144"/>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6000" dirty="0">
                <a:solidFill>
                  <a:srgbClr val="FF0000"/>
                </a:solidFill>
                <a:latin typeface="Arabic Typesetting" pitchFamily="66" charset="-78"/>
                <a:cs typeface="Arabic Typesetting" pitchFamily="66" charset="-78"/>
              </a:rPr>
              <a:t>التقييم </a:t>
            </a:r>
            <a:endParaRPr lang="ar-SA" sz="6000" dirty="0"/>
          </a:p>
        </p:txBody>
      </p:sp>
    </p:spTree>
    <p:extLst>
      <p:ext uri="{BB962C8B-B14F-4D97-AF65-F5344CB8AC3E}">
        <p14:creationId xmlns:p14="http://schemas.microsoft.com/office/powerpoint/2010/main" val="3755235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383</TotalTime>
  <Words>576</Words>
  <Application>Microsoft Office PowerPoint</Application>
  <PresentationFormat>On-screen Show (4:3)</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المحاضرة العاشرة</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مجروحه</dc:creator>
  <cp:lastModifiedBy>ud</cp:lastModifiedBy>
  <cp:revision>37</cp:revision>
  <dcterms:created xsi:type="dcterms:W3CDTF">2011-12-13T13:02:16Z</dcterms:created>
  <dcterms:modified xsi:type="dcterms:W3CDTF">2012-02-19T21:47:36Z</dcterms:modified>
</cp:coreProperties>
</file>