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12" r:id="rId1"/>
  </p:sldMasterIdLst>
  <p:notesMasterIdLst>
    <p:notesMasterId r:id="rId16"/>
  </p:notesMasterIdLst>
  <p:sldIdLst>
    <p:sldId id="267" r:id="rId2"/>
    <p:sldId id="266" r:id="rId3"/>
    <p:sldId id="256" r:id="rId4"/>
    <p:sldId id="257" r:id="rId5"/>
    <p:sldId id="258" r:id="rId6"/>
    <p:sldId id="259" r:id="rId7"/>
    <p:sldId id="260" r:id="rId8"/>
    <p:sldId id="261" r:id="rId9"/>
    <p:sldId id="262" r:id="rId10"/>
    <p:sldId id="271" r:id="rId11"/>
    <p:sldId id="263" r:id="rId12"/>
    <p:sldId id="269" r:id="rId13"/>
    <p:sldId id="272" r:id="rId14"/>
    <p:sldId id="270"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7D909D0-FB99-4B53-BB7A-B28DBEF0D0B3}" type="datetimeFigureOut">
              <a:rPr lang="ar-SA" smtClean="0"/>
              <a:t>03/06/33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752F93E-72B4-481A-BC3C-2927A5269000}" type="slidenum">
              <a:rPr lang="ar-SA" smtClean="0"/>
              <a:t>‹#›</a:t>
            </a:fld>
            <a:endParaRPr lang="ar-SA"/>
          </a:p>
        </p:txBody>
      </p:sp>
    </p:spTree>
    <p:extLst>
      <p:ext uri="{BB962C8B-B14F-4D97-AF65-F5344CB8AC3E}">
        <p14:creationId xmlns:p14="http://schemas.microsoft.com/office/powerpoint/2010/main" val="235673321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E752F93E-72B4-481A-BC3C-2927A5269000}" type="slidenum">
              <a:rPr lang="ar-SA" smtClean="0"/>
              <a:t>2</a:t>
            </a:fld>
            <a:endParaRPr lang="ar-SA"/>
          </a:p>
        </p:txBody>
      </p:sp>
    </p:spTree>
    <p:extLst>
      <p:ext uri="{BB962C8B-B14F-4D97-AF65-F5344CB8AC3E}">
        <p14:creationId xmlns:p14="http://schemas.microsoft.com/office/powerpoint/2010/main" val="250024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4415887F-60BD-4BD2-B104-6E65246879B2}" type="datetime1">
              <a:rPr lang="ar-SA" smtClean="0"/>
              <a:t>03/06/33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2678678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F07140B-EB0C-4C9F-B264-F4A6FBB997E9}" type="datetime1">
              <a:rPr lang="ar-SA" smtClean="0"/>
              <a:t>03/06/33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501662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7374E0-3CE7-43C3-B8A5-E9A5DF5CE085}" type="datetime1">
              <a:rPr lang="ar-SA" smtClean="0"/>
              <a:t>03/06/33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273915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960542E7-55C1-46B3-8E46-A86031F658AD}" type="datetime1">
              <a:rPr lang="ar-SA" smtClean="0"/>
              <a:t>03/06/33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4099953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D1200598-21BF-4418-9414-058CB5A8B2CB}" type="datetime1">
              <a:rPr lang="ar-SA" smtClean="0"/>
              <a:t>03/06/33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4065656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93A0B92-555D-49E1-8D28-FECC047AC44C}" type="datetime1">
              <a:rPr lang="ar-SA" smtClean="0"/>
              <a:t>03/06/33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4054168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AEBEE-159B-4EBA-B083-6725FDD4F3E8}" type="datetime1">
              <a:rPr lang="ar-SA" smtClean="0"/>
              <a:t>03/06/33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3360288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A1898-9EA8-4297-AB83-EEBDD818776F}" type="datetime1">
              <a:rPr lang="ar-SA" smtClean="0"/>
              <a:t>03/06/33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53523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AC5B4-0161-4C3B-B4FC-DC49F3AAE096}" type="datetime1">
              <a:rPr lang="ar-SA" smtClean="0"/>
              <a:t>03/06/33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1541925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1860D4A-DE92-4476-8325-7421719954B8}" type="datetime1">
              <a:rPr lang="ar-SA" smtClean="0"/>
              <a:t>03/06/33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369175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A921961-E7E6-4E5D-AF55-EE7918F184D9}" type="datetime1">
              <a:rPr lang="ar-SA" smtClean="0"/>
              <a:t>03/06/33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EAA066A-57EA-4B8B-B5B3-BB20BBD5011F}" type="slidenum">
              <a:rPr lang="ar-SA" smtClean="0"/>
              <a:pPr/>
              <a:t>‹#›</a:t>
            </a:fld>
            <a:endParaRPr lang="ar-SA"/>
          </a:p>
        </p:txBody>
      </p:sp>
    </p:spTree>
    <p:extLst>
      <p:ext uri="{BB962C8B-B14F-4D97-AF65-F5344CB8AC3E}">
        <p14:creationId xmlns:p14="http://schemas.microsoft.com/office/powerpoint/2010/main" val="46026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1BA0ADB-C4BB-4FFE-B14E-953D192CEB50}" type="datetime1">
              <a:rPr lang="ar-SA" smtClean="0"/>
              <a:t>03/06/33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EAA066A-57EA-4B8B-B5B3-BB20BBD5011F}" type="slidenum">
              <a:rPr lang="ar-SA" smtClean="0"/>
              <a:pPr/>
              <a:t>‹#›</a:t>
            </a:fld>
            <a:endParaRPr lang="ar-SA"/>
          </a:p>
        </p:txBody>
      </p:sp>
    </p:spTree>
    <p:extLst>
      <p:ext uri="{BB962C8B-B14F-4D97-AF65-F5344CB8AC3E}">
        <p14:creationId xmlns:p14="http://schemas.microsoft.com/office/powerpoint/2010/main" val="108208115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3928" y="332656"/>
            <a:ext cx="5038452" cy="864096"/>
          </a:xfrm>
          <a:prstGeom prst="rect">
            <a:avLst/>
          </a:prstGeom>
          <a:ln/>
        </p:spPr>
        <p:style>
          <a:lnRef idx="2">
            <a:schemeClr val="dk1"/>
          </a:lnRef>
          <a:fillRef idx="1">
            <a:schemeClr val="lt1"/>
          </a:fillRef>
          <a:effectRef idx="0">
            <a:schemeClr val="dk1"/>
          </a:effectRef>
          <a:fontRef idx="minor">
            <a:schemeClr val="dk1"/>
          </a:fontRef>
        </p:style>
        <p:txBody>
          <a:bodyPr rtlCol="1" anchor="ctr"/>
          <a:lstStyle/>
          <a:p>
            <a:pPr algn="ctr"/>
            <a:r>
              <a:rPr lang="ar-SA" sz="4800" b="1" dirty="0" smtClean="0">
                <a:solidFill>
                  <a:srgbClr val="FF0000"/>
                </a:solidFill>
                <a:latin typeface="Arabic Typesetting" pitchFamily="66" charset="-78"/>
                <a:cs typeface="Arabic Typesetting" pitchFamily="66" charset="-78"/>
              </a:rPr>
              <a:t>دراسة تطبيقية ( التلخيص)</a:t>
            </a:r>
            <a:endParaRPr lang="ar-SA" sz="4800" b="1" dirty="0">
              <a:solidFill>
                <a:srgbClr val="FF0000"/>
              </a:solidFill>
              <a:latin typeface="Arabic Typesetting" pitchFamily="66" charset="-78"/>
              <a:cs typeface="Arabic Typesetting" pitchFamily="66"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2232331"/>
            <a:ext cx="2448272" cy="18002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080" y="5085184"/>
            <a:ext cx="2366032" cy="1594504"/>
          </a:xfrm>
          <a:prstGeom prst="rect">
            <a:avLst/>
          </a:prstGeom>
        </p:spPr>
      </p:pic>
      <p:sp>
        <p:nvSpPr>
          <p:cNvPr id="5" name="Down Arrow 4"/>
          <p:cNvSpPr/>
          <p:nvPr/>
        </p:nvSpPr>
        <p:spPr>
          <a:xfrm rot="1675650">
            <a:off x="2668195" y="4318148"/>
            <a:ext cx="338496" cy="618583"/>
          </a:xfrm>
          <a:prstGeom prst="downArrow">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6" name="Slide Number Placeholder 5"/>
          <p:cNvSpPr>
            <a:spLocks noGrp="1"/>
          </p:cNvSpPr>
          <p:nvPr>
            <p:ph type="sldNum" sz="quarter" idx="12"/>
          </p:nvPr>
        </p:nvSpPr>
        <p:spPr>
          <a:xfrm>
            <a:off x="8244408" y="6492875"/>
            <a:ext cx="2133600" cy="365125"/>
          </a:xfrm>
        </p:spPr>
        <p:txBody>
          <a:bodyPr/>
          <a:lstStyle/>
          <a:p>
            <a:r>
              <a:rPr lang="ar-SA" sz="1400" dirty="0" smtClean="0">
                <a:solidFill>
                  <a:schemeClr val="tx1"/>
                </a:solidFill>
              </a:rPr>
              <a:t>1-13</a:t>
            </a:r>
            <a:endParaRPr lang="ar-SA" sz="1400" dirty="0">
              <a:solidFill>
                <a:schemeClr val="tx1"/>
              </a:solidFill>
            </a:endParaRPr>
          </a:p>
        </p:txBody>
      </p:sp>
    </p:spTree>
    <p:extLst>
      <p:ext uri="{BB962C8B-B14F-4D97-AF65-F5344CB8AC3E}">
        <p14:creationId xmlns:p14="http://schemas.microsoft.com/office/powerpoint/2010/main" val="702048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640960" cy="850106"/>
          </a:xfrm>
          <a:ln>
            <a:solidFill>
              <a:schemeClr val="tx1"/>
            </a:solidFill>
          </a:ln>
        </p:spPr>
        <p:txBody>
          <a:bodyPr>
            <a:normAutofit fontScale="90000"/>
          </a:bodyPr>
          <a:lstStyle/>
          <a:p>
            <a:r>
              <a:rPr lang="ar-SA" sz="5400" dirty="0" smtClean="0">
                <a:solidFill>
                  <a:srgbClr val="FF0000"/>
                </a:solidFill>
                <a:latin typeface="Arabic Typesetting" pitchFamily="66" charset="-78"/>
                <a:cs typeface="Arabic Typesetting" pitchFamily="66" charset="-78"/>
              </a:rPr>
              <a:t>المحاضرة الثانية عشرة</a:t>
            </a:r>
            <a:endParaRPr lang="ar-SA" sz="5400" dirty="0">
              <a:solidFill>
                <a:srgbClr val="FF0000"/>
              </a:solidFill>
              <a:latin typeface="Arabic Typesetting" pitchFamily="66" charset="-78"/>
              <a:cs typeface="Arabic Typesetting" pitchFamily="66" charset="-78"/>
            </a:endParaRPr>
          </a:p>
        </p:txBody>
      </p:sp>
      <p:sp>
        <p:nvSpPr>
          <p:cNvPr id="3" name="Content Placeholder 2"/>
          <p:cNvSpPr>
            <a:spLocks noGrp="1"/>
          </p:cNvSpPr>
          <p:nvPr>
            <p:ph sz="half" idx="1"/>
          </p:nvPr>
        </p:nvSpPr>
        <p:spPr>
          <a:xfrm>
            <a:off x="395536" y="1124744"/>
            <a:ext cx="4320480" cy="5112568"/>
          </a:xfrm>
          <a:ln>
            <a:solidFill>
              <a:schemeClr val="tx1"/>
            </a:solidFill>
          </a:ln>
        </p:spPr>
        <p:txBody>
          <a:bodyPr>
            <a:normAutofit fontScale="92500" lnSpcReduction="20000"/>
          </a:bodyPr>
          <a:lstStyle/>
          <a:p>
            <a:pPr marL="0" indent="0">
              <a:buNone/>
            </a:pPr>
            <a:r>
              <a:rPr lang="ar-SA" sz="3600" b="1" u="sng" dirty="0" smtClean="0">
                <a:latin typeface="Arabic Typesetting" pitchFamily="66" charset="-78"/>
                <a:cs typeface="Arabic Typesetting" pitchFamily="66" charset="-78"/>
              </a:rPr>
              <a:t>أهداف المحاضرات :</a:t>
            </a:r>
          </a:p>
          <a:p>
            <a:pPr marL="0" indent="0">
              <a:buNone/>
            </a:pPr>
            <a:r>
              <a:rPr lang="ar-SA" sz="3900" dirty="0">
                <a:latin typeface="Arabic Typesetting" pitchFamily="66" charset="-78"/>
                <a:cs typeface="Arabic Typesetting" pitchFamily="66" charset="-78"/>
              </a:rPr>
              <a:t>1</a:t>
            </a:r>
            <a:r>
              <a:rPr lang="ar-SA" sz="3900" dirty="0" smtClean="0">
                <a:latin typeface="Arabic Typesetting" pitchFamily="66" charset="-78"/>
                <a:cs typeface="Arabic Typesetting" pitchFamily="66" charset="-78"/>
              </a:rPr>
              <a:t>-تدريب عملي على تطوير القدرات والمهارات للطلبة وتعميق الصلة باللغة وأساليبها .</a:t>
            </a:r>
          </a:p>
          <a:p>
            <a:pPr marL="0" indent="0">
              <a:buNone/>
            </a:pPr>
            <a:r>
              <a:rPr lang="ar-SA" sz="3900" dirty="0" smtClean="0">
                <a:latin typeface="Arabic Typesetting" pitchFamily="66" charset="-78"/>
                <a:cs typeface="Arabic Typesetting" pitchFamily="66" charset="-78"/>
              </a:rPr>
              <a:t> 2- توظيف ماتم دراسته من قواعد الإملاء وعلامات الترقيم في تحرير  التلخيص .</a:t>
            </a:r>
          </a:p>
          <a:p>
            <a:pPr marL="0" indent="0">
              <a:buNone/>
            </a:pPr>
            <a:r>
              <a:rPr lang="ar-SA" sz="3900" dirty="0" smtClean="0">
                <a:latin typeface="Arabic Typesetting" pitchFamily="66" charset="-78"/>
                <a:cs typeface="Arabic Typesetting" pitchFamily="66" charset="-78"/>
              </a:rPr>
              <a:t>3- تنمية قدرة التركيز والاستيعاب عند الطلبة </a:t>
            </a:r>
          </a:p>
          <a:p>
            <a:pPr marL="0" indent="0">
              <a:buNone/>
            </a:pPr>
            <a:r>
              <a:rPr lang="ar-SA" sz="3900" dirty="0" smtClean="0">
                <a:latin typeface="Arabic Typesetting" pitchFamily="66" charset="-78"/>
                <a:cs typeface="Arabic Typesetting" pitchFamily="66" charset="-78"/>
              </a:rPr>
              <a:t>4- امتلاك مهارة  التلخيص.</a:t>
            </a:r>
            <a:endParaRPr lang="ar-SA" sz="3900" dirty="0">
              <a:latin typeface="Arabic Typesetting" pitchFamily="66" charset="-78"/>
              <a:cs typeface="Arabic Typesetting" pitchFamily="66" charset="-78"/>
            </a:endParaRPr>
          </a:p>
        </p:txBody>
      </p:sp>
      <p:sp>
        <p:nvSpPr>
          <p:cNvPr id="4" name="Content Placeholder 3"/>
          <p:cNvSpPr>
            <a:spLocks noGrp="1"/>
          </p:cNvSpPr>
          <p:nvPr>
            <p:ph sz="half" idx="2"/>
          </p:nvPr>
        </p:nvSpPr>
        <p:spPr>
          <a:xfrm>
            <a:off x="4716016" y="1124744"/>
            <a:ext cx="4248472" cy="5112568"/>
          </a:xfrm>
          <a:ln>
            <a:solidFill>
              <a:schemeClr val="tx1"/>
            </a:solidFill>
          </a:ln>
        </p:spPr>
        <p:txBody>
          <a:bodyPr>
            <a:normAutofit fontScale="92500" lnSpcReduction="20000"/>
          </a:bodyPr>
          <a:lstStyle/>
          <a:p>
            <a:pPr marL="0" indent="0">
              <a:buNone/>
            </a:pPr>
            <a:r>
              <a:rPr lang="ar-SA" sz="4000" u="sng" dirty="0">
                <a:latin typeface="Arabic Typesetting" pitchFamily="66" charset="-78"/>
                <a:cs typeface="Arabic Typesetting" pitchFamily="66" charset="-78"/>
              </a:rPr>
              <a:t>اسم المقرر</a:t>
            </a:r>
            <a:r>
              <a:rPr lang="ar-SA" sz="4000" dirty="0">
                <a:latin typeface="Arabic Typesetting" pitchFamily="66" charset="-78"/>
                <a:cs typeface="Arabic Typesetting" pitchFamily="66" charset="-78"/>
              </a:rPr>
              <a:t>: التحرير العربي  </a:t>
            </a:r>
          </a:p>
          <a:p>
            <a:pPr marL="0" indent="0">
              <a:buNone/>
            </a:pPr>
            <a:r>
              <a:rPr lang="ar-SA" sz="4000" u="sng" dirty="0">
                <a:latin typeface="Arabic Typesetting" pitchFamily="66" charset="-78"/>
                <a:cs typeface="Arabic Typesetting" pitchFamily="66" charset="-78"/>
              </a:rPr>
              <a:t> عنوان المحاضرة </a:t>
            </a:r>
            <a:r>
              <a:rPr lang="ar-SA" sz="4000" dirty="0">
                <a:latin typeface="Arabic Typesetting" pitchFamily="66" charset="-78"/>
                <a:cs typeface="Arabic Typesetting" pitchFamily="66" charset="-78"/>
              </a:rPr>
              <a:t>: </a:t>
            </a:r>
            <a:r>
              <a:rPr lang="ar-SA" sz="4000" dirty="0" smtClean="0">
                <a:latin typeface="Arabic Typesetting" pitchFamily="66" charset="-78"/>
                <a:cs typeface="Arabic Typesetting" pitchFamily="66" charset="-78"/>
              </a:rPr>
              <a:t>دراسة تطبيقية </a:t>
            </a:r>
          </a:p>
          <a:p>
            <a:pPr marL="0" indent="0">
              <a:buNone/>
            </a:pPr>
            <a:r>
              <a:rPr lang="ar-SA" sz="4000" dirty="0">
                <a:latin typeface="Arabic Typesetting" pitchFamily="66" charset="-78"/>
                <a:cs typeface="Arabic Typesetting" pitchFamily="66" charset="-78"/>
              </a:rPr>
              <a:t> </a:t>
            </a:r>
            <a:r>
              <a:rPr lang="ar-SA" sz="4000" dirty="0" smtClean="0">
                <a:latin typeface="Arabic Typesetting" pitchFamily="66" charset="-78"/>
                <a:cs typeface="Arabic Typesetting" pitchFamily="66" charset="-78"/>
              </a:rPr>
              <a:t>                  ( التلخيص)</a:t>
            </a:r>
          </a:p>
          <a:p>
            <a:pPr marL="0" indent="0">
              <a:buNone/>
            </a:pPr>
            <a:r>
              <a:rPr lang="ar-SA" sz="4000" u="sng" dirty="0" smtClean="0">
                <a:latin typeface="Arabic Typesetting" pitchFamily="66" charset="-78"/>
                <a:cs typeface="Arabic Typesetting" pitchFamily="66" charset="-78"/>
              </a:rPr>
              <a:t>أستاذة </a:t>
            </a:r>
            <a:r>
              <a:rPr lang="ar-SA" sz="4000" u="sng" dirty="0">
                <a:latin typeface="Arabic Typesetting" pitchFamily="66" charset="-78"/>
                <a:cs typeface="Arabic Typesetting" pitchFamily="66" charset="-78"/>
              </a:rPr>
              <a:t>المقرر</a:t>
            </a:r>
            <a:r>
              <a:rPr lang="ar-SA" sz="4000" dirty="0">
                <a:latin typeface="Arabic Typesetting" pitchFamily="66" charset="-78"/>
                <a:cs typeface="Arabic Typesetting" pitchFamily="66" charset="-78"/>
              </a:rPr>
              <a:t>: د. ضحى عادل بلال</a:t>
            </a:r>
            <a:endParaRPr lang="ar-SA" sz="4000" dirty="0"/>
          </a:p>
        </p:txBody>
      </p:sp>
      <p:sp>
        <p:nvSpPr>
          <p:cNvPr id="5" name="Slide Number Placeholder 4"/>
          <p:cNvSpPr>
            <a:spLocks noGrp="1"/>
          </p:cNvSpPr>
          <p:nvPr>
            <p:ph type="sldNum" sz="quarter" idx="12"/>
          </p:nvPr>
        </p:nvSpPr>
        <p:spPr>
          <a:xfrm>
            <a:off x="8388424" y="6381328"/>
            <a:ext cx="2133600" cy="365125"/>
          </a:xfrm>
        </p:spPr>
        <p:txBody>
          <a:bodyPr/>
          <a:lstStyle/>
          <a:p>
            <a:r>
              <a:rPr lang="ar-SA" sz="1600" dirty="0" smtClean="0">
                <a:solidFill>
                  <a:schemeClr val="tx1"/>
                </a:solidFill>
              </a:rPr>
              <a:t>1-13</a:t>
            </a:r>
            <a:endParaRPr lang="ar-SA" sz="1600" dirty="0">
              <a:solidFill>
                <a:schemeClr val="tx1"/>
              </a:solidFill>
            </a:endParaRPr>
          </a:p>
        </p:txBody>
      </p:sp>
    </p:spTree>
    <p:extLst>
      <p:ext uri="{BB962C8B-B14F-4D97-AF65-F5344CB8AC3E}">
        <p14:creationId xmlns:p14="http://schemas.microsoft.com/office/powerpoint/2010/main" val="35108860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23528" y="1052736"/>
            <a:ext cx="8352928" cy="1205820"/>
          </a:xfrm>
        </p:spPr>
        <p:style>
          <a:lnRef idx="2">
            <a:schemeClr val="dk1"/>
          </a:lnRef>
          <a:fillRef idx="1">
            <a:schemeClr val="lt1"/>
          </a:fillRef>
          <a:effectRef idx="0">
            <a:schemeClr val="dk1"/>
          </a:effectRef>
          <a:fontRef idx="minor">
            <a:schemeClr val="dk1"/>
          </a:fontRef>
        </p:style>
        <p:txBody>
          <a:bodyPr>
            <a:normAutofit/>
          </a:bodyPr>
          <a:lstStyle/>
          <a:p>
            <a:r>
              <a:rPr lang="ar-SA" sz="6000" dirty="0" smtClean="0">
                <a:solidFill>
                  <a:srgbClr val="FF0000"/>
                </a:solidFill>
                <a:cs typeface="DecoType Thuluth" pitchFamily="2" charset="-78"/>
              </a:rPr>
              <a:t>تلخيص الفقرة</a:t>
            </a:r>
            <a:endParaRPr lang="ar-SA" sz="6000" dirty="0">
              <a:cs typeface="DecoType Thuluth" pitchFamily="2" charset="-78"/>
            </a:endParaRPr>
          </a:p>
        </p:txBody>
      </p:sp>
      <p:sp>
        <p:nvSpPr>
          <p:cNvPr id="3" name="عنوان فرعي 2"/>
          <p:cNvSpPr>
            <a:spLocks noGrp="1"/>
          </p:cNvSpPr>
          <p:nvPr>
            <p:ph type="subTitle" idx="1"/>
          </p:nvPr>
        </p:nvSpPr>
        <p:spPr>
          <a:xfrm>
            <a:off x="323528" y="2276872"/>
            <a:ext cx="8358246" cy="3600400"/>
          </a:xfrm>
          <a:ln/>
        </p:spPr>
        <p:style>
          <a:lnRef idx="2">
            <a:schemeClr val="dk1"/>
          </a:lnRef>
          <a:fillRef idx="1">
            <a:schemeClr val="lt1"/>
          </a:fillRef>
          <a:effectRef idx="0">
            <a:schemeClr val="dk1"/>
          </a:effectRef>
          <a:fontRef idx="minor">
            <a:schemeClr val="dk1"/>
          </a:fontRef>
        </p:style>
        <p:txBody>
          <a:bodyPr/>
          <a:lstStyle/>
          <a:p>
            <a:r>
              <a:rPr lang="ar-SA" sz="4400" dirty="0" smtClean="0">
                <a:solidFill>
                  <a:schemeClr val="tx2">
                    <a:lumMod val="10000"/>
                  </a:schemeClr>
                </a:solidFill>
                <a:latin typeface="Arabic Typesetting" pitchFamily="66" charset="-78"/>
                <a:cs typeface="Arabic Typesetting" pitchFamily="66" charset="-78"/>
              </a:rPr>
              <a:t>يمكن </a:t>
            </a:r>
            <a:r>
              <a:rPr lang="ar-SA" sz="4400" dirty="0" smtClean="0">
                <a:solidFill>
                  <a:schemeClr val="tx1"/>
                </a:solidFill>
                <a:latin typeface="Arabic Typesetting" pitchFamily="66" charset="-78"/>
                <a:cs typeface="Arabic Typesetting" pitchFamily="66" charset="-78"/>
              </a:rPr>
              <a:t>تلخيص</a:t>
            </a:r>
            <a:r>
              <a:rPr lang="ar-SA" sz="4400" dirty="0" smtClean="0">
                <a:solidFill>
                  <a:schemeClr val="tx2">
                    <a:lumMod val="10000"/>
                  </a:schemeClr>
                </a:solidFill>
                <a:latin typeface="Arabic Typesetting" pitchFamily="66" charset="-78"/>
                <a:cs typeface="Arabic Typesetting" pitchFamily="66" charset="-78"/>
              </a:rPr>
              <a:t> الفقرة عن طريق الاكتفاء بالجملة الرئيسةإذا كان هذا التلخيص يتم في إطار الموضوع ككل ,أما إذا كان التلخيص مقتصراً على الفقرة ذاتها ,وكانت طويلة فيمكن الاستعانة ببعض الجمل الداعمة كالآتـــــي :</a:t>
            </a:r>
            <a:endParaRPr lang="ar-SA" sz="4400" dirty="0">
              <a:solidFill>
                <a:schemeClr val="tx2">
                  <a:lumMod val="10000"/>
                </a:schemeClr>
              </a:solidFill>
              <a:latin typeface="Arabic Typesetting" pitchFamily="66" charset="-78"/>
              <a:cs typeface="Arabic Typesetting" pitchFamily="66" charset="-78"/>
            </a:endParaRPr>
          </a:p>
        </p:txBody>
      </p:sp>
      <p:sp>
        <p:nvSpPr>
          <p:cNvPr id="4" name="Rectangle 3"/>
          <p:cNvSpPr/>
          <p:nvPr/>
        </p:nvSpPr>
        <p:spPr>
          <a:xfrm>
            <a:off x="7596336" y="116632"/>
            <a:ext cx="1368152" cy="648072"/>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dirty="0" smtClean="0">
                <a:solidFill>
                  <a:srgbClr val="FF0000"/>
                </a:solidFill>
              </a:rPr>
              <a:t>نموذج (1)</a:t>
            </a:r>
            <a:endParaRPr lang="ar-SA" dirty="0">
              <a:solidFill>
                <a:srgbClr val="FF0000"/>
              </a:solidFill>
            </a:endParaRPr>
          </a:p>
        </p:txBody>
      </p:sp>
      <p:sp>
        <p:nvSpPr>
          <p:cNvPr id="5" name="Slide Number Placeholder 4"/>
          <p:cNvSpPr>
            <a:spLocks noGrp="1"/>
          </p:cNvSpPr>
          <p:nvPr>
            <p:ph type="sldNum" sz="quarter" idx="12"/>
          </p:nvPr>
        </p:nvSpPr>
        <p:spPr>
          <a:xfrm>
            <a:off x="7897688" y="6486850"/>
            <a:ext cx="2133600" cy="365125"/>
          </a:xfrm>
        </p:spPr>
        <p:txBody>
          <a:bodyPr/>
          <a:lstStyle/>
          <a:p>
            <a:fld id="{8EAA066A-57EA-4B8B-B5B3-BB20BBD5011F}" type="slidenum">
              <a:rPr lang="ar-SA" smtClean="0"/>
              <a:pPr/>
              <a:t>3</a:t>
            </a:fld>
            <a:r>
              <a:rPr lang="ar-SA" dirty="0" smtClean="0"/>
              <a:t>-13</a:t>
            </a:r>
            <a:endParaRPr lang="ar-SA"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55776" y="274638"/>
            <a:ext cx="4608512" cy="1143000"/>
          </a:xfrm>
        </p:spPr>
        <p:style>
          <a:lnRef idx="2">
            <a:schemeClr val="dk1"/>
          </a:lnRef>
          <a:fillRef idx="1">
            <a:schemeClr val="lt1"/>
          </a:fillRef>
          <a:effectRef idx="0">
            <a:schemeClr val="dk1"/>
          </a:effectRef>
          <a:fontRef idx="minor">
            <a:schemeClr val="dk1"/>
          </a:fontRef>
        </p:style>
        <p:txBody>
          <a:bodyPr>
            <a:normAutofit/>
          </a:bodyPr>
          <a:lstStyle/>
          <a:p>
            <a:pPr algn="ctr"/>
            <a:r>
              <a:rPr lang="ar-SA" sz="6000" smtClean="0">
                <a:solidFill>
                  <a:srgbClr val="FF0000"/>
                </a:solidFill>
                <a:latin typeface="Arial Narrow" pitchFamily="34" charset="0"/>
                <a:cs typeface="DecoType Thuluth" pitchFamily="2" charset="-78"/>
              </a:rPr>
              <a:t>النص</a:t>
            </a:r>
            <a:endParaRPr lang="ar-SA" sz="6000" dirty="0">
              <a:solidFill>
                <a:srgbClr val="FF0000"/>
              </a:solidFill>
              <a:latin typeface="Arial Narrow" pitchFamily="34" charset="0"/>
              <a:cs typeface="DecoType Thuluth" pitchFamily="2" charset="-78"/>
            </a:endParaRPr>
          </a:p>
        </p:txBody>
      </p:sp>
      <p:sp>
        <p:nvSpPr>
          <p:cNvPr id="3" name="عنصر نائب للمحتوى 2"/>
          <p:cNvSpPr>
            <a:spLocks noGrp="1"/>
          </p:cNvSpPr>
          <p:nvPr>
            <p:ph idx="1"/>
          </p:nvPr>
        </p:nvSpPr>
        <p:spPr>
          <a:xfrm>
            <a:off x="251520" y="1428736"/>
            <a:ext cx="8712968" cy="4572000"/>
          </a:xfrm>
          <a:ln/>
        </p:spPr>
        <p:style>
          <a:lnRef idx="2">
            <a:schemeClr val="dk1"/>
          </a:lnRef>
          <a:fillRef idx="1">
            <a:schemeClr val="lt1"/>
          </a:fillRef>
          <a:effectRef idx="0">
            <a:schemeClr val="dk1"/>
          </a:effectRef>
          <a:fontRef idx="minor">
            <a:schemeClr val="dk1"/>
          </a:fontRef>
        </p:style>
        <p:txBody>
          <a:bodyPr>
            <a:noAutofit/>
          </a:bodyPr>
          <a:lstStyle/>
          <a:p>
            <a:pPr marL="0" indent="0" algn="just">
              <a:buNone/>
            </a:pPr>
            <a:r>
              <a:rPr lang="ar-SA" sz="3600" dirty="0" smtClean="0">
                <a:solidFill>
                  <a:schemeClr val="tx2">
                    <a:lumMod val="10000"/>
                  </a:schemeClr>
                </a:solidFill>
                <a:latin typeface="Arabic Typesetting" pitchFamily="66" charset="-78"/>
                <a:cs typeface="Arabic Typesetting" pitchFamily="66" charset="-78"/>
              </a:rPr>
              <a:t>الفقرة المراد تلخيصها (من مقال للدكتور إبراهيم مدكور) تحت عنوان :</a:t>
            </a:r>
          </a:p>
          <a:p>
            <a:pPr marL="0" indent="0" algn="just">
              <a:buNone/>
            </a:pPr>
            <a:r>
              <a:rPr lang="ar-SA" sz="3600" dirty="0" smtClean="0">
                <a:solidFill>
                  <a:schemeClr val="tx2">
                    <a:lumMod val="10000"/>
                  </a:schemeClr>
                </a:solidFill>
                <a:latin typeface="Arabic Typesetting" pitchFamily="66" charset="-78"/>
                <a:cs typeface="Arabic Typesetting" pitchFamily="66" charset="-78"/>
              </a:rPr>
              <a:t> ((الفكر واللغة)): ((إذا تأملنا الفكر</a:t>
            </a:r>
            <a:r>
              <a:rPr lang="ar-SA" sz="3600" dirty="0">
                <a:solidFill>
                  <a:schemeClr val="tx2">
                    <a:lumMod val="10000"/>
                  </a:schemeClr>
                </a:solidFill>
                <a:latin typeface="Arabic Typesetting" pitchFamily="66" charset="-78"/>
                <a:cs typeface="Arabic Typesetting" pitchFamily="66" charset="-78"/>
              </a:rPr>
              <a:t>َ</a:t>
            </a:r>
            <a:r>
              <a:rPr lang="ar-SA" sz="3600" dirty="0" smtClean="0">
                <a:solidFill>
                  <a:schemeClr val="tx2">
                    <a:lumMod val="10000"/>
                  </a:schemeClr>
                </a:solidFill>
                <a:latin typeface="Arabic Typesetting" pitchFamily="66" charset="-78"/>
                <a:cs typeface="Arabic Typesetting" pitchFamily="66" charset="-78"/>
              </a:rPr>
              <a:t> واللغةَ ,وجدناأن كل واحد منهما يؤثر في الآخر ويتأثر به.فاللغة في نشأتها تخضع إلى مدى بعيد للنشاط الذهني والميول والاتجاهات النفسية . ومالغة الأطفال إلا حركات وإشارات تبعث عليها غرائزُ واستعدادتٍ ,فيدفع الطفل يدَه إلى الأمام مشيراً إلى التقدم أو إلى الخلف مشيراً إلى التراجع وكل تلك حركات تعبر عن انفعالاته وأخيلته ولا تلبث هذه الحركاتُ أن تتحول إلى إشارات والإشاراتُ إلى أصوات ,والأصوات إلى ألفاظ وهكذا نشأتِ اللغة في تدرجها الطبيعي , وتقوم على أساس سيكولوجي)).</a:t>
            </a:r>
          </a:p>
        </p:txBody>
      </p:sp>
      <p:sp>
        <p:nvSpPr>
          <p:cNvPr id="4" name="Slide Number Placeholder 3"/>
          <p:cNvSpPr>
            <a:spLocks noGrp="1"/>
          </p:cNvSpPr>
          <p:nvPr>
            <p:ph type="sldNum" sz="quarter" idx="12"/>
          </p:nvPr>
        </p:nvSpPr>
        <p:spPr>
          <a:xfrm>
            <a:off x="7884368" y="6492875"/>
            <a:ext cx="2133600" cy="365125"/>
          </a:xfrm>
        </p:spPr>
        <p:txBody>
          <a:bodyPr/>
          <a:lstStyle/>
          <a:p>
            <a:fld id="{8EAA066A-57EA-4B8B-B5B3-BB20BBD5011F}" type="slidenum">
              <a:rPr lang="ar-SA" smtClean="0"/>
              <a:pPr/>
              <a:t>4</a:t>
            </a:fld>
            <a:r>
              <a:rPr lang="ar-SA" dirty="0" smtClean="0"/>
              <a:t>-13</a:t>
            </a:r>
            <a:endParaRPr lang="ar-SA"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28596" y="1643050"/>
            <a:ext cx="8329642" cy="3643338"/>
          </a:xfrm>
        </p:spPr>
        <p:style>
          <a:lnRef idx="2">
            <a:schemeClr val="dk1"/>
          </a:lnRef>
          <a:fillRef idx="1">
            <a:schemeClr val="lt1"/>
          </a:fillRef>
          <a:effectRef idx="0">
            <a:schemeClr val="dk1"/>
          </a:effectRef>
          <a:fontRef idx="minor">
            <a:schemeClr val="dk1"/>
          </a:fontRef>
        </p:style>
        <p:txBody>
          <a:bodyPr>
            <a:noAutofit/>
          </a:bodyPr>
          <a:lstStyle/>
          <a:p>
            <a:pPr algn="just"/>
            <a:r>
              <a:rPr lang="ar-SA" sz="3600" dirty="0" smtClean="0">
                <a:solidFill>
                  <a:schemeClr val="tx2">
                    <a:lumMod val="10000"/>
                  </a:schemeClr>
                </a:solidFill>
                <a:latin typeface="Arabic Typesetting" pitchFamily="66" charset="-78"/>
                <a:cs typeface="Arabic Typesetting" pitchFamily="66" charset="-78"/>
              </a:rPr>
              <a:t>لتلخيص هذه الفقرة لابد أن نبحث أولاً عن  الجملة الرئيسة التي تعتبر محوراً, والتي يمكن أن تصلح عنوناً لها .والجملة الرئيسة هي :الفكر واللغة كل واحد منهما يؤثر في الآخر ويتأثر به . ومن الواضح أننا قمنا بتأليف أجزائها ,فليس شرطاً أن تكون موجودة في الفقرة نصاً . بعد ذلك نلتقط من الجمل قدراً يعين على فهمها ويهمنا هنا تحول الحركات إلى إشارات ثم أصوات وفقاً لدوافع نفسية .ونعيد صياغة الفقرة على النحو التالي :</a:t>
            </a:r>
            <a:endParaRPr lang="ar-SA" sz="3600" dirty="0">
              <a:solidFill>
                <a:schemeClr val="tx2">
                  <a:lumMod val="10000"/>
                </a:schemeClr>
              </a:solidFill>
              <a:latin typeface="Arabic Typesetting" pitchFamily="66" charset="-78"/>
              <a:cs typeface="Arabic Typesetting" pitchFamily="66" charset="-78"/>
            </a:endParaRPr>
          </a:p>
        </p:txBody>
      </p:sp>
      <p:sp>
        <p:nvSpPr>
          <p:cNvPr id="3" name="Slide Number Placeholder 2"/>
          <p:cNvSpPr>
            <a:spLocks noGrp="1"/>
          </p:cNvSpPr>
          <p:nvPr>
            <p:ph type="sldNum" sz="quarter" idx="12"/>
          </p:nvPr>
        </p:nvSpPr>
        <p:spPr>
          <a:xfrm>
            <a:off x="8077200" y="6381328"/>
            <a:ext cx="2133600" cy="365125"/>
          </a:xfrm>
        </p:spPr>
        <p:txBody>
          <a:bodyPr/>
          <a:lstStyle/>
          <a:p>
            <a:fld id="{8EAA066A-57EA-4B8B-B5B3-BB20BBD5011F}" type="slidenum">
              <a:rPr lang="ar-SA" smtClean="0"/>
              <a:pPr/>
              <a:t>5</a:t>
            </a:fld>
            <a:r>
              <a:rPr lang="ar-SA" dirty="0" smtClean="0"/>
              <a:t>-13</a:t>
            </a:r>
            <a:endParaRPr lang="ar-SA" dirty="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00034" y="1928802"/>
            <a:ext cx="8229600" cy="2786082"/>
          </a:xfrm>
        </p:spPr>
        <p:style>
          <a:lnRef idx="2">
            <a:schemeClr val="dk1"/>
          </a:lnRef>
          <a:fillRef idx="1">
            <a:schemeClr val="lt1"/>
          </a:fillRef>
          <a:effectRef idx="0">
            <a:schemeClr val="dk1"/>
          </a:effectRef>
          <a:fontRef idx="minor">
            <a:schemeClr val="dk1"/>
          </a:fontRef>
        </p:style>
        <p:txBody>
          <a:bodyPr>
            <a:normAutofit/>
          </a:bodyPr>
          <a:lstStyle/>
          <a:p>
            <a:pPr algn="just"/>
            <a:r>
              <a:rPr lang="ar-SA" sz="3600" dirty="0" smtClean="0">
                <a:solidFill>
                  <a:schemeClr val="tx2">
                    <a:lumMod val="10000"/>
                  </a:schemeClr>
                </a:solidFill>
                <a:latin typeface="Arabic Typesetting" pitchFamily="66" charset="-78"/>
                <a:cs typeface="Arabic Typesetting" pitchFamily="66" charset="-78"/>
              </a:rPr>
              <a:t>التأثير بين  الفكر واللغة  متبادل  بينهما فمن تتبعنا لحركة الأطفال المحكومة  بأفكارهم ,و اتجاهاتهم يتضح  لنا أن الحركة تتحول إلى إشارة , ثم صوت , ثم لفظة  ,ثم  جملة , فتنشأ اللغة على أساس نفسي بتدرج  ملحوظ </a:t>
            </a:r>
            <a:r>
              <a:rPr lang="ar-SA" sz="3600" dirty="0" smtClean="0">
                <a:solidFill>
                  <a:schemeClr val="tx2">
                    <a:lumMod val="10000"/>
                  </a:schemeClr>
                </a:solidFill>
                <a:latin typeface="Arial Narrow" pitchFamily="34" charset="0"/>
                <a:cs typeface="DecoType Thuluth" pitchFamily="2" charset="-78"/>
              </a:rPr>
              <a:t>.</a:t>
            </a:r>
            <a:endParaRPr lang="ar-SA" sz="3200" dirty="0"/>
          </a:p>
        </p:txBody>
      </p:sp>
      <p:sp>
        <p:nvSpPr>
          <p:cNvPr id="3" name="Slide Number Placeholder 2"/>
          <p:cNvSpPr>
            <a:spLocks noGrp="1"/>
          </p:cNvSpPr>
          <p:nvPr>
            <p:ph type="sldNum" sz="quarter" idx="12"/>
          </p:nvPr>
        </p:nvSpPr>
        <p:spPr>
          <a:xfrm>
            <a:off x="7956376" y="6459956"/>
            <a:ext cx="2133600" cy="365125"/>
          </a:xfrm>
        </p:spPr>
        <p:txBody>
          <a:bodyPr/>
          <a:lstStyle/>
          <a:p>
            <a:fld id="{8EAA066A-57EA-4B8B-B5B3-BB20BBD5011F}" type="slidenum">
              <a:rPr lang="ar-SA" smtClean="0"/>
              <a:pPr/>
              <a:t>6</a:t>
            </a:fld>
            <a:r>
              <a:rPr lang="ar-SA" dirty="0" smtClean="0"/>
              <a:t>-13</a:t>
            </a:r>
            <a:endParaRPr lang="ar-SA"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274638"/>
            <a:ext cx="8229600" cy="1354162"/>
          </a:xfrm>
          <a:ln>
            <a:solidFill>
              <a:schemeClr val="tx1"/>
            </a:solidFill>
          </a:ln>
        </p:spPr>
        <p:txBody>
          <a:bodyPr>
            <a:normAutofit/>
          </a:bodyPr>
          <a:lstStyle/>
          <a:p>
            <a:pPr algn="ctr"/>
            <a:r>
              <a:rPr lang="ar-SA" sz="5400" dirty="0" smtClean="0">
                <a:solidFill>
                  <a:srgbClr val="FF0000"/>
                </a:solidFill>
                <a:cs typeface="DecoType Thuluth" pitchFamily="2" charset="-78"/>
              </a:rPr>
              <a:t>تلخيص المقالة</a:t>
            </a:r>
            <a:endParaRPr lang="ar-SA" sz="5400" dirty="0">
              <a:solidFill>
                <a:srgbClr val="FF0000"/>
              </a:solidFill>
              <a:cs typeface="DecoType Thuluth" pitchFamily="2" charset="-78"/>
            </a:endParaRPr>
          </a:p>
        </p:txBody>
      </p:sp>
      <p:sp>
        <p:nvSpPr>
          <p:cNvPr id="2" name="عنصر نائب للمحتوى 1"/>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r>
              <a:rPr lang="ar-SA" sz="3600" dirty="0" smtClean="0">
                <a:solidFill>
                  <a:schemeClr val="tx1"/>
                </a:solidFill>
                <a:latin typeface="Arabic Typesetting" pitchFamily="66" charset="-78"/>
                <a:cs typeface="Arabic Typesetting" pitchFamily="66" charset="-78"/>
              </a:rPr>
              <a:t>اولاً: تحذف الفقرات التي لاتتضمن افكاراً ذات قيمة </a:t>
            </a:r>
            <a:r>
              <a:rPr lang="ar-SA" sz="3600" dirty="0" smtClean="0">
                <a:solidFill>
                  <a:schemeClr val="bg2">
                    <a:lumMod val="50000"/>
                  </a:schemeClr>
                </a:solidFill>
                <a:latin typeface="Arabic Typesetting" pitchFamily="66" charset="-78"/>
                <a:cs typeface="Arabic Typesetting" pitchFamily="66" charset="-78"/>
              </a:rPr>
              <a:t>.</a:t>
            </a:r>
          </a:p>
          <a:p>
            <a:r>
              <a:rPr lang="ar-SA" sz="3600" dirty="0" smtClean="0">
                <a:solidFill>
                  <a:schemeClr val="tx1"/>
                </a:solidFill>
                <a:latin typeface="Arabic Typesetting" pitchFamily="66" charset="-78"/>
                <a:cs typeface="Arabic Typesetting" pitchFamily="66" charset="-78"/>
              </a:rPr>
              <a:t>ثانياً:</a:t>
            </a:r>
            <a:r>
              <a:rPr lang="ar-SA" sz="3600" dirty="0" smtClean="0">
                <a:solidFill>
                  <a:schemeClr val="tx2">
                    <a:lumMod val="10000"/>
                  </a:schemeClr>
                </a:solidFill>
                <a:latin typeface="Arabic Typesetting" pitchFamily="66" charset="-78"/>
                <a:cs typeface="Arabic Typesetting" pitchFamily="66" charset="-78"/>
              </a:rPr>
              <a:t>تلخص الفقرات الباقية وفقاً لما سبق </a:t>
            </a:r>
            <a:r>
              <a:rPr lang="ar-SA" sz="3600" dirty="0">
                <a:solidFill>
                  <a:schemeClr val="tx2">
                    <a:lumMod val="10000"/>
                  </a:schemeClr>
                </a:solidFill>
                <a:latin typeface="Arabic Typesetting" pitchFamily="66" charset="-78"/>
                <a:cs typeface="Arabic Typesetting" pitchFamily="66" charset="-78"/>
              </a:rPr>
              <a:t>أ</a:t>
            </a:r>
            <a:r>
              <a:rPr lang="ar-SA" sz="3600" dirty="0" smtClean="0">
                <a:solidFill>
                  <a:schemeClr val="tx2">
                    <a:lumMod val="10000"/>
                  </a:schemeClr>
                </a:solidFill>
                <a:latin typeface="Arabic Typesetting" pitchFamily="66" charset="-78"/>
                <a:cs typeface="Arabic Typesetting" pitchFamily="66" charset="-78"/>
              </a:rPr>
              <a:t>ن تحدثنا عنه في تلخيص الفقرة .</a:t>
            </a:r>
            <a:endParaRPr lang="ar-SA" sz="3600" dirty="0" smtClean="0">
              <a:solidFill>
                <a:schemeClr val="tx1"/>
              </a:solidFill>
              <a:latin typeface="Arabic Typesetting" pitchFamily="66" charset="-78"/>
              <a:cs typeface="Arabic Typesetting" pitchFamily="66" charset="-78"/>
            </a:endParaRPr>
          </a:p>
          <a:p>
            <a:r>
              <a:rPr lang="ar-SA" sz="3600" dirty="0" smtClean="0">
                <a:solidFill>
                  <a:schemeClr val="tx1"/>
                </a:solidFill>
                <a:latin typeface="Arabic Typesetting" pitchFamily="66" charset="-78"/>
                <a:cs typeface="Arabic Typesetting" pitchFamily="66" charset="-78"/>
              </a:rPr>
              <a:t>ثالثاً:</a:t>
            </a:r>
            <a:r>
              <a:rPr lang="ar-SA" sz="3600" dirty="0" smtClean="0">
                <a:solidFill>
                  <a:schemeClr val="tx2">
                    <a:lumMod val="10000"/>
                  </a:schemeClr>
                </a:solidFill>
                <a:latin typeface="Arabic Typesetting" pitchFamily="66" charset="-78"/>
                <a:cs typeface="Arabic Typesetting" pitchFamily="66" charset="-78"/>
              </a:rPr>
              <a:t>تدمج بعض الفقرات معاً إذا أمكن ذلك .</a:t>
            </a:r>
            <a:endParaRPr lang="ar-SA" sz="3600" dirty="0" smtClean="0">
              <a:solidFill>
                <a:schemeClr val="tx1"/>
              </a:solidFill>
              <a:latin typeface="Arabic Typesetting" pitchFamily="66" charset="-78"/>
              <a:cs typeface="Arabic Typesetting" pitchFamily="66" charset="-78"/>
            </a:endParaRPr>
          </a:p>
          <a:p>
            <a:r>
              <a:rPr lang="ar-SA" sz="3600" dirty="0" smtClean="0">
                <a:solidFill>
                  <a:schemeClr val="tx1"/>
                </a:solidFill>
                <a:latin typeface="Arabic Typesetting" pitchFamily="66" charset="-78"/>
                <a:cs typeface="Arabic Typesetting" pitchFamily="66" charset="-78"/>
              </a:rPr>
              <a:t>رابعاً:</a:t>
            </a:r>
            <a:r>
              <a:rPr lang="ar-SA" sz="3600" dirty="0" smtClean="0">
                <a:solidFill>
                  <a:schemeClr val="tx2">
                    <a:lumMod val="10000"/>
                  </a:schemeClr>
                </a:solidFill>
                <a:latin typeface="Arabic Typesetting" pitchFamily="66" charset="-78"/>
                <a:cs typeface="Arabic Typesetting" pitchFamily="66" charset="-78"/>
              </a:rPr>
              <a:t>تعاد الصياغة وفقا للصورة الجديدة مع المحافظة على التسلسل الأصلي .</a:t>
            </a:r>
            <a:endParaRPr lang="ar-SA" sz="3600" dirty="0">
              <a:solidFill>
                <a:schemeClr val="tx1"/>
              </a:solidFill>
              <a:latin typeface="Arabic Typesetting" pitchFamily="66" charset="-78"/>
              <a:cs typeface="Arabic Typesetting" pitchFamily="66" charset="-78"/>
            </a:endParaRPr>
          </a:p>
        </p:txBody>
      </p:sp>
      <p:sp>
        <p:nvSpPr>
          <p:cNvPr id="4" name="Slide Number Placeholder 3"/>
          <p:cNvSpPr>
            <a:spLocks noGrp="1"/>
          </p:cNvSpPr>
          <p:nvPr>
            <p:ph type="sldNum" sz="quarter" idx="12"/>
          </p:nvPr>
        </p:nvSpPr>
        <p:spPr>
          <a:xfrm>
            <a:off x="8077200" y="6492875"/>
            <a:ext cx="2133600" cy="365125"/>
          </a:xfrm>
        </p:spPr>
        <p:txBody>
          <a:bodyPr/>
          <a:lstStyle/>
          <a:p>
            <a:fld id="{8EAA066A-57EA-4B8B-B5B3-BB20BBD5011F}" type="slidenum">
              <a:rPr lang="ar-SA" smtClean="0"/>
              <a:pPr/>
              <a:t>7</a:t>
            </a:fld>
            <a:r>
              <a:rPr lang="ar-SA" dirty="0" smtClean="0"/>
              <a:t>-13</a:t>
            </a:r>
            <a:endParaRPr lang="ar-SA"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0384" y="1700808"/>
            <a:ext cx="6393904" cy="1224136"/>
          </a:xfrm>
          <a:ln/>
        </p:spPr>
        <p:style>
          <a:lnRef idx="2">
            <a:schemeClr val="dk1"/>
          </a:lnRef>
          <a:fillRef idx="1">
            <a:schemeClr val="lt1"/>
          </a:fillRef>
          <a:effectRef idx="0">
            <a:schemeClr val="dk1"/>
          </a:effectRef>
          <a:fontRef idx="minor">
            <a:schemeClr val="dk1"/>
          </a:fontRef>
        </p:style>
        <p:txBody>
          <a:bodyPr>
            <a:normAutofit/>
          </a:bodyPr>
          <a:lstStyle/>
          <a:p>
            <a:pPr marL="137160" indent="0">
              <a:buNone/>
            </a:pPr>
            <a:r>
              <a:rPr lang="ar-SA" sz="6000" dirty="0">
                <a:solidFill>
                  <a:srgbClr val="FF0000"/>
                </a:solidFill>
              </a:rPr>
              <a:t>تلخيص نص </a:t>
            </a:r>
            <a:r>
              <a:rPr lang="ar-SA" sz="6000" dirty="0" smtClean="0">
                <a:solidFill>
                  <a:srgbClr val="FF0000"/>
                </a:solidFill>
              </a:rPr>
              <a:t>لابن </a:t>
            </a:r>
            <a:r>
              <a:rPr lang="ar-SA" sz="6000" dirty="0">
                <a:solidFill>
                  <a:srgbClr val="FF0000"/>
                </a:solidFill>
              </a:rPr>
              <a:t>خلدون </a:t>
            </a:r>
          </a:p>
          <a:p>
            <a:endParaRPr lang="ar-SA" dirty="0"/>
          </a:p>
        </p:txBody>
      </p:sp>
      <p:sp>
        <p:nvSpPr>
          <p:cNvPr id="2" name="Rectangle 1"/>
          <p:cNvSpPr/>
          <p:nvPr/>
        </p:nvSpPr>
        <p:spPr>
          <a:xfrm>
            <a:off x="7164288" y="368660"/>
            <a:ext cx="1728192" cy="504056"/>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dirty="0" smtClean="0">
                <a:solidFill>
                  <a:srgbClr val="FF0000"/>
                </a:solidFill>
              </a:rPr>
              <a:t>نموذج (2)</a:t>
            </a:r>
            <a:endParaRPr lang="ar-SA" dirty="0">
              <a:solidFill>
                <a:srgbClr val="FF0000"/>
              </a:solidFill>
            </a:endParaRPr>
          </a:p>
        </p:txBody>
      </p:sp>
      <p:sp>
        <p:nvSpPr>
          <p:cNvPr id="4" name="Slide Number Placeholder 3"/>
          <p:cNvSpPr>
            <a:spLocks noGrp="1"/>
          </p:cNvSpPr>
          <p:nvPr>
            <p:ph type="sldNum" sz="quarter" idx="12"/>
          </p:nvPr>
        </p:nvSpPr>
        <p:spPr>
          <a:xfrm>
            <a:off x="8244408" y="6468630"/>
            <a:ext cx="2133600" cy="365125"/>
          </a:xfrm>
        </p:spPr>
        <p:txBody>
          <a:bodyPr/>
          <a:lstStyle/>
          <a:p>
            <a:fld id="{8EAA066A-57EA-4B8B-B5B3-BB20BBD5011F}" type="slidenum">
              <a:rPr lang="ar-SA" smtClean="0"/>
              <a:pPr/>
              <a:t>8</a:t>
            </a:fld>
            <a:r>
              <a:rPr lang="ar-SA" dirty="0" smtClean="0"/>
              <a:t>-13</a:t>
            </a:r>
            <a:endParaRPr lang="ar-SA" dirty="0"/>
          </a:p>
        </p:txBody>
      </p:sp>
    </p:spTree>
    <p:extLst>
      <p:ext uri="{BB962C8B-B14F-4D97-AF65-F5344CB8AC3E}">
        <p14:creationId xmlns:p14="http://schemas.microsoft.com/office/powerpoint/2010/main" val="3330191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38138"/>
          </a:xfrm>
          <a:ln>
            <a:solidFill>
              <a:schemeClr val="tx1"/>
            </a:solidFill>
          </a:ln>
        </p:spPr>
        <p:txBody>
          <a:bodyPr/>
          <a:lstStyle/>
          <a:p>
            <a:r>
              <a:rPr lang="ar-SA" dirty="0" smtClean="0">
                <a:solidFill>
                  <a:srgbClr val="FF0000"/>
                </a:solidFill>
              </a:rPr>
              <a:t>النص الأساسي</a:t>
            </a:r>
            <a:endParaRPr lang="ar-SA" dirty="0">
              <a:solidFill>
                <a:srgbClr val="FF0000"/>
              </a:solidFill>
            </a:endParaRPr>
          </a:p>
        </p:txBody>
      </p:sp>
      <p:sp>
        <p:nvSpPr>
          <p:cNvPr id="3" name="Content Placeholder 2"/>
          <p:cNvSpPr>
            <a:spLocks noGrp="1"/>
          </p:cNvSpPr>
          <p:nvPr>
            <p:ph idx="1"/>
          </p:nvPr>
        </p:nvSpPr>
        <p:spPr>
          <a:xfrm>
            <a:off x="467544" y="1196752"/>
            <a:ext cx="8280920" cy="4929411"/>
          </a:xfrm>
        </p:spPr>
        <p:style>
          <a:lnRef idx="2">
            <a:schemeClr val="dk1"/>
          </a:lnRef>
          <a:fillRef idx="1">
            <a:schemeClr val="lt1"/>
          </a:fillRef>
          <a:effectRef idx="0">
            <a:schemeClr val="dk1"/>
          </a:effectRef>
          <a:fontRef idx="minor">
            <a:schemeClr val="dk1"/>
          </a:fontRef>
        </p:style>
        <p:txBody>
          <a:bodyPr>
            <a:noAutofit/>
          </a:bodyPr>
          <a:lstStyle/>
          <a:p>
            <a:pPr marL="137160" indent="0" algn="just">
              <a:buNone/>
            </a:pPr>
            <a:r>
              <a:rPr lang="ar-SA" sz="4000" dirty="0" smtClean="0">
                <a:solidFill>
                  <a:schemeClr val="tx1"/>
                </a:solidFill>
                <a:latin typeface="Arabic Typesetting" pitchFamily="66" charset="-78"/>
                <a:cs typeface="Arabic Typesetting" pitchFamily="66" charset="-78"/>
              </a:rPr>
              <a:t>((العرب لا يحصل لهم الملك إلا بصبغة دينية من نبوة أو ولاية أو أثر عظيم من الدين على الجملة . والسبب في ذلك أنهم لخُلق التوحش الذي فيهم , أصعب الأمم انقياداَ  بعضهم لبعض , للغلظةِ , والأنفة وبعد الهمة, والمنافسةِ في الرياسةِ ؛فقلما تجتمع أهواؤُهم .  فإذا كان الدين بالنبوة أو الولاية , كان الوازع لهم من أنفسهم,وذهب </a:t>
            </a:r>
            <a:r>
              <a:rPr lang="ar-SA" sz="4000" dirty="0">
                <a:solidFill>
                  <a:schemeClr val="tx1"/>
                </a:solidFill>
                <a:latin typeface="Arabic Typesetting" pitchFamily="66" charset="-78"/>
                <a:cs typeface="Arabic Typesetting" pitchFamily="66" charset="-78"/>
              </a:rPr>
              <a:t>خلق الكبر والمنافسة , </a:t>
            </a:r>
            <a:r>
              <a:rPr lang="ar-SA" sz="4000" dirty="0" smtClean="0">
                <a:solidFill>
                  <a:schemeClr val="tx1"/>
                </a:solidFill>
                <a:latin typeface="Arabic Typesetting" pitchFamily="66" charset="-78"/>
                <a:cs typeface="Arabic Typesetting" pitchFamily="66" charset="-78"/>
              </a:rPr>
              <a:t>فسهُل </a:t>
            </a:r>
            <a:r>
              <a:rPr lang="ar-SA" sz="4000" dirty="0">
                <a:solidFill>
                  <a:schemeClr val="tx1"/>
                </a:solidFill>
                <a:latin typeface="Arabic Typesetting" pitchFamily="66" charset="-78"/>
                <a:cs typeface="Arabic Typesetting" pitchFamily="66" charset="-78"/>
              </a:rPr>
              <a:t>انقيادهم واجتماعهم , وذلك بما يشملهم من الدين </a:t>
            </a:r>
            <a:r>
              <a:rPr lang="ar-SA" sz="4000" dirty="0" smtClean="0">
                <a:solidFill>
                  <a:schemeClr val="tx1"/>
                </a:solidFill>
                <a:latin typeface="Arabic Typesetting" pitchFamily="66" charset="-78"/>
                <a:cs typeface="Arabic Typesetting" pitchFamily="66" charset="-78"/>
              </a:rPr>
              <a:t>المذهب </a:t>
            </a:r>
            <a:r>
              <a:rPr lang="ar-SA" sz="4000" dirty="0">
                <a:solidFill>
                  <a:schemeClr val="tx1"/>
                </a:solidFill>
                <a:latin typeface="Arabic Typesetting" pitchFamily="66" charset="-78"/>
                <a:cs typeface="Arabic Typesetting" pitchFamily="66" charset="-78"/>
              </a:rPr>
              <a:t>للغلظة والأنفة , </a:t>
            </a:r>
            <a:r>
              <a:rPr lang="ar-SA" sz="4000" dirty="0" smtClean="0">
                <a:solidFill>
                  <a:schemeClr val="tx1"/>
                </a:solidFill>
                <a:latin typeface="Arabic Typesetting" pitchFamily="66" charset="-78"/>
                <a:cs typeface="Arabic Typesetting" pitchFamily="66" charset="-78"/>
              </a:rPr>
              <a:t>الوازعِ </a:t>
            </a:r>
            <a:r>
              <a:rPr lang="ar-SA" sz="4000" dirty="0">
                <a:solidFill>
                  <a:schemeClr val="tx1"/>
                </a:solidFill>
                <a:latin typeface="Arabic Typesetting" pitchFamily="66" charset="-78"/>
                <a:cs typeface="Arabic Typesetting" pitchFamily="66" charset="-78"/>
              </a:rPr>
              <a:t>عن </a:t>
            </a:r>
            <a:r>
              <a:rPr lang="ar-SA" sz="4000" dirty="0" smtClean="0">
                <a:solidFill>
                  <a:schemeClr val="tx1"/>
                </a:solidFill>
                <a:latin typeface="Arabic Typesetting" pitchFamily="66" charset="-78"/>
                <a:cs typeface="Arabic Typesetting" pitchFamily="66" charset="-78"/>
              </a:rPr>
              <a:t>التحاسدِ والتنافسِ </a:t>
            </a:r>
            <a:r>
              <a:rPr lang="ar-SA" sz="4000" dirty="0">
                <a:solidFill>
                  <a:schemeClr val="tx1"/>
                </a:solidFill>
                <a:latin typeface="Arabic Typesetting" pitchFamily="66" charset="-78"/>
                <a:cs typeface="Arabic Typesetting" pitchFamily="66" charset="-78"/>
              </a:rPr>
              <a:t>. فإذا كان </a:t>
            </a:r>
            <a:r>
              <a:rPr lang="ar-SA" sz="4000" dirty="0" smtClean="0">
                <a:solidFill>
                  <a:schemeClr val="tx1"/>
                </a:solidFill>
                <a:latin typeface="Arabic Typesetting" pitchFamily="66" charset="-78"/>
                <a:cs typeface="Arabic Typesetting" pitchFamily="66" charset="-78"/>
              </a:rPr>
              <a:t>فيهمُ </a:t>
            </a:r>
            <a:r>
              <a:rPr lang="ar-SA" sz="4000" dirty="0">
                <a:solidFill>
                  <a:schemeClr val="tx1"/>
                </a:solidFill>
                <a:latin typeface="Arabic Typesetting" pitchFamily="66" charset="-78"/>
                <a:cs typeface="Arabic Typesetting" pitchFamily="66" charset="-78"/>
              </a:rPr>
              <a:t>النبي أو الولي </a:t>
            </a:r>
            <a:r>
              <a:rPr lang="ar-SA" sz="4000" dirty="0" smtClean="0">
                <a:solidFill>
                  <a:schemeClr val="tx1"/>
                </a:solidFill>
                <a:latin typeface="Arabic Typesetting" pitchFamily="66" charset="-78"/>
                <a:cs typeface="Arabic Typesetting" pitchFamily="66" charset="-78"/>
              </a:rPr>
              <a:t>الذي يبعثهُم </a:t>
            </a:r>
            <a:r>
              <a:rPr lang="ar-SA" sz="4000" dirty="0">
                <a:solidFill>
                  <a:schemeClr val="tx1"/>
                </a:solidFill>
                <a:latin typeface="Arabic Typesetting" pitchFamily="66" charset="-78"/>
                <a:cs typeface="Arabic Typesetting" pitchFamily="66" charset="-78"/>
              </a:rPr>
              <a:t>على القيام بأمر الله , ويذهب عنهم مذمومات الأخلاق </a:t>
            </a:r>
            <a:r>
              <a:rPr lang="ar-SA" sz="4000" dirty="0" smtClean="0">
                <a:solidFill>
                  <a:schemeClr val="tx1"/>
                </a:solidFill>
                <a:latin typeface="Arabic Typesetting" pitchFamily="66" charset="-78"/>
                <a:cs typeface="Arabic Typesetting" pitchFamily="66" charset="-78"/>
              </a:rPr>
              <a:t>,</a:t>
            </a:r>
            <a:r>
              <a:rPr lang="ar-SA" sz="4000" dirty="0">
                <a:latin typeface="Arabic Typesetting" pitchFamily="66" charset="-78"/>
                <a:cs typeface="Arabic Typesetting" pitchFamily="66" charset="-78"/>
              </a:rPr>
              <a:t> ويأخذهم بمحمودها </a:t>
            </a:r>
            <a:endParaRPr lang="ar-SA" sz="4000" dirty="0">
              <a:solidFill>
                <a:schemeClr val="tx1"/>
              </a:solidFill>
              <a:latin typeface="Arabic Typesetting" pitchFamily="66" charset="-78"/>
              <a:cs typeface="Arabic Typesetting" pitchFamily="66" charset="-78"/>
            </a:endParaRPr>
          </a:p>
        </p:txBody>
      </p:sp>
      <p:sp>
        <p:nvSpPr>
          <p:cNvPr id="4" name="Slide Number Placeholder 3"/>
          <p:cNvSpPr>
            <a:spLocks noGrp="1"/>
          </p:cNvSpPr>
          <p:nvPr>
            <p:ph type="sldNum" sz="quarter" idx="12"/>
          </p:nvPr>
        </p:nvSpPr>
        <p:spPr>
          <a:xfrm>
            <a:off x="8316416" y="6381328"/>
            <a:ext cx="2133600" cy="365125"/>
          </a:xfrm>
        </p:spPr>
        <p:txBody>
          <a:bodyPr/>
          <a:lstStyle/>
          <a:p>
            <a:fld id="{8EAA066A-57EA-4B8B-B5B3-BB20BBD5011F}" type="slidenum">
              <a:rPr lang="ar-SA" smtClean="0"/>
              <a:pPr/>
              <a:t>9</a:t>
            </a:fld>
            <a:r>
              <a:rPr lang="ar-SA" dirty="0" smtClean="0"/>
              <a:t>-13</a:t>
            </a:r>
            <a:endParaRPr lang="ar-SA" dirty="0"/>
          </a:p>
        </p:txBody>
      </p:sp>
    </p:spTree>
    <p:extLst>
      <p:ext uri="{BB962C8B-B14F-4D97-AF65-F5344CB8AC3E}">
        <p14:creationId xmlns:p14="http://schemas.microsoft.com/office/powerpoint/2010/main" val="4041856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EAA066A-57EA-4B8B-B5B3-BB20BBD5011F}" type="slidenum">
              <a:rPr lang="ar-SA" smtClean="0"/>
              <a:pPr/>
              <a:t>10</a:t>
            </a:fld>
            <a:endParaRPr lang="ar-SA"/>
          </a:p>
        </p:txBody>
      </p:sp>
      <p:sp>
        <p:nvSpPr>
          <p:cNvPr id="4" name="Rectangle 3"/>
          <p:cNvSpPr/>
          <p:nvPr/>
        </p:nvSpPr>
        <p:spPr>
          <a:xfrm>
            <a:off x="251520" y="908720"/>
            <a:ext cx="8784976" cy="3785652"/>
          </a:xfrm>
          <a:prstGeom prst="rect">
            <a:avLst/>
          </a:prstGeom>
        </p:spPr>
        <p:txBody>
          <a:bodyPr wrap="square">
            <a:spAutoFit/>
          </a:bodyPr>
          <a:lstStyle/>
          <a:p>
            <a:pPr marL="137160" indent="0" algn="just">
              <a:buNone/>
            </a:pPr>
            <a:r>
              <a:rPr lang="ar-SA" sz="4000" dirty="0" smtClean="0">
                <a:latin typeface="Arabic Typesetting" pitchFamily="66" charset="-78"/>
                <a:cs typeface="Arabic Typesetting" pitchFamily="66" charset="-78"/>
              </a:rPr>
              <a:t>ويؤلف </a:t>
            </a:r>
            <a:r>
              <a:rPr lang="ar-SA" sz="4000" dirty="0">
                <a:latin typeface="Arabic Typesetting" pitchFamily="66" charset="-78"/>
                <a:cs typeface="Arabic Typesetting" pitchFamily="66" charset="-78"/>
              </a:rPr>
              <a:t>كلمتهم لإظهار الحق , تم اجتماعهم , وحصل لهم </a:t>
            </a:r>
            <a:r>
              <a:rPr lang="ar-SA" sz="4000" dirty="0" smtClean="0">
                <a:latin typeface="Arabic Typesetting" pitchFamily="66" charset="-78"/>
                <a:cs typeface="Arabic Typesetting" pitchFamily="66" charset="-78"/>
              </a:rPr>
              <a:t>التغلبُ </a:t>
            </a:r>
            <a:r>
              <a:rPr lang="ar-SA" sz="4000" dirty="0">
                <a:latin typeface="Arabic Typesetting" pitchFamily="66" charset="-78"/>
                <a:cs typeface="Arabic Typesetting" pitchFamily="66" charset="-78"/>
              </a:rPr>
              <a:t>والملك. </a:t>
            </a:r>
            <a:r>
              <a:rPr lang="ar-SA" sz="4000" dirty="0" smtClean="0">
                <a:latin typeface="Arabic Typesetting" pitchFamily="66" charset="-78"/>
                <a:cs typeface="Arabic Typesetting" pitchFamily="66" charset="-78"/>
              </a:rPr>
              <a:t>وهم </a:t>
            </a:r>
            <a:r>
              <a:rPr lang="ar-SA" sz="4000" dirty="0">
                <a:latin typeface="Arabic Typesetting" pitchFamily="66" charset="-78"/>
                <a:cs typeface="Arabic Typesetting" pitchFamily="66" charset="-78"/>
              </a:rPr>
              <a:t>مع ذلك أسرع الناس </a:t>
            </a:r>
            <a:r>
              <a:rPr lang="ar-SA" sz="4000" dirty="0" smtClean="0">
                <a:latin typeface="Arabic Typesetting" pitchFamily="66" charset="-78"/>
                <a:cs typeface="Arabic Typesetting" pitchFamily="66" charset="-78"/>
              </a:rPr>
              <a:t>قَبولاَ </a:t>
            </a:r>
            <a:r>
              <a:rPr lang="ar-SA" sz="4000" dirty="0">
                <a:latin typeface="Arabic Typesetting" pitchFamily="66" charset="-78"/>
                <a:cs typeface="Arabic Typesetting" pitchFamily="66" charset="-78"/>
              </a:rPr>
              <a:t>للحق والهدى؛ لسلامة طباعهم من </a:t>
            </a:r>
            <a:r>
              <a:rPr lang="ar-SA" sz="4000" dirty="0" smtClean="0">
                <a:latin typeface="Arabic Typesetting" pitchFamily="66" charset="-78"/>
                <a:cs typeface="Arabic Typesetting" pitchFamily="66" charset="-78"/>
              </a:rPr>
              <a:t>عِوَج </a:t>
            </a:r>
            <a:r>
              <a:rPr lang="ar-SA" sz="4000" dirty="0">
                <a:latin typeface="Arabic Typesetting" pitchFamily="66" charset="-78"/>
                <a:cs typeface="Arabic Typesetting" pitchFamily="66" charset="-78"/>
              </a:rPr>
              <a:t>الملكات , وبراءتها من ذميم الأخلاق , إلا ما كان من </a:t>
            </a:r>
            <a:r>
              <a:rPr lang="ar-SA" sz="4000" dirty="0" smtClean="0">
                <a:latin typeface="Arabic Typesetting" pitchFamily="66" charset="-78"/>
                <a:cs typeface="Arabic Typesetting" pitchFamily="66" charset="-78"/>
              </a:rPr>
              <a:t>خُلق </a:t>
            </a:r>
            <a:r>
              <a:rPr lang="ar-SA" sz="4000" dirty="0">
                <a:latin typeface="Arabic Typesetting" pitchFamily="66" charset="-78"/>
                <a:cs typeface="Arabic Typesetting" pitchFamily="66" charset="-78"/>
              </a:rPr>
              <a:t>التوحش </a:t>
            </a:r>
            <a:r>
              <a:rPr lang="ar-SA" sz="4000" dirty="0" smtClean="0">
                <a:latin typeface="Arabic Typesetting" pitchFamily="66" charset="-78"/>
                <a:cs typeface="Arabic Typesetting" pitchFamily="66" charset="-78"/>
              </a:rPr>
              <a:t>قريبَ </a:t>
            </a:r>
            <a:r>
              <a:rPr lang="ar-SA" sz="4000" dirty="0">
                <a:latin typeface="Arabic Typesetting" pitchFamily="66" charset="-78"/>
                <a:cs typeface="Arabic Typesetting" pitchFamily="66" charset="-78"/>
              </a:rPr>
              <a:t>المعاناة , </a:t>
            </a:r>
            <a:r>
              <a:rPr lang="ar-SA" sz="4000" dirty="0" smtClean="0">
                <a:latin typeface="Arabic Typesetting" pitchFamily="66" charset="-78"/>
                <a:cs typeface="Arabic Typesetting" pitchFamily="66" charset="-78"/>
              </a:rPr>
              <a:t>المهيأَ </a:t>
            </a:r>
            <a:r>
              <a:rPr lang="ar-SA" sz="4000" dirty="0">
                <a:latin typeface="Arabic Typesetting" pitchFamily="66" charset="-78"/>
                <a:cs typeface="Arabic Typesetting" pitchFamily="66" charset="-78"/>
              </a:rPr>
              <a:t>لقبول الخير ببقائه على الفطرة الأولى , وبعده عما ينطبع في النفوس من قبيح العوائد وسوء الملكات ؛ فإن ((كل مولود يولد على الفطرة )) , كما ورد في الحديث ))</a:t>
            </a:r>
          </a:p>
        </p:txBody>
      </p:sp>
    </p:spTree>
    <p:extLst>
      <p:ext uri="{BB962C8B-B14F-4D97-AF65-F5344CB8AC3E}">
        <p14:creationId xmlns:p14="http://schemas.microsoft.com/office/powerpoint/2010/main" val="342876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28800"/>
            <a:ext cx="8579296" cy="2332856"/>
          </a:xfrm>
        </p:spPr>
        <p:style>
          <a:lnRef idx="2">
            <a:schemeClr val="dk1"/>
          </a:lnRef>
          <a:fillRef idx="1">
            <a:schemeClr val="lt1"/>
          </a:fillRef>
          <a:effectRef idx="0">
            <a:schemeClr val="dk1"/>
          </a:effectRef>
          <a:fontRef idx="minor">
            <a:schemeClr val="dk1"/>
          </a:fontRef>
        </p:style>
        <p:txBody>
          <a:bodyPr>
            <a:normAutofit/>
          </a:bodyPr>
          <a:lstStyle/>
          <a:p>
            <a:pPr marL="137160" indent="0">
              <a:buNone/>
            </a:pPr>
            <a:r>
              <a:rPr lang="ar-SA" sz="4000" dirty="0">
                <a:latin typeface="Arabic Typesetting" pitchFamily="66" charset="-78"/>
                <a:cs typeface="Arabic Typesetting" pitchFamily="66" charset="-78"/>
              </a:rPr>
              <a:t>نجده ينقسم إلى فقرتين كل منها  تستقل بفكرة أساسية توضحها فكرة ثانوية , والتلخيص يقتضي أولاَ : إثبات الفكرة الأساسية في كل فقرة , ثم التوجه إلى الفكرة الثانوية التي جاءت معللة للفكرة الأساسية أو موضحة لها . </a:t>
            </a:r>
          </a:p>
          <a:p>
            <a:endParaRPr lang="ar-SA" sz="3600" dirty="0">
              <a:latin typeface="Arabic Typesetting" pitchFamily="66" charset="-78"/>
              <a:cs typeface="Arabic Typesetting" pitchFamily="66" charset="-78"/>
            </a:endParaRPr>
          </a:p>
        </p:txBody>
      </p:sp>
      <p:sp>
        <p:nvSpPr>
          <p:cNvPr id="2" name="Slide Number Placeholder 1"/>
          <p:cNvSpPr>
            <a:spLocks noGrp="1"/>
          </p:cNvSpPr>
          <p:nvPr>
            <p:ph type="sldNum" sz="quarter" idx="12"/>
          </p:nvPr>
        </p:nvSpPr>
        <p:spPr>
          <a:xfrm>
            <a:off x="8244408" y="6492875"/>
            <a:ext cx="2133600" cy="365125"/>
          </a:xfrm>
        </p:spPr>
        <p:txBody>
          <a:bodyPr/>
          <a:lstStyle/>
          <a:p>
            <a:fld id="{8EAA066A-57EA-4B8B-B5B3-BB20BBD5011F}" type="slidenum">
              <a:rPr lang="ar-SA" smtClean="0"/>
              <a:pPr/>
              <a:t>11</a:t>
            </a:fld>
            <a:r>
              <a:rPr lang="ar-SA" dirty="0" smtClean="0"/>
              <a:t>-13</a:t>
            </a:r>
            <a:endParaRPr lang="ar-SA" dirty="0"/>
          </a:p>
        </p:txBody>
      </p:sp>
    </p:spTree>
    <p:extLst>
      <p:ext uri="{BB962C8B-B14F-4D97-AF65-F5344CB8AC3E}">
        <p14:creationId xmlns:p14="http://schemas.microsoft.com/office/powerpoint/2010/main" val="808693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020162"/>
            <a:ext cx="8208912" cy="4031873"/>
          </a:xfrm>
          <a:prstGeom prst="rect">
            <a:avLst/>
          </a:prstGeom>
          <a:ln>
            <a:solidFill>
              <a:schemeClr val="tx1"/>
            </a:solidFill>
          </a:ln>
        </p:spPr>
        <p:txBody>
          <a:bodyPr wrap="square">
            <a:spAutoFit/>
          </a:bodyPr>
          <a:lstStyle/>
          <a:p>
            <a:pPr marL="137160" indent="0" algn="justLow">
              <a:buNone/>
            </a:pPr>
            <a:r>
              <a:rPr lang="ar-SA" sz="3200" b="1" u="sng" dirty="0">
                <a:ln w="50800"/>
                <a:solidFill>
                  <a:srgbClr val="FF0000"/>
                </a:solidFill>
                <a:latin typeface="Arabic Typesetting" pitchFamily="66" charset="-78"/>
                <a:cs typeface="Arabic Typesetting" pitchFamily="66" charset="-78"/>
              </a:rPr>
              <a:t>الفقرة الأولى : </a:t>
            </a:r>
          </a:p>
          <a:p>
            <a:pPr marL="137160" indent="0" algn="justLow">
              <a:buNone/>
            </a:pPr>
            <a:r>
              <a:rPr lang="ar-SA" sz="3200" b="1" dirty="0">
                <a:ln w="50800"/>
                <a:latin typeface="Arabic Typesetting" pitchFamily="66" charset="-78"/>
                <a:cs typeface="Arabic Typesetting" pitchFamily="66" charset="-78"/>
              </a:rPr>
              <a:t>الفكرة الأساسية : </a:t>
            </a:r>
            <a:r>
              <a:rPr lang="ar-SA" sz="3200" dirty="0">
                <a:ln w="50800"/>
                <a:latin typeface="Arabic Typesetting" pitchFamily="66" charset="-78"/>
                <a:cs typeface="Arabic Typesetting" pitchFamily="66" charset="-78"/>
              </a:rPr>
              <a:t>لا تأتي السيادة للعرب إلا لعامل ديني مهم . </a:t>
            </a:r>
            <a:endParaRPr lang="ar-SA" sz="3200" dirty="0" smtClean="0">
              <a:ln w="50800"/>
              <a:latin typeface="Arabic Typesetting" pitchFamily="66" charset="-78"/>
              <a:cs typeface="Arabic Typesetting" pitchFamily="66" charset="-78"/>
            </a:endParaRPr>
          </a:p>
          <a:p>
            <a:pPr marL="137160" indent="0" algn="justLow">
              <a:buNone/>
            </a:pPr>
            <a:r>
              <a:rPr lang="ar-SA" sz="3200" b="1" dirty="0" smtClean="0">
                <a:ln w="50800"/>
                <a:latin typeface="Arabic Typesetting" pitchFamily="66" charset="-78"/>
                <a:cs typeface="Arabic Typesetting" pitchFamily="66" charset="-78"/>
              </a:rPr>
              <a:t>خلاصة </a:t>
            </a:r>
            <a:r>
              <a:rPr lang="ar-SA" sz="3200" b="1" dirty="0">
                <a:ln w="50800"/>
                <a:latin typeface="Arabic Typesetting" pitchFamily="66" charset="-78"/>
                <a:cs typeface="Arabic Typesetting" pitchFamily="66" charset="-78"/>
              </a:rPr>
              <a:t>الفكرة الثانوية : </a:t>
            </a:r>
            <a:r>
              <a:rPr lang="ar-SA" sz="3200" dirty="0">
                <a:ln w="50800"/>
                <a:latin typeface="Arabic Typesetting" pitchFamily="66" charset="-78"/>
                <a:cs typeface="Arabic Typesetting" pitchFamily="66" charset="-78"/>
              </a:rPr>
              <a:t>سبب ذلك عنادهم , ونزعاتهم الفردية </a:t>
            </a:r>
            <a:r>
              <a:rPr lang="ar-SA" sz="3200" dirty="0" smtClean="0">
                <a:ln w="50800"/>
                <a:latin typeface="Arabic Typesetting" pitchFamily="66" charset="-78"/>
                <a:cs typeface="Arabic Typesetting" pitchFamily="66" charset="-78"/>
              </a:rPr>
              <a:t>ومنافساتهم </a:t>
            </a:r>
            <a:r>
              <a:rPr lang="ar-SA" sz="3200" dirty="0">
                <a:ln w="50800"/>
                <a:latin typeface="Arabic Typesetting" pitchFamily="66" charset="-78"/>
                <a:cs typeface="Arabic Typesetting" pitchFamily="66" charset="-78"/>
              </a:rPr>
              <a:t>, والدين الحي في النفوس يلطف طباعهم </a:t>
            </a:r>
            <a:r>
              <a:rPr lang="ar-SA" sz="3200" dirty="0" smtClean="0">
                <a:ln w="50800"/>
                <a:latin typeface="Arabic Typesetting" pitchFamily="66" charset="-78"/>
                <a:cs typeface="Arabic Typesetting" pitchFamily="66" charset="-78"/>
              </a:rPr>
              <a:t>,ويذهب </a:t>
            </a:r>
            <a:r>
              <a:rPr lang="ar-SA" sz="3200" dirty="0">
                <a:ln w="50800"/>
                <a:latin typeface="Arabic Typesetting" pitchFamily="66" charset="-78"/>
                <a:cs typeface="Arabic Typesetting" pitchFamily="66" charset="-78"/>
              </a:rPr>
              <a:t>أخلاقهم , ويسهل اتحادهم . </a:t>
            </a:r>
          </a:p>
          <a:p>
            <a:pPr marL="137160" indent="0" algn="justLow">
              <a:buNone/>
            </a:pPr>
            <a:endParaRPr lang="ar-SA" sz="3200" b="1" dirty="0" smtClean="0">
              <a:ln w="50800"/>
              <a:latin typeface="Arabic Typesetting" pitchFamily="66" charset="-78"/>
              <a:cs typeface="Arabic Typesetting" pitchFamily="66" charset="-78"/>
            </a:endParaRPr>
          </a:p>
          <a:p>
            <a:pPr marL="137160" indent="0" algn="justLow">
              <a:buNone/>
            </a:pPr>
            <a:r>
              <a:rPr lang="ar-SA" sz="3200" b="1" u="sng" dirty="0" smtClean="0">
                <a:ln w="50800"/>
                <a:solidFill>
                  <a:srgbClr val="FF0000"/>
                </a:solidFill>
                <a:latin typeface="Arabic Typesetting" pitchFamily="66" charset="-78"/>
                <a:cs typeface="Arabic Typesetting" pitchFamily="66" charset="-78"/>
              </a:rPr>
              <a:t>الفقرة </a:t>
            </a:r>
            <a:r>
              <a:rPr lang="ar-SA" sz="3200" b="1" u="sng" dirty="0">
                <a:ln w="50800"/>
                <a:solidFill>
                  <a:srgbClr val="FF0000"/>
                </a:solidFill>
                <a:latin typeface="Arabic Typesetting" pitchFamily="66" charset="-78"/>
                <a:cs typeface="Arabic Typesetting" pitchFamily="66" charset="-78"/>
              </a:rPr>
              <a:t>الثانية : </a:t>
            </a:r>
          </a:p>
          <a:p>
            <a:pPr marL="137160" indent="0" algn="justLow">
              <a:buNone/>
            </a:pPr>
            <a:r>
              <a:rPr lang="ar-SA" sz="3200" b="1" dirty="0">
                <a:ln w="50800"/>
                <a:latin typeface="Arabic Typesetting" pitchFamily="66" charset="-78"/>
                <a:cs typeface="Arabic Typesetting" pitchFamily="66" charset="-78"/>
              </a:rPr>
              <a:t>الفكرة الأساسية : </a:t>
            </a:r>
            <a:r>
              <a:rPr lang="ar-SA" sz="3200" dirty="0">
                <a:ln w="50800"/>
                <a:latin typeface="Arabic Typesetting" pitchFamily="66" charset="-78"/>
                <a:cs typeface="Arabic Typesetting" pitchFamily="66" charset="-78"/>
              </a:rPr>
              <a:t>والعرب مع ذلك ميالون جداَ لقبول الهداية </a:t>
            </a:r>
            <a:r>
              <a:rPr lang="ar-SA" sz="3200" dirty="0" smtClean="0">
                <a:ln w="50800"/>
                <a:latin typeface="Arabic Typesetting" pitchFamily="66" charset="-78"/>
                <a:cs typeface="Arabic Typesetting" pitchFamily="66" charset="-78"/>
              </a:rPr>
              <a:t>.</a:t>
            </a:r>
          </a:p>
          <a:p>
            <a:pPr marL="137160" indent="0" algn="justLow">
              <a:buNone/>
            </a:pPr>
            <a:r>
              <a:rPr lang="ar-SA" sz="3200" b="1" dirty="0" smtClean="0">
                <a:ln w="50800"/>
                <a:latin typeface="Arabic Typesetting" pitchFamily="66" charset="-78"/>
                <a:cs typeface="Arabic Typesetting" pitchFamily="66" charset="-78"/>
              </a:rPr>
              <a:t> خلاصة </a:t>
            </a:r>
            <a:r>
              <a:rPr lang="ar-SA" sz="3200" b="1" dirty="0">
                <a:ln w="50800"/>
                <a:latin typeface="Arabic Typesetting" pitchFamily="66" charset="-78"/>
                <a:cs typeface="Arabic Typesetting" pitchFamily="66" charset="-78"/>
              </a:rPr>
              <a:t>الفكرة الثانوية : </a:t>
            </a:r>
            <a:r>
              <a:rPr lang="ar-SA" sz="3200" dirty="0">
                <a:ln w="50800"/>
                <a:latin typeface="Arabic Typesetting" pitchFamily="66" charset="-78"/>
                <a:cs typeface="Arabic Typesetting" pitchFamily="66" charset="-78"/>
              </a:rPr>
              <a:t>مرد ذلك إلى سلامة قلوبهم , </a:t>
            </a:r>
            <a:r>
              <a:rPr lang="ar-SA" sz="3200" dirty="0" smtClean="0">
                <a:ln w="50800"/>
                <a:latin typeface="Arabic Typesetting" pitchFamily="66" charset="-78"/>
                <a:cs typeface="Arabic Typesetting" pitchFamily="66" charset="-78"/>
              </a:rPr>
              <a:t>إلا </a:t>
            </a:r>
            <a:r>
              <a:rPr lang="ar-SA" sz="3200" dirty="0">
                <a:ln w="50800"/>
                <a:latin typeface="Arabic Typesetting" pitchFamily="66" charset="-78"/>
                <a:cs typeface="Arabic Typesetting" pitchFamily="66" charset="-78"/>
              </a:rPr>
              <a:t>من القسوة ؛ إذ هي في </a:t>
            </a:r>
            <a:r>
              <a:rPr lang="ar-SA" sz="3200" dirty="0" smtClean="0">
                <a:ln w="50800"/>
                <a:latin typeface="Arabic Typesetting" pitchFamily="66" charset="-78"/>
                <a:cs typeface="Arabic Typesetting" pitchFamily="66" charset="-78"/>
              </a:rPr>
              <a:t>فطرتهم.</a:t>
            </a:r>
            <a:endParaRPr lang="ar-SA" sz="3200" dirty="0">
              <a:ln w="50800"/>
              <a:latin typeface="Arabic Typesetting" pitchFamily="66" charset="-78"/>
              <a:cs typeface="Arabic Typesetting" pitchFamily="66" charset="-78"/>
            </a:endParaRPr>
          </a:p>
        </p:txBody>
      </p:sp>
      <p:sp>
        <p:nvSpPr>
          <p:cNvPr id="3" name="Slide Number Placeholder 2"/>
          <p:cNvSpPr>
            <a:spLocks noGrp="1"/>
          </p:cNvSpPr>
          <p:nvPr>
            <p:ph type="sldNum" sz="quarter" idx="12"/>
          </p:nvPr>
        </p:nvSpPr>
        <p:spPr>
          <a:xfrm>
            <a:off x="8244408" y="6492875"/>
            <a:ext cx="2133600" cy="365125"/>
          </a:xfrm>
        </p:spPr>
        <p:txBody>
          <a:bodyPr/>
          <a:lstStyle/>
          <a:p>
            <a:r>
              <a:rPr lang="ar-SA" dirty="0" smtClean="0"/>
              <a:t>11-13</a:t>
            </a:r>
            <a:endParaRPr lang="ar-SA" dirty="0"/>
          </a:p>
        </p:txBody>
      </p:sp>
    </p:spTree>
    <p:extLst>
      <p:ext uri="{BB962C8B-B14F-4D97-AF65-F5344CB8AC3E}">
        <p14:creationId xmlns:p14="http://schemas.microsoft.com/office/powerpoint/2010/main" val="4223234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1426170"/>
          </a:xfrm>
          <a:ln>
            <a:solidFill>
              <a:schemeClr val="tx1"/>
            </a:solidFill>
          </a:ln>
        </p:spPr>
        <p:txBody>
          <a:bodyPr/>
          <a:lstStyle/>
          <a:p>
            <a:r>
              <a:rPr lang="ar-SA" dirty="0" smtClean="0">
                <a:solidFill>
                  <a:srgbClr val="C00000"/>
                </a:solidFill>
              </a:rPr>
              <a:t>النص الملخص</a:t>
            </a:r>
            <a:endParaRPr lang="en-US" dirty="0">
              <a:solidFill>
                <a:srgbClr val="C00000"/>
              </a:solidFill>
            </a:endParaRPr>
          </a:p>
        </p:txBody>
      </p:sp>
      <p:sp>
        <p:nvSpPr>
          <p:cNvPr id="3" name="Slide Number Placeholder 2"/>
          <p:cNvSpPr>
            <a:spLocks noGrp="1"/>
          </p:cNvSpPr>
          <p:nvPr>
            <p:ph type="sldNum" sz="quarter" idx="12"/>
          </p:nvPr>
        </p:nvSpPr>
        <p:spPr/>
        <p:txBody>
          <a:bodyPr/>
          <a:lstStyle/>
          <a:p>
            <a:fld id="{8EAA066A-57EA-4B8B-B5B3-BB20BBD5011F}" type="slidenum">
              <a:rPr lang="ar-SA" smtClean="0"/>
              <a:pPr/>
              <a:t>13</a:t>
            </a:fld>
            <a:endParaRPr lang="ar-SA"/>
          </a:p>
        </p:txBody>
      </p:sp>
      <p:sp>
        <p:nvSpPr>
          <p:cNvPr id="4" name="Rectangle 3"/>
          <p:cNvSpPr/>
          <p:nvPr/>
        </p:nvSpPr>
        <p:spPr>
          <a:xfrm>
            <a:off x="467544" y="1700808"/>
            <a:ext cx="8280920" cy="3170099"/>
          </a:xfrm>
          <a:prstGeom prst="rect">
            <a:avLst/>
          </a:prstGeom>
          <a:ln>
            <a:solidFill>
              <a:schemeClr val="tx1"/>
            </a:solidFill>
          </a:ln>
        </p:spPr>
        <p:txBody>
          <a:bodyPr wrap="square">
            <a:spAutoFit/>
          </a:bodyPr>
          <a:lstStyle/>
          <a:p>
            <a:pPr marL="137160" indent="0" algn="justLow">
              <a:buNone/>
            </a:pPr>
            <a:r>
              <a:rPr lang="ar-SA" sz="4000" dirty="0">
                <a:ln w="50800"/>
                <a:latin typeface="Arabic Typesetting" pitchFamily="66" charset="-78"/>
                <a:cs typeface="Arabic Typesetting" pitchFamily="66" charset="-78"/>
              </a:rPr>
              <a:t>لا تأتي السيادة للعرب إلا لعامل ديني مهم </a:t>
            </a:r>
            <a:r>
              <a:rPr lang="ar-SA" sz="4000" dirty="0" smtClean="0">
                <a:ln w="50800"/>
                <a:latin typeface="Arabic Typesetting" pitchFamily="66" charset="-78"/>
                <a:cs typeface="Arabic Typesetting" pitchFamily="66" charset="-78"/>
              </a:rPr>
              <a:t>, وسبب </a:t>
            </a:r>
            <a:r>
              <a:rPr lang="ar-SA" sz="4000" dirty="0">
                <a:ln w="50800"/>
                <a:latin typeface="Arabic Typesetting" pitchFamily="66" charset="-78"/>
                <a:cs typeface="Arabic Typesetting" pitchFamily="66" charset="-78"/>
              </a:rPr>
              <a:t>ذلك عنادهم , ونزعاتهم الفردية ومنافساتهم , والدين الحي في النفوس يلطف طباعهم ,ويذهب أخلاقهم </a:t>
            </a:r>
            <a:r>
              <a:rPr lang="ar-SA" sz="4000" dirty="0" smtClean="0">
                <a:ln w="50800"/>
                <a:latin typeface="Arabic Typesetting" pitchFamily="66" charset="-78"/>
                <a:cs typeface="Arabic Typesetting" pitchFamily="66" charset="-78"/>
              </a:rPr>
              <a:t>المذمومة , </a:t>
            </a:r>
            <a:r>
              <a:rPr lang="ar-SA" sz="4000" dirty="0">
                <a:ln w="50800"/>
                <a:latin typeface="Arabic Typesetting" pitchFamily="66" charset="-78"/>
                <a:cs typeface="Arabic Typesetting" pitchFamily="66" charset="-78"/>
              </a:rPr>
              <a:t>ويسهل اتحادهم . </a:t>
            </a:r>
            <a:endParaRPr lang="ar-SA" sz="4000" dirty="0" smtClean="0">
              <a:ln w="50800"/>
              <a:latin typeface="Arabic Typesetting" pitchFamily="66" charset="-78"/>
              <a:cs typeface="Arabic Typesetting" pitchFamily="66" charset="-78"/>
            </a:endParaRPr>
          </a:p>
          <a:p>
            <a:pPr marL="137160" indent="0" algn="justLow">
              <a:buNone/>
            </a:pPr>
            <a:r>
              <a:rPr lang="ar-SA" sz="4000" dirty="0" smtClean="0">
                <a:ln w="50800"/>
                <a:latin typeface="Arabic Typesetting" pitchFamily="66" charset="-78"/>
                <a:cs typeface="Arabic Typesetting" pitchFamily="66" charset="-78"/>
              </a:rPr>
              <a:t>والعرب </a:t>
            </a:r>
            <a:r>
              <a:rPr lang="ar-SA" sz="4000" dirty="0">
                <a:ln w="50800"/>
                <a:latin typeface="Arabic Typesetting" pitchFamily="66" charset="-78"/>
                <a:cs typeface="Arabic Typesetting" pitchFamily="66" charset="-78"/>
              </a:rPr>
              <a:t>مع ذلك ميالون جداَ لقبول الهداية ,</a:t>
            </a:r>
            <a:r>
              <a:rPr lang="ar-SA" sz="4000" dirty="0" smtClean="0">
                <a:ln w="50800"/>
                <a:latin typeface="Arabic Typesetting" pitchFamily="66" charset="-78"/>
                <a:cs typeface="Arabic Typesetting" pitchFamily="66" charset="-78"/>
              </a:rPr>
              <a:t>مرد </a:t>
            </a:r>
            <a:r>
              <a:rPr lang="ar-SA" sz="4000" dirty="0">
                <a:ln w="50800"/>
                <a:latin typeface="Arabic Typesetting" pitchFamily="66" charset="-78"/>
                <a:cs typeface="Arabic Typesetting" pitchFamily="66" charset="-78"/>
              </a:rPr>
              <a:t>ذلك إلى سلامة قلوبهم , إلا من القسوة ؛ إذ هي في فطرتهم.</a:t>
            </a:r>
            <a:endParaRPr lang="en-US" sz="4000" dirty="0"/>
          </a:p>
        </p:txBody>
      </p:sp>
    </p:spTree>
    <p:extLst>
      <p:ext uri="{BB962C8B-B14F-4D97-AF65-F5344CB8AC3E}">
        <p14:creationId xmlns:p14="http://schemas.microsoft.com/office/powerpoint/2010/main" val="374552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solidFill>
          </a:ln>
        </p:spPr>
        <p:txBody>
          <a:bodyPr>
            <a:normAutofit/>
          </a:bodyPr>
          <a:lstStyle/>
          <a:p>
            <a:r>
              <a:rPr lang="ar-SA" sz="5400" dirty="0" smtClean="0">
                <a:solidFill>
                  <a:srgbClr val="FF0000"/>
                </a:solidFill>
              </a:rPr>
              <a:t>التقييم</a:t>
            </a:r>
            <a:endParaRPr lang="ar-SA" sz="5400" dirty="0">
              <a:solidFill>
                <a:srgbClr val="FF0000"/>
              </a:solidFill>
            </a:endParaRPr>
          </a:p>
        </p:txBody>
      </p:sp>
      <p:sp>
        <p:nvSpPr>
          <p:cNvPr id="3" name="Content Placeholder 2"/>
          <p:cNvSpPr>
            <a:spLocks noGrp="1"/>
          </p:cNvSpPr>
          <p:nvPr>
            <p:ph idx="1"/>
          </p:nvPr>
        </p:nvSpPr>
        <p:spPr>
          <a:xfrm>
            <a:off x="457200" y="1412776"/>
            <a:ext cx="8229600" cy="4713387"/>
          </a:xfrm>
          <a:ln>
            <a:solidFill>
              <a:schemeClr val="tx1"/>
            </a:solidFill>
          </a:ln>
        </p:spPr>
        <p:txBody>
          <a:bodyPr>
            <a:normAutofit/>
          </a:bodyPr>
          <a:lstStyle/>
          <a:p>
            <a:pPr marL="0" indent="0">
              <a:buNone/>
            </a:pPr>
            <a:r>
              <a:rPr lang="ar-SA" sz="3600" dirty="0" smtClean="0">
                <a:latin typeface="Arabic Typesetting" pitchFamily="66" charset="-78"/>
                <a:cs typeface="Arabic Typesetting" pitchFamily="66" charset="-78"/>
              </a:rPr>
              <a:t>1- لخص محاضرة تكون قد استمعت إليها مباشرة من محاضر مراعياًخطوات التلخيص وقواعده , مع التركيزعلى :</a:t>
            </a:r>
          </a:p>
          <a:p>
            <a:pPr marL="0" indent="0">
              <a:buNone/>
            </a:pPr>
            <a:r>
              <a:rPr lang="ar-SA" sz="3600" dirty="0" smtClean="0">
                <a:latin typeface="Arabic Typesetting" pitchFamily="66" charset="-78"/>
                <a:cs typeface="Arabic Typesetting" pitchFamily="66" charset="-78"/>
              </a:rPr>
              <a:t>- هدفها .</a:t>
            </a:r>
          </a:p>
          <a:p>
            <a:pPr marL="0" indent="0">
              <a:buNone/>
            </a:pPr>
            <a:r>
              <a:rPr lang="ar-SA" sz="3600" dirty="0" smtClean="0">
                <a:latin typeface="Arabic Typesetting" pitchFamily="66" charset="-78"/>
                <a:cs typeface="Arabic Typesetting" pitchFamily="66" charset="-78"/>
              </a:rPr>
              <a:t>- أهم المعلومات التي تضمنتها .</a:t>
            </a:r>
            <a:r>
              <a:rPr lang="ar-SA" sz="3600" dirty="0">
                <a:latin typeface="Arabic Typesetting" pitchFamily="66" charset="-78"/>
                <a:cs typeface="Arabic Typesetting" pitchFamily="66" charset="-78"/>
              </a:rPr>
              <a:t> </a:t>
            </a:r>
            <a:endParaRPr lang="ar-SA" sz="3600" dirty="0" smtClean="0">
              <a:latin typeface="Arabic Typesetting" pitchFamily="66" charset="-78"/>
              <a:cs typeface="Arabic Typesetting" pitchFamily="66" charset="-78"/>
            </a:endParaRPr>
          </a:p>
          <a:p>
            <a:pPr marL="0" indent="0">
              <a:buNone/>
            </a:pPr>
            <a:r>
              <a:rPr lang="ar-SA" sz="3600" dirty="0" smtClean="0">
                <a:latin typeface="Arabic Typesetting" pitchFamily="66" charset="-78"/>
                <a:cs typeface="Arabic Typesetting" pitchFamily="66" charset="-78"/>
              </a:rPr>
              <a:t>- موقف المحاضر مما عرضه اتفاقاً أو مخالفة .</a:t>
            </a:r>
          </a:p>
          <a:p>
            <a:pPr marL="0" indent="0">
              <a:buNone/>
            </a:pPr>
            <a:r>
              <a:rPr lang="ar-SA" sz="3600" dirty="0" smtClean="0">
                <a:latin typeface="Arabic Typesetting" pitchFamily="66" charset="-78"/>
                <a:cs typeface="Arabic Typesetting" pitchFamily="66" charset="-78"/>
              </a:rPr>
              <a:t>- رأيك وانطباعاتك الشخصية عن المحاضرة بوجه عام .</a:t>
            </a:r>
          </a:p>
        </p:txBody>
      </p:sp>
      <p:sp>
        <p:nvSpPr>
          <p:cNvPr id="5" name="Rectangle 4"/>
          <p:cNvSpPr/>
          <p:nvPr/>
        </p:nvSpPr>
        <p:spPr>
          <a:xfrm>
            <a:off x="192360" y="6478814"/>
            <a:ext cx="556563" cy="276999"/>
          </a:xfrm>
          <a:prstGeom prst="rect">
            <a:avLst/>
          </a:prstGeom>
        </p:spPr>
        <p:txBody>
          <a:bodyPr wrap="none">
            <a:spAutoFit/>
          </a:bodyPr>
          <a:lstStyle/>
          <a:p>
            <a:r>
              <a:rPr lang="ar-SA" sz="1200" dirty="0" smtClean="0"/>
              <a:t>13-13</a:t>
            </a:r>
            <a:endParaRPr lang="ar-SA" sz="1200" dirty="0"/>
          </a:p>
        </p:txBody>
      </p:sp>
    </p:spTree>
    <p:extLst>
      <p:ext uri="{BB962C8B-B14F-4D97-AF65-F5344CB8AC3E}">
        <p14:creationId xmlns:p14="http://schemas.microsoft.com/office/powerpoint/2010/main" val="441219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TotalTime>
  <Words>798</Words>
  <Application>Microsoft Office PowerPoint</Application>
  <PresentationFormat>On-screen Show (4:3)</PresentationFormat>
  <Paragraphs>61</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المحاضرة الثانية عشرة</vt:lpstr>
      <vt:lpstr>تلخيص الفقرة</vt:lpstr>
      <vt:lpstr>النص</vt:lpstr>
      <vt:lpstr>PowerPoint Presentation</vt:lpstr>
      <vt:lpstr>PowerPoint Presentation</vt:lpstr>
      <vt:lpstr>تلخيص المقالة</vt:lpstr>
      <vt:lpstr>PowerPoint Presentation</vt:lpstr>
      <vt:lpstr>النص الأساسي</vt:lpstr>
      <vt:lpstr>PowerPoint Presentation</vt:lpstr>
      <vt:lpstr>PowerPoint Presentation</vt:lpstr>
      <vt:lpstr>PowerPoint Presentation</vt:lpstr>
      <vt:lpstr>النص الملخص</vt:lpstr>
      <vt:lpstr>التقييم</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تلخيص الفقرة:</dc:title>
  <dc:creator>G0o0gle</dc:creator>
  <cp:lastModifiedBy>user</cp:lastModifiedBy>
  <cp:revision>37</cp:revision>
  <dcterms:created xsi:type="dcterms:W3CDTF">2011-12-16T17:13:33Z</dcterms:created>
  <dcterms:modified xsi:type="dcterms:W3CDTF">2012-04-24T10:08:36Z</dcterms:modified>
</cp:coreProperties>
</file>