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</p:sldMasterIdLst>
  <p:sldIdLst>
    <p:sldId id="271" r:id="rId2"/>
    <p:sldId id="272" r:id="rId3"/>
    <p:sldId id="270" r:id="rId4"/>
    <p:sldId id="274" r:id="rId5"/>
    <p:sldId id="275" r:id="rId6"/>
    <p:sldId id="277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82870" autoAdjust="0"/>
  </p:normalViewPr>
  <p:slideViewPr>
    <p:cSldViewPr>
      <p:cViewPr varScale="1">
        <p:scale>
          <a:sx n="64" d="100"/>
          <a:sy n="64" d="100"/>
        </p:scale>
        <p:origin x="-13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FBA01-C01B-4CE9-A83E-A656E4D1BAAE}" type="datetimeFigureOut">
              <a:rPr lang="ar-SA" smtClean="0"/>
              <a:t>28/03/33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545AC7B-AA22-45C6-AB88-8042AEB53B02}" type="slidenum">
              <a:rPr lang="ar-SA" smtClean="0"/>
              <a:t>‹#›</a:t>
            </a:fld>
            <a:endParaRPr lang="ar-SA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FBA01-C01B-4CE9-A83E-A656E4D1BAAE}" type="datetimeFigureOut">
              <a:rPr lang="ar-SA" smtClean="0"/>
              <a:t>28/03/33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AC7B-AA22-45C6-AB88-8042AEB53B02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FBA01-C01B-4CE9-A83E-A656E4D1BAAE}" type="datetimeFigureOut">
              <a:rPr lang="ar-SA" smtClean="0"/>
              <a:t>28/03/33</a:t>
            </a:fld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AC7B-AA22-45C6-AB88-8042AEB53B02}" type="slidenum">
              <a:rPr lang="ar-SA" smtClean="0"/>
              <a:t>‹#›</a:t>
            </a:fld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FBA01-C01B-4CE9-A83E-A656E4D1BAAE}" type="datetimeFigureOut">
              <a:rPr lang="ar-SA" smtClean="0"/>
              <a:t>28/03/33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AC7B-AA22-45C6-AB88-8042AEB53B02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FBA01-C01B-4CE9-A83E-A656E4D1BAAE}" type="datetimeFigureOut">
              <a:rPr lang="ar-SA" smtClean="0"/>
              <a:t>28/03/33</a:t>
            </a:fld>
            <a:endParaRPr lang="ar-S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AC7B-AA22-45C6-AB88-8042AEB53B02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FBA01-C01B-4CE9-A83E-A656E4D1BAAE}" type="datetimeFigureOut">
              <a:rPr lang="ar-SA" smtClean="0"/>
              <a:t>28/03/33</a:t>
            </a:fld>
            <a:endParaRPr lang="ar-S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AC7B-AA22-45C6-AB88-8042AEB53B02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FBA01-C01B-4CE9-A83E-A656E4D1BAAE}" type="datetimeFigureOut">
              <a:rPr lang="ar-SA" smtClean="0"/>
              <a:t>28/03/33</a:t>
            </a:fld>
            <a:endParaRPr lang="ar-S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AC7B-AA22-45C6-AB88-8042AEB53B02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FBA01-C01B-4CE9-A83E-A656E4D1BAAE}" type="datetimeFigureOut">
              <a:rPr lang="ar-SA" smtClean="0"/>
              <a:t>28/03/33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AC7B-AA22-45C6-AB88-8042AEB53B02}" type="slidenum">
              <a:rPr lang="ar-SA" smtClean="0"/>
              <a:t>‹#›</a:t>
            </a:fld>
            <a:endParaRPr lang="ar-SA" dirty="0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FBA01-C01B-4CE9-A83E-A656E4D1BAAE}" type="datetimeFigureOut">
              <a:rPr lang="ar-SA" smtClean="0"/>
              <a:t>28/03/33</a:t>
            </a:fld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AC7B-AA22-45C6-AB88-8042AEB53B02}" type="slidenum">
              <a:rPr lang="ar-SA" smtClean="0"/>
              <a:t>‹#›</a:t>
            </a:fld>
            <a:endParaRPr lang="ar-SA" dirty="0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FBA01-C01B-4CE9-A83E-A656E4D1BAAE}" type="datetimeFigureOut">
              <a:rPr lang="ar-SA" smtClean="0"/>
              <a:t>28/03/33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AC7B-AA22-45C6-AB88-8042AEB53B02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FBA01-C01B-4CE9-A83E-A656E4D1BAAE}" type="datetimeFigureOut">
              <a:rPr lang="ar-SA" smtClean="0"/>
              <a:t>28/03/33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AC7B-AA22-45C6-AB88-8042AEB53B02}" type="slidenum">
              <a:rPr lang="ar-SA" smtClean="0"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95FBA01-C01B-4CE9-A83E-A656E4D1BAAE}" type="datetimeFigureOut">
              <a:rPr lang="ar-SA" smtClean="0"/>
              <a:t>28/03/33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545AC7B-AA22-45C6-AB88-8042AEB53B02}" type="slidenum">
              <a:rPr lang="ar-SA" smtClean="0"/>
              <a:t>‹#›</a:t>
            </a:fld>
            <a:endParaRPr lang="ar-SA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r" defTabSz="914400" rtl="1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.sa/imgres?imgurl=http://pictures.msharkat.com/u/image-49075.jpg&amp;imgrefurl=http://pictures.msharkat.com/49075&amp;usg=__yvhYnIomwAORdHOVxdkAYachTOo=&amp;h=768&amp;w=637&amp;sz=32&amp;hl=ar&amp;start=2&amp;sig2=GhNfqe6QjMgN6Jk8m9JyBw&amp;zoom=1&amp;tbnid=FVzFAB7Q8Vs-1M:&amp;tbnh=142&amp;tbnw=118&amp;ei=8b_TTrLJHoyr-ga_7czoDg&amp;prev=/search?q=%D9%88%D8%B1%D9%82%D8%A9+%D9%85%D8%B7%D9%88%D9%8A%D8%A9&amp;hl=ar&amp;safe=active&amp;sa=G&amp;gbv=2&amp;tbm=isch&amp;itbs=1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.sa/imgres?imgurl=http://2.bp.blogspot.com/_khw42g10MQM/S3X4o2g3YpI/AAAAAAAAAPM/kSIH7n62WHA/s320/DSC01396.JPG&amp;imgrefurl=http://tripolitanian.blogspot.com/2010/02/blog-post_5143.html&amp;usg=__k_USn0qSj0-K1-w_H5wXGbwcmQY=&amp;h=240&amp;w=320&amp;sz=28&amp;hl=ar&amp;start=15&amp;sig2=8vnmt02aIMCMydKsoCtpIQ&amp;zoom=1&amp;tbnid=XM8UQbd9MtvMKM:&amp;tbnh=89&amp;tbnw=118&amp;ei=EurTTtyxGcPi4QS69sWnDQ&amp;prev=/search?q=%D8%B5%D9%88%D8%B1%D8%A9+%D9%8A%D8%AF+%D9%85%D9%85%D8%AF%D9%88%D8%AF%D8%A9&amp;hl=ar&amp;safe=active&amp;sa=G&amp;gbv=2&amp;tbm=isch&amp;itbs=1" TargetMode="External"/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hyperlink" Target="http://www.google.com.sa/imgres?imgurl=http://www.saidaonline.com/eup/uploads/faran20(2).jpg&amp;imgrefurl=http://www.saidaonline.com/news.php?go=fullnews&amp;newsid=41578&amp;usg=__Klp6RbFN8108T7XdB8XZeQE5eF4=&amp;h=480&amp;w=640&amp;sz=89&amp;hl=ar&amp;start=7&amp;sig2=BjoNXtqXrgJJDJis8vqB_g&amp;zoom=1&amp;tbnid=upiAKc03QG-26M:&amp;tbnh=103&amp;tbnw=137&amp;ei=6ubTTte-H-X44QSiys0X&amp;prev=/search?q=%D8%B5%D9%88%D8%B1+%D8%B9%D9%86+%D8%A3%D8%B5%D8%AD%D8%A7%D8%A8+%D8%A7%D9%84%D8%AD%D8%A7%D8%AC%D8%A7%D8%AA&amp;hl=ar&amp;safe=active&amp;sa=G&amp;gbv=2&amp;tbm=isch&amp;itbs=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om.sa/imgres?imgurl=http://thumbs.bc.jncdn.com/89e90f1e1a03b5154db939252e4ea7d9_lm.jpg&amp;imgrefurl=http://amjad68.jeeran.com/archive/2008/11/729142.html&amp;usg=__p6u_YPVsulglGfN1iNrUZ5ktiKM=&amp;h=430&amp;w=413&amp;sz=49&amp;hl=ar&amp;start=9&amp;sig2=1slqx8J05X8F0-H7X2WSqw&amp;zoom=1&amp;tbnid=rxYGOE2r8OwVaM:&amp;tbnh=126&amp;tbnw=121&amp;ei=GOnTTq2qOYHN4QTamZlD&amp;prev=/search?q=%D8%AA%D9%82%D8%A7%D8%B1%D9%8A%D8%B1+%D8%B9%D9%84%D9%85%D9%8A%D8%A9&amp;hl=ar&amp;safe=active&amp;sa=G&amp;gbv=2&amp;tbm=isch&amp;itbs=1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://www.google.com.sa/imgres?imgurl=http://www.pgp.ps/ar/wp-content/themes/pgp2/flash/DSCF9032.JPG&amp;imgrefurl=http://www.pgp.ps/ar/?cat=13&amp;usg=__qdIr2yuZUVRKaOCau4cn0-6sew0=&amp;h=161&amp;w=291&amp;sz=12&amp;hl=ar&amp;start=21&amp;sig2=TlC6wklLVCPbuY15Rk87cQ&amp;zoom=1&amp;tbnid=rCI5oXoKKV7H1M:&amp;tbnh=64&amp;tbnw=115&amp;ei=1-fTTo6VK4aUOqbl-Y8P&amp;prev=/search?q=%D8%AA%D9%82%D8%A7%D8%B1%D9%8A%D8%B1+%D9%82%D8%A7%D9%86%D9%88%D9%86%D9%8A%D8%A9&amp;hl=ar&amp;safe=active&amp;sa=G&amp;gbv=2&amp;tbm=isch&amp;itbs=1" TargetMode="External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23828" y="886427"/>
            <a:ext cx="4464496" cy="4392488"/>
          </a:xfrm>
          <a:prstGeom prst="rect">
            <a:avLst/>
          </a:prstGeom>
        </p:spPr>
      </p:pic>
      <p:sp>
        <p:nvSpPr>
          <p:cNvPr id="3" name="Round Diagonal Corner Rectangle 2"/>
          <p:cNvSpPr/>
          <p:nvPr/>
        </p:nvSpPr>
        <p:spPr>
          <a:xfrm>
            <a:off x="3707904" y="850423"/>
            <a:ext cx="2448273" cy="1872208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rgbClr val="C00000"/>
                </a:solidFill>
              </a:rPr>
              <a:t>التقرير</a:t>
            </a:r>
            <a:endParaRPr lang="ar-SA" sz="4000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2566" y="6480136"/>
            <a:ext cx="530915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dirty="0" smtClean="0"/>
              <a:t>1-6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25159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27984" y="188640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6600" b="1" dirty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ماهو </a:t>
            </a:r>
            <a:r>
              <a:rPr lang="ar-SA" sz="6600" b="1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التقرير؟</a:t>
            </a:r>
            <a:r>
              <a:rPr lang="ar-SA" sz="1100" dirty="0"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ar-SA" sz="1100" dirty="0">
                <a:latin typeface="Arabic Typesetting" pitchFamily="66" charset="-78"/>
                <a:cs typeface="Arabic Typesetting" pitchFamily="66" charset="-78"/>
              </a:rPr>
            </a:br>
            <a:endParaRPr lang="ar-SA" dirty="0"/>
          </a:p>
        </p:txBody>
      </p:sp>
      <p:sp>
        <p:nvSpPr>
          <p:cNvPr id="3" name="Rectangle 2"/>
          <p:cNvSpPr/>
          <p:nvPr/>
        </p:nvSpPr>
        <p:spPr>
          <a:xfrm>
            <a:off x="0" y="1158136"/>
            <a:ext cx="896838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dirty="0">
                <a:latin typeface="Arabic Typesetting" pitchFamily="66" charset="-78"/>
                <a:cs typeface="Arabic Typesetting" pitchFamily="66" charset="-78"/>
              </a:rPr>
              <a:t>ضرب من ضروب الكتابة الوظيفية يتضمن قدراً من الحقائق والمعلومات حول موضوع معين , أو شخص معين , او حالة معينة , بناء على طلب محدد , أو وفقاً لغرض مقصود .</a:t>
            </a:r>
          </a:p>
        </p:txBody>
      </p:sp>
      <p:pic>
        <p:nvPicPr>
          <p:cNvPr id="4" name="Picture 4" descr="MC900441_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4074318" cy="2994896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5" name="Rectangle 4"/>
          <p:cNvSpPr/>
          <p:nvPr/>
        </p:nvSpPr>
        <p:spPr>
          <a:xfrm>
            <a:off x="2051720" y="4417264"/>
            <a:ext cx="2016224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الكتابة الوظيفية</a:t>
            </a:r>
            <a:endParaRPr lang="ar-SA" sz="36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2566" y="6480136"/>
            <a:ext cx="530915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dirty="0" smtClean="0"/>
              <a:t>2-6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71551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985705" y="188640"/>
            <a:ext cx="4066356" cy="11430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 marL="484632" algn="l" rtl="1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z="6000" dirty="0" smtClean="0">
                <a:solidFill>
                  <a:srgbClr val="FF0000"/>
                </a:solidFill>
                <a:effectLst/>
                <a:latin typeface="Arabic Typesetting" pitchFamily="66" charset="-78"/>
                <a:cs typeface="Arabic Typesetting" pitchFamily="66" charset="-78"/>
              </a:rPr>
              <a:t>الغرض من التقرير:</a:t>
            </a:r>
            <a:endParaRPr lang="en-US" sz="6000" dirty="0" smtClean="0">
              <a:solidFill>
                <a:srgbClr val="FF0000"/>
              </a:solidFill>
              <a:effectLst/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6588224" y="1550744"/>
            <a:ext cx="1584325" cy="1008063"/>
          </a:xfrm>
          <a:prstGeom prst="cloudCallout">
            <a:avLst>
              <a:gd name="adj1" fmla="val -43750"/>
              <a:gd name="adj2" fmla="val 7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ar-SA" dirty="0"/>
              <a:t> </a:t>
            </a:r>
            <a:r>
              <a:rPr lang="ar-SA" sz="2000" dirty="0"/>
              <a:t>جهة مسؤولة</a:t>
            </a:r>
            <a:endParaRPr lang="en-US" sz="2000" dirty="0"/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3707905" y="2558807"/>
            <a:ext cx="2521446" cy="97234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49845559 h 21600"/>
              <a:gd name="T4" fmla="*/ 2120378300 w 21600"/>
              <a:gd name="T5" fmla="*/ 74772171 h 21600"/>
              <a:gd name="T6" fmla="*/ 0 w 21600"/>
              <a:gd name="T7" fmla="*/ 124625394 h 21600"/>
              <a:gd name="T8" fmla="*/ 2120378300 w 21600"/>
              <a:gd name="T9" fmla="*/ 174470953 h 21600"/>
              <a:gd name="T10" fmla="*/ 2147483647 w 21600"/>
              <a:gd name="T11" fmla="*/ 149544342 h 21600"/>
              <a:gd name="T12" fmla="*/ 2147483647 w 21600"/>
              <a:gd name="T13" fmla="*/ 99698783 h 21600"/>
              <a:gd name="T14" fmla="*/ 2147483647 w 21600"/>
              <a:gd name="T15" fmla="*/ 49845559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3085 w 21600"/>
              <a:gd name="T25" fmla="*/ 12343 h 21600"/>
              <a:gd name="T26" fmla="*/ 18514 w 21600"/>
              <a:gd name="T27" fmla="*/ 185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5429" y="0"/>
                </a:moveTo>
                <a:lnTo>
                  <a:pt x="9257" y="6171"/>
                </a:lnTo>
                <a:lnTo>
                  <a:pt x="12343" y="6171"/>
                </a:lnTo>
                <a:lnTo>
                  <a:pt x="12343" y="12343"/>
                </a:lnTo>
                <a:lnTo>
                  <a:pt x="6171" y="12343"/>
                </a:lnTo>
                <a:lnTo>
                  <a:pt x="6171" y="9257"/>
                </a:lnTo>
                <a:lnTo>
                  <a:pt x="0" y="15429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sz="2400" dirty="0"/>
              <a:t> تطلب تقريراً</a:t>
            </a:r>
            <a:endParaRPr lang="en-US" sz="2400" dirty="0"/>
          </a:p>
        </p:txBody>
      </p:sp>
      <p:pic>
        <p:nvPicPr>
          <p:cNvPr id="9" name="Picture 6" descr="ANd9GcRwonY8BpN6kEGL1behWg6khb1DfizR95-GLDUjbpB1cmKxt2hxtGOAC4WQ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15319"/>
            <a:ext cx="1800225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02508" y="4221088"/>
            <a:ext cx="673224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dirty="0">
                <a:latin typeface="Arabic Typesetting" pitchFamily="66" charset="-78"/>
                <a:cs typeface="Arabic Typesetting" pitchFamily="66" charset="-78"/>
              </a:rPr>
              <a:t>يكتب التقرير بناء 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ًعلى </a:t>
            </a:r>
            <a:r>
              <a:rPr lang="ar-SA" sz="4400" dirty="0">
                <a:latin typeface="Arabic Typesetting" pitchFamily="66" charset="-78"/>
                <a:cs typeface="Arabic Typesetting" pitchFamily="66" charset="-78"/>
              </a:rPr>
              <a:t>طلب جهة مسؤولة , لذلك ينبغي أن يكون </a:t>
            </a:r>
            <a:r>
              <a:rPr lang="ar-SA" sz="4400" dirty="0" smtClean="0">
                <a:latin typeface="Arabic Typesetting" pitchFamily="66" charset="-78"/>
                <a:cs typeface="Arabic Typesetting" pitchFamily="66" charset="-78"/>
              </a:rPr>
              <a:t>دقيقاً </a:t>
            </a:r>
            <a:r>
              <a:rPr lang="ar-SA" sz="4400" dirty="0">
                <a:latin typeface="Arabic Typesetting" pitchFamily="66" charset="-78"/>
                <a:cs typeface="Arabic Typesetting" pitchFamily="66" charset="-78"/>
              </a:rPr>
              <a:t>, يثبت وضعية معينة درءاً لشبهة أو تأكيداً لواقعة , أو بياناً لإنجاز , أو توثيقاً لحادثة ما 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91680" y="2204864"/>
            <a:ext cx="129614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التقرير</a:t>
            </a:r>
            <a:endParaRPr lang="ar-SA" sz="3200" dirty="0"/>
          </a:p>
        </p:txBody>
      </p:sp>
      <p:sp>
        <p:nvSpPr>
          <p:cNvPr id="10" name="Rectangle 9"/>
          <p:cNvSpPr/>
          <p:nvPr/>
        </p:nvSpPr>
        <p:spPr>
          <a:xfrm>
            <a:off x="-2566" y="6480136"/>
            <a:ext cx="530915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dirty="0" smtClean="0"/>
              <a:t>3-6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7026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7747" y="0"/>
            <a:ext cx="252665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ar-SA" sz="6600" b="1" dirty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التقرير </a:t>
            </a:r>
            <a:r>
              <a:rPr lang="ar-SA" sz="6600" b="1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لغــــة </a:t>
            </a:r>
            <a:r>
              <a:rPr lang="ar-SA" sz="60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:</a:t>
            </a:r>
            <a:endParaRPr lang="ar-SA" sz="6000" dirty="0">
              <a:solidFill>
                <a:srgbClr val="C0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504" y="907944"/>
            <a:ext cx="862642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يعني السكينة , قررت بمعنى سكنت , وقرارة القدر ما استقر في القدر  بعد إفراغه من محتوياته , ومن معانيه الإفراغ , قر الكلام بمعنى فرغه وصبه في أذن السامع ,ومن معانيه الايضاح والتبين . تقول أقررت الكلام لفلان بمعنى بينته حتى عرفه كما ورد في لسان العرب لابن منظور .</a:t>
            </a: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238" y="3429000"/>
            <a:ext cx="1655762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429000"/>
            <a:ext cx="237172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3378200"/>
            <a:ext cx="2460625" cy="322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428999"/>
            <a:ext cx="1828800" cy="31591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2566" y="6480136"/>
            <a:ext cx="530915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dirty="0" smtClean="0"/>
              <a:t>4-6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61909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80728"/>
            <a:ext cx="89999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أو يتناول حالة معينة , وهي إما أن تكون حالة مرضية أو قانونية أو ظاهرة علمية .... الخ . أو شخصاً معيناً قد يكون موظفاً أو عالماً او زعيماً أو قائداً. فالتقرير يغطي أوجه الحياة المختلفة .</a:t>
            </a:r>
            <a:r>
              <a:rPr lang="ar-SA" sz="4000" b="1" dirty="0"/>
              <a:t> </a:t>
            </a:r>
            <a:endParaRPr lang="ar-SA" sz="4000" b="1" dirty="0"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3" name="Picture 4" descr="ANd9GcQiteSW4bSULN8PurnBAPbcV3t19dZWOE2-jq5fg80R1aewvrtDqaSFkewq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884" y="3789040"/>
            <a:ext cx="1943100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1" descr="ANd9GcQNnKKWrzF9NJ21gMf3Icie2E8u5IV4jL_XHnNmxXRzSEdzUgeaMfwEc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206" y="3883495"/>
            <a:ext cx="1728787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ANd9GcQTdvTUabdH1Qz4a3u_Pp0kM0WMI0jFILiFxqV5XOWTOuUVRYDSrHQ8zsQ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864" y="3883494"/>
            <a:ext cx="1512168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ANd9GcTBB8ZtKbubLp3tFYYGMeogq1A4gIDbdzGD-aWayTduqPjSD6grQuvVGOo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09122"/>
            <a:ext cx="2232025" cy="199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545770" y="6021288"/>
            <a:ext cx="965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/>
              <a:t>مرضية </a:t>
            </a:r>
            <a:endParaRPr lang="ar-SA" dirty="0"/>
          </a:p>
        </p:txBody>
      </p:sp>
      <p:sp>
        <p:nvSpPr>
          <p:cNvPr id="8" name="Rectangle 7"/>
          <p:cNvSpPr/>
          <p:nvPr/>
        </p:nvSpPr>
        <p:spPr>
          <a:xfrm>
            <a:off x="5364088" y="5932411"/>
            <a:ext cx="918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/>
              <a:t>قانونية</a:t>
            </a:r>
            <a:endParaRPr lang="ar-SA" dirty="0"/>
          </a:p>
        </p:txBody>
      </p:sp>
      <p:sp>
        <p:nvSpPr>
          <p:cNvPr id="9" name="Rectangle 8"/>
          <p:cNvSpPr/>
          <p:nvPr/>
        </p:nvSpPr>
        <p:spPr>
          <a:xfrm>
            <a:off x="3410978" y="5865760"/>
            <a:ext cx="827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/>
              <a:t>علمية</a:t>
            </a:r>
            <a:endParaRPr lang="ar-SA" dirty="0"/>
          </a:p>
        </p:txBody>
      </p:sp>
      <p:sp>
        <p:nvSpPr>
          <p:cNvPr id="10" name="Rectangle 9"/>
          <p:cNvSpPr/>
          <p:nvPr/>
        </p:nvSpPr>
        <p:spPr>
          <a:xfrm>
            <a:off x="1187624" y="6004837"/>
            <a:ext cx="954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/>
              <a:t>شخص</a:t>
            </a:r>
            <a:endParaRPr lang="ar-SA" dirty="0"/>
          </a:p>
        </p:txBody>
      </p:sp>
      <p:sp>
        <p:nvSpPr>
          <p:cNvPr id="11" name="Rectangle 10"/>
          <p:cNvSpPr/>
          <p:nvPr/>
        </p:nvSpPr>
        <p:spPr>
          <a:xfrm>
            <a:off x="-2566" y="6480136"/>
            <a:ext cx="530915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dirty="0" smtClean="0"/>
              <a:t>5-6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77106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96259" y="260648"/>
            <a:ext cx="378821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ar-SA" sz="6600" b="1" dirty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كيف يكتب التقرير </a:t>
            </a:r>
            <a:r>
              <a:rPr lang="ar-SA" sz="5400" b="1" dirty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:</a:t>
            </a:r>
          </a:p>
        </p:txBody>
      </p:sp>
      <p:sp>
        <p:nvSpPr>
          <p:cNvPr id="3" name="AutoShape 4"/>
          <p:cNvSpPr>
            <a:spLocks noChangeArrowheads="1"/>
          </p:cNvSpPr>
          <p:nvPr/>
        </p:nvSpPr>
        <p:spPr bwMode="auto">
          <a:xfrm>
            <a:off x="7185549" y="1664804"/>
            <a:ext cx="1798927" cy="108012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dirty="0"/>
              <a:t> المحاور</a:t>
            </a:r>
            <a:endParaRPr lang="en-US" dirty="0"/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5696285" y="1525381"/>
            <a:ext cx="1368425" cy="1409223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dirty="0"/>
              <a:t>المعلومات</a:t>
            </a:r>
            <a:endParaRPr lang="en-US" dirty="0"/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4433745" y="1570987"/>
            <a:ext cx="1079500" cy="1318012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dirty="0"/>
              <a:t>النتائج</a:t>
            </a:r>
            <a:endParaRPr lang="en-US" dirty="0"/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1619672" y="1773064"/>
            <a:ext cx="2016125" cy="863600"/>
          </a:xfrm>
          <a:prstGeom prst="leftArrow">
            <a:avLst>
              <a:gd name="adj1" fmla="val 50000"/>
              <a:gd name="adj2" fmla="val 5836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/>
              <a:t>نتائج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" y="3140968"/>
            <a:ext cx="886749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ar-SA" sz="40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أولاً </a:t>
            </a:r>
            <a:r>
              <a:rPr lang="ar-SA" sz="4000" dirty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: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ينبغي أن يحدد كاتب التقرير المحاور الأساسية له وفقاً للغرض المقصود من هذا التقرير , وبناء على طلب المقدم من الجهة التي تطلب التقرير .</a:t>
            </a:r>
          </a:p>
          <a:p>
            <a:pPr>
              <a:buNone/>
            </a:pPr>
            <a:r>
              <a:rPr lang="ar-SA" sz="40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ثانياً </a:t>
            </a:r>
            <a:r>
              <a:rPr lang="ar-SA" sz="4000" dirty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: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 لابد من ترتيب  المعلومات بعد جمعها وإحصائها والتحقق من صحتها وتصنيفها تصنيفاً موضوعياً ثم تحليلها إذا كان  التحليل مطلوباً . </a:t>
            </a:r>
            <a:endParaRPr lang="ar-SA" sz="4000" dirty="0">
              <a:solidFill>
                <a:srgbClr val="FFFF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2566" y="6480136"/>
            <a:ext cx="530915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dirty="0" smtClean="0"/>
              <a:t>6-6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409683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336</TotalTime>
  <Words>242</Words>
  <Application>Microsoft Office PowerPoint</Application>
  <PresentationFormat>On-screen Show 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Apothecary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Del</dc:creator>
  <cp:lastModifiedBy>Doha Adil Bilal</cp:lastModifiedBy>
  <cp:revision>37</cp:revision>
  <dcterms:created xsi:type="dcterms:W3CDTF">2011-11-13T16:37:05Z</dcterms:created>
  <dcterms:modified xsi:type="dcterms:W3CDTF">2012-02-20T17:43:47Z</dcterms:modified>
</cp:coreProperties>
</file>