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0" r:id="rId1"/>
  </p:sldMasterIdLst>
  <p:notesMasterIdLst>
    <p:notesMasterId r:id="rId12"/>
  </p:notesMasterIdLst>
  <p:sldIdLst>
    <p:sldId id="268" r:id="rId2"/>
    <p:sldId id="263" r:id="rId3"/>
    <p:sldId id="264" r:id="rId4"/>
    <p:sldId id="265" r:id="rId5"/>
    <p:sldId id="266" r:id="rId6"/>
    <p:sldId id="267" r:id="rId7"/>
    <p:sldId id="260" r:id="rId8"/>
    <p:sldId id="261" r:id="rId9"/>
    <p:sldId id="262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2717CE7-AA3F-4836-9853-B959E0AFF10F}" type="datetimeFigureOut">
              <a:rPr lang="ar-SA" smtClean="0"/>
              <a:t>28/03/33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6435937-B7DE-4DCC-88E3-3C6C40A82B2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29013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A02A8-8447-495F-BEBC-145C3287C563}" type="datetime1">
              <a:rPr lang="en-US" smtClean="0"/>
              <a:t>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65BFB-31F0-4CE9-847A-912912857F84}" type="datetime1">
              <a:rPr lang="en-US" smtClean="0"/>
              <a:t>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68C0C-AFA7-4203-AA0C-693FA5799C7D}" type="datetime1">
              <a:rPr lang="en-US" smtClean="0"/>
              <a:t>2/20/2012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ACA12-FE36-4782-A516-480ACA71BC08}" type="datetime1">
              <a:rPr lang="en-US" smtClean="0"/>
              <a:t>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BB3D-433F-47DF-AB63-FF70D04B5796}" type="datetime1">
              <a:rPr lang="en-US" smtClean="0"/>
              <a:t>2/20/2012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E7CF-9868-4DA4-964E-A8B7F36717C3}" type="datetime1">
              <a:rPr lang="en-US" smtClean="0"/>
              <a:t>2/20/2012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9CE9D-2BD9-4490-8FC0-C549BCF85982}" type="datetime1">
              <a:rPr lang="en-US" smtClean="0"/>
              <a:t>2/20/2012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B7C7-95C5-432B-B3FF-1D0DE4F5D06C}" type="datetime1">
              <a:rPr lang="en-US" smtClean="0"/>
              <a:t>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9255E-B8FE-4317-AF48-AEC13D225B54}" type="datetime1">
              <a:rPr lang="en-US" smtClean="0"/>
              <a:t>2/20/2012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4BB5E-7678-4D27-84CC-929F3A2D86C3}" type="datetime1">
              <a:rPr lang="en-US" smtClean="0"/>
              <a:t>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D4E0-92B0-4465-BD9B-A5C6A0A37BE1}" type="datetime1">
              <a:rPr lang="en-US" smtClean="0"/>
              <a:t>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6D1A066-6EE7-417C-8892-ED2483B2BF17}" type="datetime1">
              <a:rPr lang="en-US" smtClean="0"/>
              <a:t>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53909" y="173421"/>
            <a:ext cx="4648200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6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الدراسة التطبيقية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:</a:t>
            </a:r>
            <a:endParaRPr lang="ar-S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68352" y="1241648"/>
            <a:ext cx="4464496" cy="5943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96813" y="1981200"/>
            <a:ext cx="2285999" cy="18760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chemeClr val="tx1"/>
                </a:solidFill>
                <a:latin typeface="Arabic Transparent" pitchFamily="34" charset="0"/>
                <a:cs typeface="Arabic Transparent" pitchFamily="34" charset="0"/>
              </a:rPr>
              <a:t>التقرير</a:t>
            </a:r>
            <a:endParaRPr lang="ar-SA" sz="4000" dirty="0">
              <a:solidFill>
                <a:schemeClr val="tx1"/>
              </a:solidFill>
              <a:latin typeface="Arabic Transparent" pitchFamily="34" charset="0"/>
              <a:cs typeface="Arabic Transparent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77000" y="6445696"/>
            <a:ext cx="2133600" cy="365125"/>
          </a:xfrm>
        </p:spPr>
        <p:txBody>
          <a:bodyPr/>
          <a:lstStyle/>
          <a:p>
            <a:r>
              <a:rPr lang="ar-SA" dirty="0" smtClean="0"/>
              <a:t>1\</a:t>
            </a:r>
            <a:fld id="{B6F15528-21DE-4FAA-801E-634DDDAF4B2B}" type="slidenum">
              <a:rPr lang="ar-SA" smtClean="0"/>
              <a:pPr/>
              <a:t>1</a:t>
            </a:fld>
            <a:r>
              <a:rPr lang="ar-SA" dirty="0" smtClean="0"/>
              <a:t>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2316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1848" y="152400"/>
            <a:ext cx="7924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endParaRPr lang="ar-SA" sz="4000" dirty="0">
              <a:latin typeface="Arabic Typesetting" pitchFamily="66" charset="-78"/>
              <a:cs typeface="Arabic Typesetting" pitchFamily="66" charset="-78"/>
            </a:endParaRPr>
          </a:p>
          <a:p>
            <a:pPr algn="r">
              <a:buNone/>
            </a:pPr>
            <a:endParaRPr lang="ar-SA" sz="4000" u="sng" dirty="0" smtClean="0">
              <a:latin typeface="Arabic Typesetting" pitchFamily="66" charset="-78"/>
              <a:cs typeface="Arabic Typesetting" pitchFamily="66" charset="-78"/>
            </a:endParaRPr>
          </a:p>
          <a:p>
            <a:pPr algn="r">
              <a:buNone/>
            </a:pPr>
            <a:endParaRPr lang="ar-SA" sz="4000" b="1" u="sng" dirty="0">
              <a:latin typeface="Arabic Typesetting" pitchFamily="66" charset="-78"/>
              <a:cs typeface="Arabic Typesetting" pitchFamily="66" charset="-78"/>
            </a:endParaRPr>
          </a:p>
          <a:p>
            <a:pPr algn="r">
              <a:buNone/>
            </a:pPr>
            <a:r>
              <a:rPr lang="ar-SA" sz="4000" b="1" u="sng" dirty="0" smtClean="0">
                <a:latin typeface="Arabic Typesetting" pitchFamily="66" charset="-78"/>
                <a:cs typeface="Arabic Typesetting" pitchFamily="66" charset="-78"/>
              </a:rPr>
              <a:t>أولاً : تحدد المحاور الأساسية للتقرير على النحو التالي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:</a:t>
            </a:r>
          </a:p>
          <a:p>
            <a:pPr algn="r">
              <a:buNone/>
            </a:pPr>
            <a:r>
              <a:rPr lang="en-US" sz="4000" dirty="0" smtClean="0">
                <a:latin typeface="Arabic Typesetting" pitchFamily="66" charset="-78"/>
                <a:cs typeface="Arabic Typesetting" pitchFamily="66" charset="-78"/>
              </a:rPr>
              <a:t>.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أ :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الإدارة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ودورها في ضبط النظام في داخل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المدرسة</a:t>
            </a:r>
            <a:endParaRPr lang="ar-SA" sz="4000" dirty="0">
              <a:latin typeface="Arabic Typesetting" pitchFamily="66" charset="-78"/>
              <a:cs typeface="Arabic Typesetting" pitchFamily="66" charset="-78"/>
            </a:endParaRPr>
          </a:p>
          <a:p>
            <a:pPr algn="r">
              <a:buNone/>
            </a:pP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ب : هيئة التدريس ودرجة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كفاءتها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 algn="r">
              <a:buNone/>
            </a:pP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ج: الطرق التربوية المتبعة في المدرسة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.</a:t>
            </a:r>
            <a:endParaRPr lang="ar-SA" sz="4000" dirty="0">
              <a:latin typeface="Arabic Typesetting" pitchFamily="66" charset="-78"/>
              <a:cs typeface="Arabic Typesetting" pitchFamily="66" charset="-78"/>
            </a:endParaRPr>
          </a:p>
          <a:p>
            <a:pPr algn="r">
              <a:buNone/>
            </a:pP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د: الطلاب ومستوى تحصيلهم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العلمي. </a:t>
            </a:r>
            <a:endParaRPr lang="ar-SA" sz="4000" dirty="0">
              <a:latin typeface="Arabic Typesetting" pitchFamily="66" charset="-78"/>
              <a:cs typeface="Arabic Typesetting" pitchFamily="66" charset="-78"/>
            </a:endParaRPr>
          </a:p>
          <a:p>
            <a:pPr algn="r">
              <a:buNone/>
            </a:pPr>
            <a:r>
              <a:rPr lang="en-US" sz="4000" dirty="0" smtClean="0">
                <a:latin typeface="Arabic Typesetting" pitchFamily="66" charset="-78"/>
                <a:cs typeface="Arabic Typesetting" pitchFamily="66" charset="-78"/>
              </a:rPr>
              <a:t>.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و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الأنشطة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المدرسية ونوعها ومدى خدمتها للمنهج </a:t>
            </a:r>
          </a:p>
        </p:txBody>
      </p:sp>
      <p:sp>
        <p:nvSpPr>
          <p:cNvPr id="3" name="Rectangle 2"/>
          <p:cNvSpPr/>
          <p:nvPr/>
        </p:nvSpPr>
        <p:spPr>
          <a:xfrm>
            <a:off x="1828800" y="457200"/>
            <a:ext cx="5562600" cy="1219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تقرير عن سير الدراسة في مدرسة </a:t>
            </a:r>
            <a:r>
              <a:rPr lang="ar-SA" sz="4400" b="1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ثانوية</a:t>
            </a:r>
            <a:r>
              <a:rPr lang="ar-SA" b="1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pPr/>
              <a:t>2</a:t>
            </a:fld>
            <a:r>
              <a:rPr lang="ar-SA" dirty="0" smtClean="0"/>
              <a:t>\10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6922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1662" y="890751"/>
            <a:ext cx="8763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en-US" sz="4800" b="1" u="sng" dirty="0" smtClean="0">
                <a:latin typeface="Arabic Typesetting" pitchFamily="66" charset="-78"/>
                <a:cs typeface="Arabic Typesetting" pitchFamily="66" charset="-78"/>
              </a:rPr>
              <a:t>:</a:t>
            </a:r>
            <a:r>
              <a:rPr lang="ar-SA" sz="4800" b="1" u="sng" dirty="0" smtClean="0">
                <a:latin typeface="Arabic Typesetting" pitchFamily="66" charset="-78"/>
                <a:cs typeface="Arabic Typesetting" pitchFamily="66" charset="-78"/>
              </a:rPr>
              <a:t>ثانياً </a:t>
            </a:r>
            <a:r>
              <a:rPr lang="ar-SA" sz="4800" b="1" u="sng" dirty="0">
                <a:latin typeface="Arabic Typesetting" pitchFamily="66" charset="-78"/>
                <a:cs typeface="Arabic Typesetting" pitchFamily="66" charset="-78"/>
              </a:rPr>
              <a:t>: ترتيب المعلومات بعد جمعها وتصنيفها </a:t>
            </a:r>
            <a:endParaRPr lang="ar-SA" sz="4800" b="1" u="sng" dirty="0" smtClean="0">
              <a:latin typeface="Arabic Typesetting" pitchFamily="66" charset="-78"/>
              <a:cs typeface="Arabic Typesetting" pitchFamily="66" charset="-78"/>
            </a:endParaRPr>
          </a:p>
          <a:p>
            <a:pPr algn="r">
              <a:buNone/>
            </a:pP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أ </a:t>
            </a:r>
            <a:r>
              <a:rPr lang="ar-SA" sz="4400" b="1" dirty="0"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4400" dirty="0">
                <a:latin typeface="Arabic Typesetting" pitchFamily="66" charset="-78"/>
                <a:cs typeface="Arabic Typesetting" pitchFamily="66" charset="-78"/>
              </a:rPr>
              <a:t>فيما يتعلق 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بالإدارة </a:t>
            </a:r>
            <a:r>
              <a:rPr lang="ar-SA" sz="4400" dirty="0">
                <a:latin typeface="Arabic Typesetting" pitchFamily="66" charset="-78"/>
                <a:cs typeface="Arabic Typesetting" pitchFamily="66" charset="-78"/>
              </a:rPr>
              <a:t>يتحدث التقرير عن الجهاز 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الإداري 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, وعدد 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أفراده </a:t>
            </a:r>
            <a:r>
              <a:rPr lang="ar-SA" sz="4400" dirty="0">
                <a:latin typeface="Arabic Typesetting" pitchFamily="66" charset="-78"/>
                <a:cs typeface="Arabic Typesetting" pitchFamily="66" charset="-78"/>
              </a:rPr>
              <a:t>والمهام 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المنوطة </a:t>
            </a:r>
            <a:r>
              <a:rPr lang="ar-SA" sz="4400" dirty="0">
                <a:latin typeface="Arabic Typesetting" pitchFamily="66" charset="-78"/>
                <a:cs typeface="Arabic Typesetting" pitchFamily="66" charset="-78"/>
              </a:rPr>
              <a:t>بهم , وقيامهم بهذه المهام 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كما </a:t>
            </a:r>
            <a:r>
              <a:rPr lang="ar-SA" sz="4400" dirty="0">
                <a:latin typeface="Arabic Typesetting" pitchFamily="66" charset="-78"/>
                <a:cs typeface="Arabic Typesetting" pitchFamily="66" charset="-78"/>
              </a:rPr>
              <a:t>إ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عداد </a:t>
            </a:r>
            <a:r>
              <a:rPr lang="ar-SA" sz="4400" dirty="0">
                <a:latin typeface="Arabic Typesetting" pitchFamily="66" charset="-78"/>
                <a:cs typeface="Arabic Typesetting" pitchFamily="66" charset="-78"/>
              </a:rPr>
              <a:t>الجدول الدراسي 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وفقاً </a:t>
            </a:r>
            <a:r>
              <a:rPr lang="ar-SA" sz="4400" dirty="0">
                <a:latin typeface="Arabic Typesetting" pitchFamily="66" charset="-78"/>
                <a:cs typeface="Arabic Typesetting" pitchFamily="66" charset="-78"/>
              </a:rPr>
              <a:t>للنظام . 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والإشراف </a:t>
            </a:r>
            <a:r>
              <a:rPr lang="ar-SA" sz="4400" dirty="0">
                <a:latin typeface="Arabic Typesetting" pitchFamily="66" charset="-78"/>
                <a:cs typeface="Arabic Typesetting" pitchFamily="66" charset="-78"/>
              </a:rPr>
              <a:t>الطلابي والتربوي , وتنفيذ التعليمات 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الإدارية الخاصة </a:t>
            </a:r>
            <a:r>
              <a:rPr lang="ar-SA" sz="4400" dirty="0">
                <a:latin typeface="Arabic Typesetting" pitchFamily="66" charset="-78"/>
                <a:cs typeface="Arabic Typesetting" pitchFamily="66" charset="-78"/>
              </a:rPr>
              <a:t>بالغياب والحضور 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والإجازات </a:t>
            </a:r>
            <a:r>
              <a:rPr lang="ar-SA" sz="4400" dirty="0">
                <a:latin typeface="Arabic Typesetting" pitchFamily="66" charset="-78"/>
                <a:cs typeface="Arabic Typesetting" pitchFamily="66" charset="-78"/>
              </a:rPr>
              <a:t>, وترتيب 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الأرشيف </a:t>
            </a:r>
            <a:r>
              <a:rPr lang="ar-SA" sz="4400" dirty="0">
                <a:latin typeface="Arabic Typesetting" pitchFamily="66" charset="-78"/>
                <a:cs typeface="Arabic Typesetting" pitchFamily="66" charset="-78"/>
              </a:rPr>
              <a:t>وما 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إلى </a:t>
            </a:r>
            <a:r>
              <a:rPr lang="ar-SA" sz="4400" dirty="0">
                <a:latin typeface="Arabic Typesetting" pitchFamily="66" charset="-78"/>
                <a:cs typeface="Arabic Typesetting" pitchFamily="66" charset="-78"/>
              </a:rPr>
              <a:t>ذلك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.</a:t>
            </a:r>
            <a:endParaRPr lang="ar-SA" sz="4000" dirty="0">
              <a:solidFill>
                <a:srgbClr val="FFFF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629400" y="6324600"/>
            <a:ext cx="2133600" cy="365125"/>
          </a:xfrm>
        </p:spPr>
        <p:txBody>
          <a:bodyPr/>
          <a:lstStyle/>
          <a:p>
            <a:fld id="{B6F15528-21DE-4FAA-801E-634DDDAF4B2B}" type="slidenum">
              <a:rPr lang="ar-SA" smtClean="0"/>
              <a:pPr/>
              <a:t>3</a:t>
            </a:fld>
            <a:r>
              <a:rPr lang="ar-SA" dirty="0" smtClean="0"/>
              <a:t>\10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8742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990600"/>
            <a:ext cx="8305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SA" sz="4000" b="1" dirty="0">
                <a:latin typeface="Arabic Typesetting" pitchFamily="66" charset="-78"/>
                <a:cs typeface="Arabic Typesetting" pitchFamily="66" charset="-78"/>
              </a:rPr>
              <a:t>ب: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يتناول الحقائق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المتعلقة بالأساتذة وفقاً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للمواد التي يدرسونها وكفاءتهم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العملية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, شهاداتهم وخباراتهم وتقارير الموجهين عنهم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, ومدى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قدرة كل منهم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على إدارة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الفصل , والمشاكل التي يواجهونها .</a:t>
            </a:r>
          </a:p>
          <a:p>
            <a:pPr algn="r">
              <a:buNone/>
            </a:pPr>
            <a:r>
              <a:rPr lang="ar-SA" sz="4000" b="1" dirty="0">
                <a:latin typeface="Arabic Typesetting" pitchFamily="66" charset="-78"/>
                <a:cs typeface="Arabic Typesetting" pitchFamily="66" charset="-78"/>
              </a:rPr>
              <a:t>ج :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مدى استخدام المناهج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التربوية الحديثة والاستعانة بوسائل الإيضاح وإعدادها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والمختبرات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المدرسية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, وكيفية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استخدامها , ثم مدى إ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لتزام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المدرسين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بالطريقة الاستنتاجية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أ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و الإلقائية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, والواجبات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المنزلية وما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إ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لى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ذلك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.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.</a:t>
            </a:r>
            <a:endParaRPr lang="ar-SA" sz="3200" dirty="0">
              <a:solidFill>
                <a:srgbClr val="FFFF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pPr/>
              <a:t>4</a:t>
            </a:fld>
            <a:r>
              <a:rPr lang="ar-SA" dirty="0" smtClean="0"/>
              <a:t>\10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3460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4160" y="609600"/>
            <a:ext cx="912560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SA" sz="4000" b="1" dirty="0">
                <a:latin typeface="Arabic Typesetting" pitchFamily="66" charset="-78"/>
                <a:cs typeface="Arabic Typesetting" pitchFamily="66" charset="-78"/>
              </a:rPr>
              <a:t>د :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المعلومات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المتعلقة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بتحصيل الطلاب العلمي من خلال الاطلاع المباشر بمناقشتهم في مختلف المواد , والاطلاع على كراساتهم وتدوين الحقاىق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المتعلقة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بذلك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وتصنيف هذه المستويات حسب سلم مدروس .</a:t>
            </a:r>
          </a:p>
          <a:p>
            <a:pPr algn="r">
              <a:buNone/>
            </a:pPr>
            <a:r>
              <a:rPr lang="ar-SA" sz="4000" b="1" dirty="0">
                <a:latin typeface="Arabic Typesetting" pitchFamily="66" charset="-78"/>
                <a:cs typeface="Arabic Typesetting" pitchFamily="66" charset="-78"/>
              </a:rPr>
              <a:t>ه :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فحص النتائج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الفصلية والنهائية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, ورصد درجة التقدم , واعتماد الرسم القياسي </a:t>
            </a:r>
            <a:r>
              <a:rPr lang="en-US" sz="40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لقياس النسبة .</a:t>
            </a:r>
            <a:endParaRPr lang="ar-SA" sz="3200" dirty="0">
              <a:solidFill>
                <a:srgbClr val="FFFF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60436" y="3803347"/>
            <a:ext cx="91256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SA" sz="4000" b="1" dirty="0">
                <a:latin typeface="Arabic Typesetting" pitchFamily="66" charset="-78"/>
                <a:cs typeface="Arabic Typesetting" pitchFamily="66" charset="-78"/>
              </a:rPr>
              <a:t>و :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الاطلاع على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أوجه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النشاط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المختلفة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في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المدرسة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,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وتصنــيفها إلـى أنشطة ثقافيــة، وفنيــة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,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ورياضية، واجتماعيــــة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, واستعراض المنجـــزات التـي تحققت في هذه المجــالات .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pPr/>
              <a:t>5</a:t>
            </a:fld>
            <a:r>
              <a:rPr lang="ar-SA" dirty="0" smtClean="0"/>
              <a:t>\10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489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810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ث</a:t>
            </a:r>
            <a:r>
              <a:rPr lang="ar-SA" sz="4000" b="1" u="sng" dirty="0" smtClean="0">
                <a:latin typeface="Arabic Typesetting" pitchFamily="66" charset="-78"/>
                <a:cs typeface="Arabic Typesetting" pitchFamily="66" charset="-78"/>
              </a:rPr>
              <a:t>الثاً </a:t>
            </a:r>
            <a:r>
              <a:rPr lang="ar-SA" sz="4000" b="1" u="sng" dirty="0">
                <a:latin typeface="Arabic Typesetting" pitchFamily="66" charset="-78"/>
                <a:cs typeface="Arabic Typesetting" pitchFamily="66" charset="-78"/>
              </a:rPr>
              <a:t>: في المدخل تحدد المنطلقات </a:t>
            </a:r>
            <a:r>
              <a:rPr lang="ar-SA" sz="4000" b="1" u="sng" dirty="0" smtClean="0">
                <a:latin typeface="Arabic Typesetting" pitchFamily="66" charset="-78"/>
                <a:cs typeface="Arabic Typesetting" pitchFamily="66" charset="-78"/>
              </a:rPr>
              <a:t>الأساسية على </a:t>
            </a:r>
            <a:r>
              <a:rPr lang="ar-SA" sz="4000" b="1" u="sng" dirty="0">
                <a:latin typeface="Arabic Typesetting" pitchFamily="66" charset="-78"/>
                <a:cs typeface="Arabic Typesetting" pitchFamily="66" charset="-78"/>
              </a:rPr>
              <a:t>النحو التالي: </a:t>
            </a:r>
            <a:endParaRPr lang="ar-SA" sz="4000" b="1" u="sng" dirty="0" smtClean="0">
              <a:latin typeface="Arabic Typesetting" pitchFamily="66" charset="-78"/>
              <a:cs typeface="Arabic Typesetting" pitchFamily="66" charset="-78"/>
            </a:endParaRPr>
          </a:p>
          <a:p>
            <a:pPr algn="r">
              <a:buNone/>
            </a:pP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1- رصد الإيجابيات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والسلبيات لتنمية الجانب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الإ يجابي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وتلافي الثغرات . </a:t>
            </a:r>
            <a:endParaRPr lang="ar-SA" sz="4000" dirty="0">
              <a:solidFill>
                <a:srgbClr val="FFFF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6407" y="1725460"/>
            <a:ext cx="8839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2- الاستفادة من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الخبرات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والإنجازات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التي تحققت لتعميمها على بقية المدارس .</a:t>
            </a:r>
          </a:p>
          <a:p>
            <a:pPr algn="r">
              <a:buNone/>
            </a:pP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3 : التحقق من مدى استفادة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المدرسة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من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الإمكانات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المتاحه لديها .</a:t>
            </a:r>
          </a:p>
          <a:p>
            <a:pPr algn="r">
              <a:buNone/>
            </a:pP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4 :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تأ كيد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الحرص على استقاء المعلومات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مباشرة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من مصادرها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الأساسية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وعن طريق السجلات والوثائق والاتصال الشخصي والمنهج الاحصائي . </a:t>
            </a:r>
          </a:p>
        </p:txBody>
      </p:sp>
      <p:sp>
        <p:nvSpPr>
          <p:cNvPr id="3" name="Rectangle 2"/>
          <p:cNvSpPr/>
          <p:nvPr/>
        </p:nvSpPr>
        <p:spPr>
          <a:xfrm>
            <a:off x="-18393" y="428384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رابعاً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: التقرير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عبارة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عن عرض الحقائق الموقف , ولذلك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لابد من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توخي الدقة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والموضوعية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.</a:t>
            </a:r>
            <a:endParaRPr lang="ar-SA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pPr/>
              <a:t>6</a:t>
            </a:fld>
            <a:r>
              <a:rPr lang="ar-SA" dirty="0" smtClean="0"/>
              <a:t>\10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9187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2900" y="2788024"/>
            <a:ext cx="86106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3200" dirty="0">
                <a:cs typeface="Arabic Transparent" pitchFamily="2" charset="-78"/>
              </a:rPr>
              <a:t/>
            </a:r>
            <a:br>
              <a:rPr lang="ar-SA" sz="3200" dirty="0">
                <a:cs typeface="Arabic Transparent" pitchFamily="2" charset="-78"/>
              </a:rPr>
            </a:b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سعادة الأستاذ الدكتور / رئيس نادي...الأدبي  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                            يحفظه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الله</a:t>
            </a:r>
            <a:br>
              <a:rPr lang="ar-SA" sz="3600" dirty="0">
                <a:latin typeface="Arabic Typesetting" pitchFamily="66" charset="-78"/>
                <a:cs typeface="Arabic Typesetting" pitchFamily="66" charset="-78"/>
              </a:rPr>
            </a:b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                         السلام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عليكم و رحمة الله و بركاته..و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بعد :</a:t>
            </a:r>
            <a:endParaRPr lang="ar-SA" sz="3600" dirty="0">
              <a:latin typeface="Arabic Typesetting" pitchFamily="66" charset="-78"/>
              <a:cs typeface="Arabic Typesetting" pitchFamily="66" charset="-78"/>
            </a:endParaRPr>
          </a:p>
          <a:p>
            <a:pPr algn="r" rtl="1"/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فإشارة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إلى تكليف سعادتكم لنا بفحص كتاب (البناء و الدلالة في القصيدة الحديثة..دراسة إيقاعية) لتقرير مدى صلاحيته للنشر ضمن مطبوعات النادي,بخطابكم رقم ../../..بتاريخ../../143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1هـ</a:t>
            </a:r>
            <a:r>
              <a:rPr lang="ar-SA" sz="3200" dirty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ar-SA" sz="3200" dirty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</a:br>
            <a:endParaRPr lang="ar-SA" sz="3200" dirty="0">
              <a:latin typeface="Arabic Typesetting" pitchFamily="66" charset="-78"/>
              <a:cs typeface="Arabic Typesetting" pitchFamily="66" charset="-78"/>
            </a:endParaRPr>
          </a:p>
          <a:p>
            <a:pPr algn="r" rtl="1"/>
            <a:r>
              <a:rPr lang="ar-SA" sz="3200" dirty="0">
                <a:cs typeface="Arabic Transparent" pitchFamily="2" charset="-78"/>
              </a:rPr>
              <a:t/>
            </a:r>
            <a:br>
              <a:rPr lang="ar-SA" sz="3200" dirty="0">
                <a:cs typeface="Arabic Transparent" pitchFamily="2" charset="-78"/>
              </a:rPr>
            </a:br>
            <a:r>
              <a:rPr lang="ar-SA" sz="3200" dirty="0">
                <a:cs typeface="Arabic Transparent" pitchFamily="2" charset="-78"/>
              </a:rPr>
              <a:t/>
            </a:r>
            <a:br>
              <a:rPr lang="ar-SA" sz="3200" dirty="0">
                <a:cs typeface="Arabic Transparent" pitchFamily="2" charset="-78"/>
              </a:rPr>
            </a:br>
            <a:endParaRPr lang="ar-SA" sz="3200" dirty="0">
              <a:cs typeface="Arabic Transparent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7152" y="1447800"/>
            <a:ext cx="7924800" cy="1295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اكتب تقريراً عن صلاحية كتاب</a:t>
            </a:r>
            <a:r>
              <a:rPr lang="ar-SA" sz="3600" dirty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(البناء و الدلالة في القصيدة الحديثة..دراسة إيقاعية) 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للنشر </a:t>
            </a:r>
            <a:r>
              <a:rPr lang="ar-SA" sz="3600" dirty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ضمن مطبوعات النادي</a:t>
            </a:r>
          </a:p>
        </p:txBody>
      </p:sp>
      <p:sp>
        <p:nvSpPr>
          <p:cNvPr id="4" name="Rectangle 3"/>
          <p:cNvSpPr/>
          <p:nvPr/>
        </p:nvSpPr>
        <p:spPr>
          <a:xfrm>
            <a:off x="2438400" y="152400"/>
            <a:ext cx="4419600" cy="990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dirty="0" smtClean="0">
                <a:latin typeface="Arabic Typesetting" pitchFamily="66" charset="-78"/>
                <a:cs typeface="Arabic Typesetting" pitchFamily="66" charset="-78"/>
              </a:rPr>
              <a:t>نموذج تطبيقي </a:t>
            </a:r>
            <a:endParaRPr lang="ar-SA" sz="60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pPr/>
              <a:t>7</a:t>
            </a:fld>
            <a:r>
              <a:rPr lang="ar-SA" dirty="0" smtClean="0"/>
              <a:t>\10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4093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381000"/>
            <a:ext cx="8915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نفيد سعادتكم أنني اطلعت على الكتاب,و وجدته يقع في مقدمة و مدخل و ثمانية فصول,تحدث المؤلف في الفصل الأول عن الوزن الموسيقي المورث في القصيدة الحديثة,و في الفصل الثاني وقف عند البحور المركبة أما الفصل الثالث فقد تحدث فيه عن المزج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الموسيقي,ووقف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في الفصل الرابع عند الإيقاع الداخلي للقصيدة,أما القافية فقد عالجها في الفصل الخامس,و في الفصل السادس وقف عند مصطلح التدوير في الشعر العربي,و فرق بينه و بين التضمين,و في الفصل السابع تحدث عن الزحافات و العلل,و تناول موقف النقاد من إيقاع القصيدة الحديثة في الفصل الثامن.</a:t>
            </a:r>
            <a:br>
              <a:rPr lang="ar-SA" sz="3600" dirty="0">
                <a:latin typeface="Arabic Typesetting" pitchFamily="66" charset="-78"/>
                <a:cs typeface="Arabic Typesetting" pitchFamily="66" charset="-78"/>
              </a:rPr>
            </a:b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ولا شك أن المؤلف في هذه الفصول قد عالج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كثيراً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من القضايا النقدية فيما يتعلق بموسيقا الشعر من حيث الوزن و القافية,و درس القصيدة الحديثة دراسة إيقاعية أشار فيها إلى بناء هذه القصيدة من حيث الوزن و التقفية التي كانت مدار خلاف عند الكثير من النقاد.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pPr/>
              <a:t>8</a:t>
            </a:fld>
            <a:r>
              <a:rPr lang="ar-SA" dirty="0" smtClean="0"/>
              <a:t>\10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5560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0338" y="457200"/>
            <a:ext cx="8382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و الكتاب بهذا التبويب يعد من أهم الكتب التي عالجت موضوع موسيقا القصيدة الحديثة في ضوء تعدد آراء النقاد حول هذا الموضوع.</a:t>
            </a:r>
            <a:br>
              <a:rPr lang="ar-SA" sz="4000" dirty="0">
                <a:latin typeface="Arabic Typesetting" pitchFamily="66" charset="-78"/>
                <a:cs typeface="Arabic Typesetting" pitchFamily="66" charset="-78"/>
              </a:rPr>
            </a:b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و بناء على ذلك أرى أن هذا الكتاب سيكون إضافة ثرية في مجال النقد الأدبي, و أنه جدير بالطباعة ضمن مطبوعات النادي,و الأمر معروض على سعادتكم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لاتخاذ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ما ترونه في هذا الشان.</a:t>
            </a:r>
            <a:br>
              <a:rPr lang="ar-SA" sz="4000" dirty="0">
                <a:latin typeface="Arabic Typesetting" pitchFamily="66" charset="-78"/>
                <a:cs typeface="Arabic Typesetting" pitchFamily="66" charset="-78"/>
              </a:rPr>
            </a:b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            و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الله من وراء القصد,و هو نعم المولى و نعم النصير</a:t>
            </a:r>
            <a:br>
              <a:rPr lang="ar-SA" sz="4000" dirty="0">
                <a:latin typeface="Arabic Typesetting" pitchFamily="66" charset="-78"/>
                <a:cs typeface="Arabic Typesetting" pitchFamily="66" charset="-78"/>
              </a:rPr>
            </a:b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                  و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لسعادتكم خالص تحياتي و تقديري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 </a:t>
            </a: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                                                              الاسم :</a:t>
            </a:r>
            <a:endParaRPr lang="en-US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 :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                                                                التوقيع</a:t>
            </a:r>
            <a:endParaRPr lang="ar-SA" sz="36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pPr/>
              <a:t>9</a:t>
            </a:fld>
            <a:r>
              <a:rPr lang="ar-SA" dirty="0" smtClean="0"/>
              <a:t>\10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7213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-8965"/>
            <a:ext cx="8915400" cy="6629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r"/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: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اكتب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تقريراً عن واحد من الموضوعات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الآتية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ملتزماً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بضوابط كتابة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التقرير</a:t>
            </a:r>
          </a:p>
          <a:p>
            <a:pPr algn="r"/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1- كتاب قرأته وكان له أثر في حياتك.</a:t>
            </a:r>
          </a:p>
          <a:p>
            <a:pPr algn="r"/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2- أهمية مقرر التحرير العربي للسنة التحضيرية.</a:t>
            </a:r>
          </a:p>
          <a:p>
            <a:pPr algn="r"/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3- صلاحية كتاب أساسيات التحرير وفن الكتابة بالعربية للتدريس في جامعة أم القرى في السنة التحضيرية.</a:t>
            </a:r>
            <a:r>
              <a:rPr lang="ar-SA" sz="3600" dirty="0" smtClean="0"/>
              <a:t> </a:t>
            </a:r>
            <a:endParaRPr lang="ar-SA" sz="3600" dirty="0"/>
          </a:p>
        </p:txBody>
      </p:sp>
      <p:sp>
        <p:nvSpPr>
          <p:cNvPr id="4" name="Rectangle 3"/>
          <p:cNvSpPr/>
          <p:nvPr/>
        </p:nvSpPr>
        <p:spPr>
          <a:xfrm>
            <a:off x="3200400" y="228600"/>
            <a:ext cx="2514600" cy="838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التقييم</a:t>
            </a:r>
            <a:endParaRPr lang="ar-SA" sz="60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pPr/>
              <a:t>10</a:t>
            </a:fld>
            <a:r>
              <a:rPr lang="ar-SA" dirty="0" smtClean="0"/>
              <a:t>\10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2411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276</TotalTime>
  <Words>528</Words>
  <Application>Microsoft Office PowerPoint</Application>
  <PresentationFormat>On-screen Show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Apothecary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فنون الكتابة و مهارات التحرير العربي</dc:title>
  <dc:creator>rasheed i</dc:creator>
  <cp:lastModifiedBy>Doha Adil Bilal</cp:lastModifiedBy>
  <cp:revision>34</cp:revision>
  <dcterms:created xsi:type="dcterms:W3CDTF">2006-08-16T00:00:00Z</dcterms:created>
  <dcterms:modified xsi:type="dcterms:W3CDTF">2012-02-20T17:54:21Z</dcterms:modified>
</cp:coreProperties>
</file>