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5" r:id="rId6"/>
    <p:sldId id="262" r:id="rId7"/>
    <p:sldId id="267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321A5A3-854C-485E-A295-73A264A58CF3}" type="datetimeFigureOut">
              <a:rPr lang="ar-SA" smtClean="0"/>
              <a:t>19/01/34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6F22441-4F0C-42F6-9E55-3A810B6425A7}" type="slidenum">
              <a:rPr lang="ar-SA" smtClean="0"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thesaurus.com/browse/confidence" TargetMode="External"/><Relationship Id="rId13" Type="http://schemas.openxmlformats.org/officeDocument/2006/relationships/hyperlink" Target="http://thesaurus.com/browse/hope" TargetMode="External"/><Relationship Id="rId18" Type="http://schemas.openxmlformats.org/officeDocument/2006/relationships/hyperlink" Target="http://thesaurus.com/browse/truth" TargetMode="External"/><Relationship Id="rId3" Type="http://schemas.openxmlformats.org/officeDocument/2006/relationships/hyperlink" Target="http://thesaurus.com/browse/allegiance" TargetMode="External"/><Relationship Id="rId21" Type="http://schemas.openxmlformats.org/officeDocument/2006/relationships/hyperlink" Target="http://thesaurus.com/browse/doubt" TargetMode="External"/><Relationship Id="rId7" Type="http://schemas.openxmlformats.org/officeDocument/2006/relationships/hyperlink" Target="http://thesaurus.com/browse/certainty" TargetMode="External"/><Relationship Id="rId12" Type="http://schemas.openxmlformats.org/officeDocument/2006/relationships/hyperlink" Target="http://thesaurus.com/browse/fidelity" TargetMode="External"/><Relationship Id="rId17" Type="http://schemas.openxmlformats.org/officeDocument/2006/relationships/hyperlink" Target="http://thesaurus.com/browse/store" TargetMode="External"/><Relationship Id="rId2" Type="http://schemas.openxmlformats.org/officeDocument/2006/relationships/hyperlink" Target="http://thesaurus.com/browse/acceptance" TargetMode="External"/><Relationship Id="rId16" Type="http://schemas.openxmlformats.org/officeDocument/2006/relationships/hyperlink" Target="http://thesaurus.com/browse/stock" TargetMode="External"/><Relationship Id="rId20" Type="http://schemas.openxmlformats.org/officeDocument/2006/relationships/hyperlink" Target="http://thesaurus.com/browse/distrust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hesaurus.com/browse/belief" TargetMode="External"/><Relationship Id="rId11" Type="http://schemas.openxmlformats.org/officeDocument/2006/relationships/hyperlink" Target="http://thesaurus.com/browse/credit" TargetMode="External"/><Relationship Id="rId5" Type="http://schemas.openxmlformats.org/officeDocument/2006/relationships/hyperlink" Target="http://thesaurus.com/browse/assurance" TargetMode="External"/><Relationship Id="rId15" Type="http://schemas.openxmlformats.org/officeDocument/2006/relationships/hyperlink" Target="http://thesaurus.com/browse/reliance" TargetMode="External"/><Relationship Id="rId23" Type="http://schemas.openxmlformats.org/officeDocument/2006/relationships/hyperlink" Target="http://thesaurus.com/browse/suspicion" TargetMode="External"/><Relationship Id="rId10" Type="http://schemas.openxmlformats.org/officeDocument/2006/relationships/hyperlink" Target="http://thesaurus.com/browse/credence" TargetMode="External"/><Relationship Id="rId19" Type="http://schemas.openxmlformats.org/officeDocument/2006/relationships/hyperlink" Target="http://thesaurus.com/browse/disbelief" TargetMode="External"/><Relationship Id="rId4" Type="http://schemas.openxmlformats.org/officeDocument/2006/relationships/hyperlink" Target="http://thesaurus.com/browse/assent" TargetMode="External"/><Relationship Id="rId9" Type="http://schemas.openxmlformats.org/officeDocument/2006/relationships/hyperlink" Target="http://thesaurus.com/browse/conviction" TargetMode="External"/><Relationship Id="rId14" Type="http://schemas.openxmlformats.org/officeDocument/2006/relationships/hyperlink" Target="http://thesaurus.com/browse/loyalty" TargetMode="External"/><Relationship Id="rId22" Type="http://schemas.openxmlformats.org/officeDocument/2006/relationships/hyperlink" Target="http://thesaurus.com/browse/skepticis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484784"/>
            <a:ext cx="8567960" cy="1470025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*Thesaurus </a:t>
            </a:r>
            <a:b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ar-SA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*Lexical and Semantic Fields</a:t>
            </a:r>
            <a:endParaRPr lang="ar-SA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996952"/>
            <a:ext cx="8062912" cy="17526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*Denotation and Connotation</a:t>
            </a:r>
          </a:p>
          <a:p>
            <a:pPr algn="l"/>
            <a:r>
              <a:rPr lang="en-U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*Semantic Differential</a:t>
            </a:r>
            <a:endParaRPr lang="ar-SA" sz="4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1340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524254"/>
            <a:ext cx="727280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600" dirty="0" smtClean="0">
                <a:solidFill>
                  <a:schemeClr val="accent1"/>
                </a:solidFill>
              </a:rPr>
              <a:t>Thesaurus vs. dictionary</a:t>
            </a:r>
            <a:endParaRPr lang="en-US" sz="6000" dirty="0" smtClean="0">
              <a:solidFill>
                <a:schemeClr val="accent1"/>
              </a:solidFill>
            </a:endParaRPr>
          </a:p>
          <a:p>
            <a:pPr algn="l"/>
            <a:r>
              <a:rPr lang="en-US" sz="3600" dirty="0" smtClean="0">
                <a:solidFill>
                  <a:schemeClr val="accent1"/>
                </a:solidFill>
              </a:rPr>
              <a:t>Definition</a:t>
            </a:r>
          </a:p>
          <a:p>
            <a:pPr algn="l"/>
            <a:r>
              <a:rPr lang="en-US" sz="3600" dirty="0" smtClean="0">
                <a:solidFill>
                  <a:schemeClr val="accent1"/>
                </a:solidFill>
              </a:rPr>
              <a:t>The purposes of thesaurus</a:t>
            </a:r>
            <a:endParaRPr lang="ar-SA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09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302918"/>
              </p:ext>
            </p:extLst>
          </p:nvPr>
        </p:nvGraphicFramePr>
        <p:xfrm>
          <a:off x="434504" y="764704"/>
          <a:ext cx="8229600" cy="45720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u="none" strike="noStrike" dirty="0">
                          <a:solidFill>
                            <a:srgbClr val="333333"/>
                          </a:solidFill>
                          <a:effectLst/>
                        </a:rPr>
                        <a:t>Main</a:t>
                      </a:r>
                      <a:r>
                        <a:rPr lang="en-US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  <a:r>
                        <a:rPr lang="en-US" u="none" strike="noStrike" dirty="0">
                          <a:solidFill>
                            <a:srgbClr val="333333"/>
                          </a:solidFill>
                          <a:effectLst/>
                        </a:rPr>
                        <a:t>Entry:</a:t>
                      </a:r>
                      <a:r>
                        <a:rPr lang="en-US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u="none" strike="noStrike">
                          <a:solidFill>
                            <a:srgbClr val="4D4E51"/>
                          </a:solidFill>
                          <a:effectLst/>
                        </a:rPr>
                        <a:t>faith</a:t>
                      </a:r>
                      <a:r>
                        <a:rPr lang="en-US" u="none" strike="noStrike">
                          <a:solidFill>
                            <a:srgbClr val="4D4E51"/>
                          </a:solidFill>
                          <a:effectLst/>
                        </a:rPr>
                        <a:t> [feyth] Show IPA/feɪθ/ Show Spelled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u="none" strike="noStrike" dirty="0">
                          <a:solidFill>
                            <a:srgbClr val="4D4E51"/>
                          </a:solidFill>
                          <a:effectLst/>
                        </a:rPr>
                        <a:t>Part </a:t>
                      </a:r>
                      <a:r>
                        <a:rPr lang="en-US" u="none" strike="noStrike" dirty="0">
                          <a:solidFill>
                            <a:srgbClr val="333333"/>
                          </a:solidFill>
                          <a:effectLst/>
                        </a:rPr>
                        <a:t>of</a:t>
                      </a:r>
                      <a:r>
                        <a:rPr lang="en-US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  <a:r>
                        <a:rPr lang="en-US" u="none" strike="noStrike" dirty="0">
                          <a:solidFill>
                            <a:srgbClr val="333333"/>
                          </a:solidFill>
                          <a:effectLst/>
                        </a:rPr>
                        <a:t>Speech:</a:t>
                      </a:r>
                      <a:r>
                        <a:rPr lang="en-US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u="none" strike="noStrike">
                          <a:solidFill>
                            <a:srgbClr val="4D4E51"/>
                          </a:solidFill>
                          <a:effectLst/>
                        </a:rPr>
                        <a:t>noun </a:t>
                      </a:r>
                      <a:endParaRPr lang="en-US" u="none" strike="noStrike">
                        <a:solidFill>
                          <a:srgbClr val="4D4E51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u="none" strike="noStrike" dirty="0">
                          <a:solidFill>
                            <a:srgbClr val="333333"/>
                          </a:solidFill>
                          <a:effectLst/>
                        </a:rPr>
                        <a:t>Definition:</a:t>
                      </a:r>
                      <a:r>
                        <a:rPr lang="en-US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u="none" strike="noStrike">
                          <a:solidFill>
                            <a:srgbClr val="333333"/>
                          </a:solidFill>
                          <a:effectLst/>
                        </a:rPr>
                        <a:t>trust</a:t>
                      </a:r>
                      <a:r>
                        <a:rPr lang="en-US" u="none" strike="noStrike">
                          <a:solidFill>
                            <a:srgbClr val="4D4E51"/>
                          </a:solidFill>
                          <a:effectLst/>
                        </a:rPr>
                        <a:t> in something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u="none" strike="noStrike" dirty="0">
                          <a:solidFill>
                            <a:srgbClr val="4D4E51"/>
                          </a:solidFill>
                          <a:effectLst/>
                        </a:rPr>
                        <a:t>Synonyms: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2"/>
                        </a:rPr>
                        <a:t>acceptance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3"/>
                        </a:rPr>
                        <a:t>allegiance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4"/>
                        </a:rPr>
                        <a:t>assent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5"/>
                        </a:rPr>
                        <a:t>assurance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6"/>
                        </a:rPr>
                        <a:t>belief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7"/>
                        </a:rPr>
                        <a:t>certainty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certitude,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8"/>
                        </a:rPr>
                        <a:t>confidence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constancy,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9"/>
                        </a:rPr>
                        <a:t>conviction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0"/>
                        </a:rPr>
                        <a:t>credence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1"/>
                        </a:rPr>
                        <a:t>credit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credulity, dependence, faithfulness, fealty,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2"/>
                        </a:rPr>
                        <a:t>fidelity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3"/>
                        </a:rPr>
                        <a:t>hope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4"/>
                        </a:rPr>
                        <a:t>loyalty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5"/>
                        </a:rPr>
                        <a:t>reliance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6"/>
                        </a:rPr>
                        <a:t>stock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7"/>
                        </a:rPr>
                        <a:t>store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sureness, surety, troth,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8"/>
                        </a:rPr>
                        <a:t>truth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truthfulness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u="none" strike="noStrike">
                          <a:solidFill>
                            <a:srgbClr val="4D4E51"/>
                          </a:solidFill>
                          <a:effectLst/>
                        </a:rPr>
                        <a:t>Antonyms: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19"/>
                        </a:rPr>
                        <a:t>disbelief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20"/>
                        </a:rPr>
                        <a:t>distrust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21"/>
                        </a:rPr>
                        <a:t>doubt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misgiving,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22"/>
                        </a:rPr>
                        <a:t>skepticism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u="none" strike="noStrike" dirty="0">
                          <a:solidFill>
                            <a:schemeClr val="bg1"/>
                          </a:solidFill>
                          <a:effectLst/>
                          <a:hlinkClick r:id="rId23"/>
                        </a:rPr>
                        <a:t>suspicion</a:t>
                      </a:r>
                      <a:endParaRPr lang="en-US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Control 3"/>
          <p:cNvSpPr>
            <a:spLocks noChangeArrowheads="1" noChangeShapeType="1"/>
          </p:cNvSpPr>
          <p:nvPr/>
        </p:nvSpPr>
        <p:spPr bwMode="auto">
          <a:xfrm>
            <a:off x="457200" y="18827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141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0320" y="583381"/>
            <a:ext cx="5452134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Lexical or semantic field 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links words to words in terms of</a:t>
            </a:r>
            <a:endParaRPr lang="ar-SA" sz="2800" dirty="0">
              <a:solidFill>
                <a:schemeClr val="accent1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 rot="1642247">
            <a:off x="1695529" y="1528891"/>
            <a:ext cx="337971" cy="16268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3042918" y="3571943"/>
            <a:ext cx="285693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000" b="1" u="sng" dirty="0" smtClean="0">
                <a:solidFill>
                  <a:srgbClr val="FFC000"/>
                </a:solidFill>
              </a:rPr>
              <a:t>Syntactic occurrence</a:t>
            </a:r>
          </a:p>
          <a:p>
            <a:pPr algn="ctr"/>
            <a:r>
              <a:rPr lang="en-US" sz="2000" b="1" u="sng" dirty="0" smtClean="0">
                <a:solidFill>
                  <a:srgbClr val="FFC000"/>
                </a:solidFill>
              </a:rPr>
              <a:t>(collocation)</a:t>
            </a:r>
            <a:endParaRPr lang="ar-SA" sz="2000" b="1" u="sng" dirty="0">
              <a:solidFill>
                <a:srgbClr val="FFC0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rot="19188314">
            <a:off x="6476392" y="1550942"/>
            <a:ext cx="338952" cy="1562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5938452" y="3351604"/>
            <a:ext cx="34507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u="sng" dirty="0" smtClean="0"/>
              <a:t>Phonological characteristics</a:t>
            </a:r>
            <a:endParaRPr lang="ar-SA" sz="2000" b="1" u="sng" dirty="0"/>
          </a:p>
        </p:txBody>
      </p:sp>
      <p:sp>
        <p:nvSpPr>
          <p:cNvPr id="7" name="Down Arrow 6"/>
          <p:cNvSpPr/>
          <p:nvPr/>
        </p:nvSpPr>
        <p:spPr>
          <a:xfrm>
            <a:off x="4276387" y="1606308"/>
            <a:ext cx="367621" cy="1644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TextBox 8"/>
          <p:cNvSpPr txBox="1"/>
          <p:nvPr/>
        </p:nvSpPr>
        <p:spPr>
          <a:xfrm>
            <a:off x="-252536" y="3522000"/>
            <a:ext cx="2851195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Meaning postulates</a:t>
            </a:r>
          </a:p>
          <a:p>
            <a:r>
              <a:rPr lang="en-US" sz="2000" b="1" dirty="0" smtClean="0"/>
              <a:t>Synonymy</a:t>
            </a:r>
          </a:p>
          <a:p>
            <a:r>
              <a:rPr lang="en-US" sz="2000" b="1" dirty="0" smtClean="0"/>
              <a:t>Hyponymy</a:t>
            </a:r>
          </a:p>
          <a:p>
            <a:r>
              <a:rPr lang="en-US" sz="2000" b="1" dirty="0" smtClean="0"/>
              <a:t>antonymy</a:t>
            </a:r>
            <a:endParaRPr lang="ar-SA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126866" y="5526789"/>
            <a:ext cx="458490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/>
              <a:t>Semantic field vs. lexical field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3215696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901239"/>
            <a:ext cx="734481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accent1"/>
                </a:solidFill>
              </a:rPr>
              <a:t>Collocation</a:t>
            </a:r>
          </a:p>
          <a:p>
            <a:pPr algn="ctr"/>
            <a:r>
              <a:rPr lang="en-US" sz="3200" dirty="0" smtClean="0"/>
              <a:t>the </a:t>
            </a:r>
            <a:r>
              <a:rPr lang="en-US" sz="3200" dirty="0"/>
              <a:t>way in which some words are often used together, or a particular </a:t>
            </a:r>
            <a:endParaRPr lang="ar-SA" sz="3200" dirty="0" smtClean="0"/>
          </a:p>
          <a:p>
            <a:pPr algn="ctr"/>
            <a:r>
              <a:rPr lang="en-US" sz="3200" dirty="0" smtClean="0"/>
              <a:t>combination </a:t>
            </a:r>
            <a:r>
              <a:rPr lang="en-US" sz="3200" dirty="0"/>
              <a:t>of words </a:t>
            </a:r>
            <a:endParaRPr lang="ar-SA" sz="3200" dirty="0" smtClean="0"/>
          </a:p>
          <a:p>
            <a:pPr algn="l"/>
            <a:endParaRPr lang="ar-SA" sz="3200" dirty="0" smtClean="0"/>
          </a:p>
          <a:p>
            <a:pPr algn="l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Examples:</a:t>
            </a:r>
          </a:p>
          <a:p>
            <a:pPr algn="ctr"/>
            <a:endParaRPr lang="ar-SA" sz="3200" dirty="0"/>
          </a:p>
        </p:txBody>
      </p:sp>
      <p:sp>
        <p:nvSpPr>
          <p:cNvPr id="3" name="Rectangle 2"/>
          <p:cNvSpPr/>
          <p:nvPr/>
        </p:nvSpPr>
        <p:spPr>
          <a:xfrm>
            <a:off x="899592" y="414908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2400" dirty="0"/>
              <a:t>to feel free </a:t>
            </a:r>
            <a:br>
              <a:rPr lang="en-US" sz="2400" dirty="0"/>
            </a:br>
            <a:r>
              <a:rPr lang="en-US" sz="2400" dirty="0" smtClean="0"/>
              <a:t>to </a:t>
            </a:r>
            <a:r>
              <a:rPr lang="en-US" sz="2400" dirty="0"/>
              <a:t>save time</a:t>
            </a:r>
            <a:br>
              <a:rPr lang="en-US" sz="2400" dirty="0"/>
            </a:br>
            <a:r>
              <a:rPr lang="en-US" sz="2400" dirty="0"/>
              <a:t>to find a replacement</a:t>
            </a:r>
            <a:br>
              <a:rPr lang="en-US" sz="2400" dirty="0"/>
            </a:br>
            <a:r>
              <a:rPr lang="en-US" sz="2400" dirty="0"/>
              <a:t>to make progress</a:t>
            </a:r>
            <a:br>
              <a:rPr lang="en-US" sz="2400" dirty="0"/>
            </a:br>
            <a:r>
              <a:rPr lang="en-US" sz="2400" dirty="0"/>
              <a:t>to do the washing up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559450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1196751"/>
            <a:ext cx="2784737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600" b="1" u="sng" dirty="0" smtClean="0">
                <a:solidFill>
                  <a:schemeClr val="accent1"/>
                </a:solidFill>
              </a:rPr>
              <a:t>Denotation</a:t>
            </a:r>
            <a:r>
              <a:rPr lang="en-US" b="1" u="sng" dirty="0" smtClean="0">
                <a:solidFill>
                  <a:schemeClr val="accent1"/>
                </a:solidFill>
              </a:rPr>
              <a:t> </a:t>
            </a:r>
            <a:endParaRPr lang="ar-SA" b="1" u="sng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35696" y="3105835"/>
            <a:ext cx="540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refers to the literal meaning of a word, the "dictionary definition."¨ </a:t>
            </a:r>
            <a:endParaRPr lang="ar-SA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691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35796" y="882841"/>
            <a:ext cx="32403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accent1"/>
                </a:solidFill>
              </a:rPr>
              <a:t>Connotation</a:t>
            </a:r>
            <a:r>
              <a:rPr lang="en-US" sz="3600" dirty="0" smtClean="0">
                <a:solidFill>
                  <a:schemeClr val="accent1"/>
                </a:solidFill>
              </a:rPr>
              <a:t> </a:t>
            </a:r>
            <a:endParaRPr lang="ar-SA" sz="3600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3648" y="2564904"/>
            <a:ext cx="63367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  <a:effectLst/>
              </a:rPr>
              <a:t>The emotional implications and associations that a word may carry, in contrast to its denotative meanings</a:t>
            </a:r>
            <a:r>
              <a:rPr lang="en-US" sz="2000" dirty="0" smtClean="0">
                <a:effectLst/>
              </a:rPr>
              <a:t>. 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181082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4791" y="801577"/>
            <a:ext cx="4514377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600" u="sng" dirty="0" smtClean="0">
                <a:solidFill>
                  <a:schemeClr val="accent1"/>
                </a:solidFill>
              </a:rPr>
              <a:t>Semantic</a:t>
            </a:r>
            <a:r>
              <a:rPr lang="en-US" sz="3200" u="sng" dirty="0" smtClean="0">
                <a:solidFill>
                  <a:schemeClr val="accent1"/>
                </a:solidFill>
              </a:rPr>
              <a:t> differential</a:t>
            </a:r>
            <a:endParaRPr lang="ar-SA" sz="3200" u="sng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1844824"/>
            <a:ext cx="7272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dirty="0" smtClean="0"/>
              <a:t>The semantic differential is a scale used for measuring the meaning of things and concepts. There are two aspects of meaning: denotative and connotative. The semantic differential </a:t>
            </a:r>
            <a:r>
              <a:rPr lang="en-US" sz="2800" dirty="0"/>
              <a:t>measures </a:t>
            </a:r>
            <a:r>
              <a:rPr lang="ar-SA" sz="2800" dirty="0" smtClean="0"/>
              <a:t>   </a:t>
            </a:r>
            <a:r>
              <a:rPr lang="en-US" sz="2800" dirty="0" smtClean="0"/>
              <a:t>connotative </a:t>
            </a:r>
            <a:r>
              <a:rPr lang="en-US" sz="2800" dirty="0"/>
              <a:t>meaning.</a:t>
            </a:r>
            <a:endParaRPr lang="ar-SA" sz="2800" dirty="0" smtClean="0"/>
          </a:p>
          <a:p>
            <a:pPr algn="l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It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expresses three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factors or dimensions: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US" sz="2800" dirty="0"/>
              <a:t>evaluation, potency and activity)</a:t>
            </a:r>
            <a:r>
              <a:rPr lang="ar-SA" sz="2800" dirty="0"/>
              <a:t>  ) </a:t>
            </a:r>
            <a:endParaRPr lang="ar-SA" sz="2800" dirty="0" smtClean="0"/>
          </a:p>
          <a:p>
            <a:pPr algn="l"/>
            <a:r>
              <a:rPr lang="ar-SA" sz="2800" dirty="0" smtClean="0"/>
              <a:t>   </a:t>
            </a:r>
            <a:r>
              <a:rPr lang="en-US" sz="2800" dirty="0" smtClean="0"/>
              <a:t>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07365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1556792"/>
            <a:ext cx="7344816" cy="39703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800" dirty="0" smtClean="0"/>
              <a:t>1-</a:t>
            </a:r>
            <a:r>
              <a:rPr lang="en-US" sz="2800" dirty="0" smtClean="0">
                <a:solidFill>
                  <a:schemeClr val="accent1"/>
                </a:solidFill>
              </a:rPr>
              <a:t>Evaluation</a:t>
            </a:r>
            <a:r>
              <a:rPr lang="en-US" sz="2800" dirty="0" smtClean="0"/>
              <a:t> </a:t>
            </a:r>
            <a:r>
              <a:rPr lang="en-US" sz="2800" dirty="0"/>
              <a:t>(good-bad, positive-negative, pleasant-unpleasant, worthless-valuable, dirty-clean)</a:t>
            </a:r>
          </a:p>
          <a:p>
            <a:pPr algn="l"/>
            <a:r>
              <a:rPr lang="en-US" sz="2800" dirty="0" smtClean="0"/>
              <a:t>2-</a:t>
            </a:r>
            <a:r>
              <a:rPr lang="en-US" sz="2800" dirty="0" smtClean="0">
                <a:solidFill>
                  <a:schemeClr val="accent1"/>
                </a:solidFill>
              </a:rPr>
              <a:t>Potency</a:t>
            </a:r>
            <a:r>
              <a:rPr lang="en-US" sz="2800" dirty="0" smtClean="0"/>
              <a:t> </a:t>
            </a:r>
            <a:r>
              <a:rPr lang="en-US" sz="2800" dirty="0"/>
              <a:t>(strong-weak, heavy-light, hard-soft, simple-complex, submissive-assertive, difficult-easy)</a:t>
            </a:r>
          </a:p>
          <a:p>
            <a:pPr algn="l"/>
            <a:r>
              <a:rPr lang="en-US" sz="2800" dirty="0" smtClean="0"/>
              <a:t>3-</a:t>
            </a:r>
            <a:r>
              <a:rPr lang="en-US" sz="2800" dirty="0" smtClean="0">
                <a:solidFill>
                  <a:schemeClr val="accent1"/>
                </a:solidFill>
              </a:rPr>
              <a:t>Activity</a:t>
            </a:r>
            <a:r>
              <a:rPr lang="en-US" sz="2800" dirty="0" smtClean="0"/>
              <a:t> </a:t>
            </a:r>
            <a:r>
              <a:rPr lang="en-US" sz="2800" dirty="0"/>
              <a:t>(active-passive, excitable-calm, fast-slow, relaxed-tense, dim-bright, quiet-noisy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66091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669656"/>
              </p:ext>
            </p:extLst>
          </p:nvPr>
        </p:nvGraphicFramePr>
        <p:xfrm>
          <a:off x="395536" y="1628795"/>
          <a:ext cx="8424937" cy="396044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368153"/>
                <a:gridCol w="4785539"/>
                <a:gridCol w="2271245"/>
              </a:tblGrid>
              <a:tr h="6600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Strong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Weak</a:t>
                      </a:r>
                    </a:p>
                  </a:txBody>
                  <a:tcPr marL="0" marR="0" marT="0" marB="0" anchor="ctr"/>
                </a:tc>
              </a:tr>
              <a:tr h="6600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beautiful</a:t>
                      </a:r>
                      <a:endParaRPr lang="en-US" sz="2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ugly</a:t>
                      </a:r>
                      <a:endParaRPr lang="en-US" sz="2000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  <a:tr h="6600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Good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Bad</a:t>
                      </a:r>
                    </a:p>
                  </a:txBody>
                  <a:tcPr marL="0" marR="0" marT="0" marB="0" anchor="ctr"/>
                </a:tc>
              </a:tr>
              <a:tr h="6600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safe</a:t>
                      </a:r>
                      <a:endParaRPr lang="en-US" sz="2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dangerous</a:t>
                      </a:r>
                      <a:endParaRPr lang="en-US" sz="2000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  <a:tr h="6600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fast</a:t>
                      </a:r>
                      <a:endParaRPr lang="en-US" sz="2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slow</a:t>
                      </a:r>
                      <a:endParaRPr lang="en-US" sz="2000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  <a:tr h="660074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mtClean="0">
                          <a:effectLst/>
                        </a:rPr>
                        <a:t>Industrious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lazy</a:t>
                      </a:r>
                      <a:endParaRPr lang="en-US" sz="2000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07904" y="404664"/>
            <a:ext cx="1385316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1">
            <a:spAutoFit/>
          </a:bodyPr>
          <a:lstStyle/>
          <a:p>
            <a:r>
              <a:rPr lang="en-US" sz="4400" dirty="0" smtClean="0">
                <a:solidFill>
                  <a:schemeClr val="accent1"/>
                </a:solidFill>
              </a:rPr>
              <a:t>Lion</a:t>
            </a:r>
            <a:r>
              <a:rPr lang="en-US" sz="3200" dirty="0" smtClean="0">
                <a:solidFill>
                  <a:schemeClr val="accent1"/>
                </a:solidFill>
              </a:rPr>
              <a:t> </a:t>
            </a:r>
            <a:endParaRPr lang="ar-SA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0319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731</TotalTime>
  <Words>297</Words>
  <Application>Microsoft Office PowerPoint</Application>
  <PresentationFormat>On-screen Show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Verve</vt:lpstr>
      <vt:lpstr>*Thesaurus   *Lexical and Semantic Fields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qahtani</dc:creator>
  <cp:lastModifiedBy>qahtani</cp:lastModifiedBy>
  <cp:revision>32</cp:revision>
  <dcterms:created xsi:type="dcterms:W3CDTF">2012-11-23T15:26:00Z</dcterms:created>
  <dcterms:modified xsi:type="dcterms:W3CDTF">2012-12-02T02:57:48Z</dcterms:modified>
</cp:coreProperties>
</file>