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57200" y="1196753"/>
            <a:ext cx="8458200" cy="2675160"/>
          </a:xfrm>
        </p:spPr>
        <p:txBody>
          <a:bodyPr/>
          <a:lstStyle/>
          <a:p>
            <a:pPr algn="ctr"/>
            <a:r>
              <a:rPr lang="ar-SA" dirty="0" smtClean="0"/>
              <a:t>جامعة </a:t>
            </a:r>
            <a:r>
              <a:rPr lang="ar-SA" dirty="0" err="1" smtClean="0"/>
              <a:t>الدمام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كلية الاداب</a:t>
            </a:r>
            <a:br>
              <a:rPr lang="ar-SA" dirty="0" smtClean="0"/>
            </a:br>
            <a:r>
              <a:rPr lang="ar-SA" dirty="0" smtClean="0"/>
              <a:t>مبادئ الاحصاء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8147248" cy="1752600"/>
          </a:xfrm>
        </p:spPr>
        <p:txBody>
          <a:bodyPr/>
          <a:lstStyle/>
          <a:p>
            <a:pPr algn="ctr"/>
            <a:r>
              <a:rPr lang="ar-SA" sz="3600" dirty="0" smtClean="0"/>
              <a:t>اعداد</a:t>
            </a:r>
          </a:p>
          <a:p>
            <a:pPr algn="ctr"/>
            <a:r>
              <a:rPr lang="ar-SA" sz="3600" dirty="0" err="1" smtClean="0"/>
              <a:t>م.</a:t>
            </a:r>
            <a:r>
              <a:rPr lang="ar-SA" sz="3600" dirty="0" smtClean="0"/>
              <a:t> أمل حسن محمد ياسين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الفصل الاول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123728" y="4005064"/>
            <a:ext cx="4953000" cy="1752600"/>
          </a:xfrm>
        </p:spPr>
        <p:txBody>
          <a:bodyPr>
            <a:normAutofit/>
          </a:bodyPr>
          <a:lstStyle/>
          <a:p>
            <a:pPr algn="ctr"/>
            <a:r>
              <a:rPr lang="ar-SA" sz="3600" dirty="0" smtClean="0"/>
              <a:t>عرض البيانات الاحصائية ووصفها</a:t>
            </a:r>
            <a:endParaRPr lang="ar-SA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dirty="0" smtClean="0"/>
              <a:t>تعريف علم </a:t>
            </a:r>
            <a:r>
              <a:rPr lang="ar-SA" dirty="0" err="1" smtClean="0"/>
              <a:t>الاحصاء: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هو العلم الذي يبحث في جمع البيانات وتنظيمها وعرضها وتحليلها واستقراء النتائج واتخاذ القرارات بناءاً عليها.</a:t>
            </a:r>
          </a:p>
          <a:p>
            <a:pPr algn="just"/>
            <a:r>
              <a:rPr lang="ar-SA" dirty="0" smtClean="0"/>
              <a:t>ينقسم علم الاحصاء الى </a:t>
            </a:r>
            <a:r>
              <a:rPr lang="ar-SA" dirty="0" err="1" smtClean="0"/>
              <a:t>قسمين:</a:t>
            </a:r>
            <a:endParaRPr lang="ar-SA" dirty="0" smtClean="0"/>
          </a:p>
          <a:p>
            <a:pPr marL="624078" indent="-514350" algn="just">
              <a:buFont typeface="+mj-lt"/>
              <a:buAutoNum type="arabicPeriod"/>
            </a:pPr>
            <a:r>
              <a:rPr lang="ar-SA" dirty="0" smtClean="0"/>
              <a:t>الاحصاء الوصفي: ويشمل جمع وتبويب البيانات الاحصائية اضافة الى بعض التحليل لها.</a:t>
            </a:r>
          </a:p>
          <a:p>
            <a:pPr marL="624078" indent="-514350" algn="just">
              <a:buFont typeface="+mj-lt"/>
              <a:buAutoNum type="arabicPeriod"/>
            </a:pPr>
            <a:r>
              <a:rPr lang="ar-SA" dirty="0" smtClean="0"/>
              <a:t>الاحصاء الاستقرائي: يبحث في تحليل البيانات واستقراء النتائج واتخاذ القرارات.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طرق عرض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algn="just"/>
            <a:r>
              <a:rPr lang="ar-SA" dirty="0" smtClean="0"/>
              <a:t>هنالك ست طرق اساسية لعرض البيانات الاحصائية </a:t>
            </a:r>
            <a:r>
              <a:rPr lang="ar-SA" dirty="0" err="1" smtClean="0"/>
              <a:t>وهي:</a:t>
            </a:r>
            <a:endParaRPr lang="ar-SA" dirty="0" smtClean="0"/>
          </a:p>
          <a:p>
            <a:pPr marL="624078" indent="-514350" algn="just">
              <a:buFont typeface="+mj-lt"/>
              <a:buAutoNum type="arabicPeriod"/>
            </a:pPr>
            <a:r>
              <a:rPr lang="ar-SA" dirty="0" smtClean="0"/>
              <a:t>طريقة الجداول: وهي عبارة عن وضع البيانات في جداول وكثيراً </a:t>
            </a:r>
            <a:r>
              <a:rPr lang="ar-SA" dirty="0" err="1" smtClean="0"/>
              <a:t>ماتستعمل</a:t>
            </a:r>
            <a:r>
              <a:rPr lang="ar-SA" dirty="0" smtClean="0"/>
              <a:t> في عرض تغير ظاهرة مع الزمن او مع </a:t>
            </a:r>
            <a:r>
              <a:rPr lang="ar-SA" dirty="0" err="1" smtClean="0"/>
              <a:t>المسميات (كالبلدان </a:t>
            </a:r>
            <a:r>
              <a:rPr lang="ar-SA" dirty="0" smtClean="0"/>
              <a:t>، </a:t>
            </a:r>
            <a:r>
              <a:rPr lang="ar-SA" dirty="0" err="1" smtClean="0"/>
              <a:t>الجامعات </a:t>
            </a:r>
            <a:r>
              <a:rPr lang="ar-SA" dirty="0" smtClean="0"/>
              <a:t>، </a:t>
            </a:r>
            <a:r>
              <a:rPr lang="ar-SA" dirty="0" err="1" smtClean="0"/>
              <a:t>الكليات </a:t>
            </a:r>
            <a:r>
              <a:rPr lang="ar-SA" dirty="0" smtClean="0"/>
              <a:t>، </a:t>
            </a:r>
            <a:r>
              <a:rPr lang="ar-SA" dirty="0" err="1" smtClean="0"/>
              <a:t>الاقسام ....</a:t>
            </a:r>
            <a:r>
              <a:rPr lang="ar-SA" dirty="0" smtClean="0"/>
              <a:t> الخ</a:t>
            </a:r>
            <a:r>
              <a:rPr lang="ar-SA" dirty="0" err="1" smtClean="0"/>
              <a:t>)</a:t>
            </a:r>
            <a:endParaRPr lang="ar-SA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algn="just"/>
            <a:r>
              <a:rPr lang="ar-SA" dirty="0" smtClean="0"/>
              <a:t>يجب ان يحتوي الجدول </a:t>
            </a:r>
            <a:r>
              <a:rPr lang="ar-SA" dirty="0" err="1" smtClean="0"/>
              <a:t>على:</a:t>
            </a:r>
            <a:endParaRPr lang="ar-SA" dirty="0" smtClean="0"/>
          </a:p>
          <a:p>
            <a:pPr marL="624078" indent="-514350" algn="just">
              <a:buFont typeface="+mj-cs"/>
              <a:buAutoNum type="arabic1Minus"/>
            </a:pPr>
            <a:r>
              <a:rPr lang="ar-SA" dirty="0" smtClean="0"/>
              <a:t>عنوان الجدول</a:t>
            </a:r>
          </a:p>
          <a:p>
            <a:pPr marL="624078" indent="-514350" algn="just">
              <a:buFont typeface="+mj-cs"/>
              <a:buAutoNum type="arabic1Minus"/>
            </a:pPr>
            <a:r>
              <a:rPr lang="ar-SA" dirty="0" smtClean="0"/>
              <a:t>الوحدات المستعملة</a:t>
            </a:r>
          </a:p>
          <a:p>
            <a:pPr marL="624078" indent="-514350" algn="just">
              <a:buFont typeface="+mj-cs"/>
              <a:buAutoNum type="arabic1Minus"/>
            </a:pPr>
            <a:r>
              <a:rPr lang="ar-SA" dirty="0" smtClean="0"/>
              <a:t>مذكرات المصادر التي اخذت منها البيانات</a:t>
            </a:r>
          </a:p>
          <a:p>
            <a:pPr marL="624078" indent="-514350" algn="just">
              <a:buFont typeface="+mj-cs"/>
              <a:buAutoNum type="arabic1Minus"/>
            </a:pPr>
            <a:r>
              <a:rPr lang="ar-SA" dirty="0" smtClean="0"/>
              <a:t>مذكرات تفسيرية تفسر القيم الشاذة ان وجدت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مثال(1</a:t>
            </a:r>
            <a:r>
              <a:rPr lang="ar-SA" dirty="0" err="1" smtClean="0"/>
              <a:t>):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البيانات التالية تبين المستوى التعليمي </a:t>
            </a:r>
            <a:r>
              <a:rPr lang="ar-SA" dirty="0" err="1" smtClean="0"/>
              <a:t>لاباء</a:t>
            </a:r>
            <a:r>
              <a:rPr lang="ar-SA" dirty="0" smtClean="0"/>
              <a:t> 20 اسرة </a:t>
            </a:r>
            <a:r>
              <a:rPr lang="ar-SA" dirty="0" err="1" smtClean="0"/>
              <a:t>سعودية:</a:t>
            </a:r>
            <a:endParaRPr lang="ar-SA" dirty="0" smtClean="0"/>
          </a:p>
          <a:p>
            <a:pPr algn="just">
              <a:buNone/>
            </a:pPr>
            <a:r>
              <a:rPr lang="ar-SA" dirty="0" err="1" smtClean="0"/>
              <a:t>جامعي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</a:t>
            </a:r>
            <a:r>
              <a:rPr lang="ar-SA" dirty="0" err="1" smtClean="0"/>
              <a:t>جامعي </a:t>
            </a:r>
            <a:r>
              <a:rPr lang="ar-SA" dirty="0" smtClean="0"/>
              <a:t>، </a:t>
            </a:r>
            <a:r>
              <a:rPr lang="ar-SA" dirty="0" err="1" smtClean="0"/>
              <a:t>جامعي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</a:t>
            </a:r>
            <a:r>
              <a:rPr lang="ar-SA" dirty="0" err="1" smtClean="0"/>
              <a:t>ثانوي </a:t>
            </a:r>
            <a:r>
              <a:rPr lang="ar-SA" dirty="0" smtClean="0"/>
              <a:t>، </a:t>
            </a:r>
            <a:r>
              <a:rPr lang="ar-SA" dirty="0" err="1" smtClean="0"/>
              <a:t>ابتدائي </a:t>
            </a:r>
            <a:r>
              <a:rPr lang="ar-SA" dirty="0" smtClean="0"/>
              <a:t>، </a:t>
            </a:r>
            <a:r>
              <a:rPr lang="ar-SA" dirty="0" err="1" smtClean="0"/>
              <a:t>أمي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</a:t>
            </a:r>
            <a:r>
              <a:rPr lang="ar-SA" dirty="0" err="1" smtClean="0"/>
              <a:t>ابتدائي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</a:t>
            </a:r>
            <a:r>
              <a:rPr lang="ar-SA" dirty="0" err="1" smtClean="0"/>
              <a:t>ثانوي </a:t>
            </a:r>
            <a:r>
              <a:rPr lang="ar-SA" dirty="0" smtClean="0"/>
              <a:t>، </a:t>
            </a:r>
            <a:r>
              <a:rPr lang="ar-SA" dirty="0" err="1" smtClean="0"/>
              <a:t>جامعي </a:t>
            </a:r>
            <a:r>
              <a:rPr lang="ar-SA" dirty="0" smtClean="0"/>
              <a:t>، </a:t>
            </a:r>
            <a:r>
              <a:rPr lang="ar-SA" dirty="0" err="1" smtClean="0"/>
              <a:t>جامعي </a:t>
            </a:r>
            <a:r>
              <a:rPr lang="ar-SA" dirty="0" smtClean="0"/>
              <a:t>، </a:t>
            </a:r>
            <a:r>
              <a:rPr lang="ar-SA" dirty="0" err="1" smtClean="0"/>
              <a:t>أمي </a:t>
            </a:r>
            <a:r>
              <a:rPr lang="ar-SA" dirty="0" smtClean="0"/>
              <a:t>، </a:t>
            </a:r>
            <a:r>
              <a:rPr lang="ar-SA" dirty="0" err="1" smtClean="0"/>
              <a:t>أمي </a:t>
            </a:r>
            <a:r>
              <a:rPr lang="ar-SA" dirty="0" smtClean="0"/>
              <a:t>، فوق </a:t>
            </a:r>
            <a:r>
              <a:rPr lang="ar-SA" dirty="0" err="1" smtClean="0"/>
              <a:t>الجامعي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أمي</a:t>
            </a:r>
          </a:p>
          <a:p>
            <a:pPr algn="just">
              <a:buNone/>
            </a:pPr>
            <a:r>
              <a:rPr lang="ar-SA" dirty="0" smtClean="0"/>
              <a:t>المطلوب: كوني جدول يعرض هذه </a:t>
            </a:r>
            <a:r>
              <a:rPr lang="ar-SA" dirty="0" err="1" smtClean="0"/>
              <a:t>البيانات .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err="1" smtClean="0"/>
              <a:t>2.</a:t>
            </a:r>
            <a:r>
              <a:rPr lang="ar-SA" dirty="0" smtClean="0"/>
              <a:t> طريقة المستطيلات او </a:t>
            </a:r>
            <a:r>
              <a:rPr lang="ar-SA" dirty="0" err="1" smtClean="0"/>
              <a:t>الاعمدة: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        تستعمل هذه الطريقة للمقارنة بين قيم الظواهر حسب الزمن او المسميات.</a:t>
            </a:r>
          </a:p>
          <a:p>
            <a:pPr algn="just">
              <a:buNone/>
            </a:pPr>
            <a:r>
              <a:rPr lang="ar-SA" dirty="0" smtClean="0"/>
              <a:t>       تتلخص هذه الطريقة بوضع الزمن </a:t>
            </a:r>
            <a:r>
              <a:rPr lang="ar-SA" dirty="0" err="1" smtClean="0"/>
              <a:t>اوالمسميات</a:t>
            </a:r>
            <a:r>
              <a:rPr lang="ar-SA" dirty="0" smtClean="0"/>
              <a:t> على المحور الافقي ورسم المستطيلات بحيث يكون ارتفاع كل مستطيل ممثلاً لقيمة الظاهرة باستعمال مقياس رسم </a:t>
            </a:r>
            <a:r>
              <a:rPr lang="ar-SA" dirty="0" err="1" smtClean="0"/>
              <a:t>مناسب.</a:t>
            </a:r>
            <a:r>
              <a:rPr lang="ar-SA" dirty="0" smtClean="0"/>
              <a:t> يجب مراعاة كتابة عنوان </a:t>
            </a:r>
            <a:r>
              <a:rPr lang="ar-SA" dirty="0" err="1" smtClean="0"/>
              <a:t>الشكل </a:t>
            </a:r>
            <a:r>
              <a:rPr lang="ar-SA" dirty="0" smtClean="0"/>
              <a:t>، الوحدات المستعملة ومذكرات المصادر التي اخذت منها البيانات.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مثال(2</a:t>
            </a:r>
            <a:r>
              <a:rPr lang="ar-SA" dirty="0" err="1" smtClean="0"/>
              <a:t>):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الجدول الاتي يبين توزيع الاساتذة في كلية ما حسب الدرجة </a:t>
            </a:r>
            <a:r>
              <a:rPr lang="ar-SA" dirty="0" err="1" smtClean="0"/>
              <a:t>العملية:</a:t>
            </a: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algn="just"/>
            <a:r>
              <a:rPr lang="ar-SA" dirty="0" smtClean="0"/>
              <a:t>المطلوب: عرض البيانات اعلاه بطريقة المستطيلات او الاعمدة</a:t>
            </a:r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547664" y="3068960"/>
          <a:ext cx="6096000" cy="7416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49782"/>
                <a:gridCol w="888618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الدرجة العلمية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محاضر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استاذ مساعد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استاذ مشارك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استاذ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عدد</a:t>
                      </a:r>
                      <a:r>
                        <a:rPr lang="ar-SA" b="1" baseline="0" dirty="0" smtClean="0"/>
                        <a:t> الاساتذة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err="1" smtClean="0"/>
              <a:t>3.</a:t>
            </a:r>
            <a:r>
              <a:rPr lang="ar-SA" dirty="0" smtClean="0"/>
              <a:t> طريقة الخط </a:t>
            </a:r>
            <a:r>
              <a:rPr lang="ar-SA" dirty="0" err="1" smtClean="0"/>
              <a:t>المنكسر: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تستعمل هذه الطريقة لعرض تغير ظاهرة او عدة ظواهر مع الزمن او المسميات.</a:t>
            </a:r>
          </a:p>
          <a:p>
            <a:pPr algn="just">
              <a:buNone/>
            </a:pPr>
            <a:r>
              <a:rPr lang="ar-SA" dirty="0" smtClean="0"/>
              <a:t>    تتلخص هذه الطريقة برسم محورين متعامدين على المحور الافقي الزمن او المسميات ثم تحديد النقاط </a:t>
            </a:r>
            <a:r>
              <a:rPr lang="ar-SA" dirty="0" err="1" smtClean="0"/>
              <a:t>وايصال</a:t>
            </a:r>
            <a:r>
              <a:rPr lang="ar-SA" dirty="0" smtClean="0"/>
              <a:t> هذه النقاط بالمسطرة باستعمال مقياس رسم مناسب.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مثال(3</a:t>
            </a:r>
            <a:r>
              <a:rPr lang="ar-SA" dirty="0" err="1" smtClean="0"/>
              <a:t>):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مثال(2) السابق </a:t>
            </a:r>
          </a:p>
          <a:p>
            <a:pPr>
              <a:buNone/>
            </a:pPr>
            <a:r>
              <a:rPr lang="ar-SA" dirty="0" smtClean="0"/>
              <a:t>المطلوب: عرض البيانات بطريقة الخط المنكسر</a:t>
            </a: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err="1" smtClean="0"/>
              <a:t>4.</a:t>
            </a:r>
            <a:r>
              <a:rPr lang="ar-SA" dirty="0" smtClean="0"/>
              <a:t> طريقة الخط </a:t>
            </a:r>
            <a:r>
              <a:rPr lang="ar-SA" dirty="0" err="1" smtClean="0"/>
              <a:t>المنحنى: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تستعمل هذه الطريقة عندما تتغير الظاهرة على فترات زمنية قصيرة وكثيرة.</a:t>
            </a:r>
          </a:p>
          <a:p>
            <a:pPr algn="just">
              <a:buNone/>
            </a:pPr>
            <a:r>
              <a:rPr lang="ar-SA" dirty="0" smtClean="0"/>
              <a:t>     تماثل هذه الطريقة طريقة الخط المنكسر ونحصل عليها بتمهيد الخط المنكسر ليصبح على شكل منحنى بدون </a:t>
            </a:r>
            <a:r>
              <a:rPr lang="ar-SA" dirty="0" err="1" smtClean="0"/>
              <a:t>زوايا.</a:t>
            </a:r>
            <a:r>
              <a:rPr lang="ar-SA" dirty="0" smtClean="0"/>
              <a:t> 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مثال(4</a:t>
            </a:r>
            <a:r>
              <a:rPr lang="ar-SA" dirty="0" err="1" smtClean="0"/>
              <a:t>):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مثال(2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ar-SA" dirty="0" smtClean="0"/>
              <a:t>المطلوب: عرض البيانات بطريقة الخط المنحنى</a:t>
            </a: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ar-SA" dirty="0" err="1" smtClean="0"/>
              <a:t>5.</a:t>
            </a:r>
            <a:r>
              <a:rPr lang="ar-SA" dirty="0" smtClean="0"/>
              <a:t> طريقة </a:t>
            </a:r>
            <a:r>
              <a:rPr lang="ar-SA" dirty="0" err="1" smtClean="0"/>
              <a:t>الدائرة 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تتلخص هذه الطريقة بتقسيم الظاهرة الكلية الى اجزاء بحيث ان المجموع الكلي للظاهرة يساوي مساحة الدائرة 360 درجة ثم يتم تحويل كل جزء الى قطاع من الدائرة.</a:t>
            </a:r>
          </a:p>
          <a:p>
            <a:pPr>
              <a:buNone/>
            </a:pPr>
            <a:r>
              <a:rPr lang="ar-SA" dirty="0" smtClean="0"/>
              <a:t>   زاوية </a:t>
            </a:r>
            <a:r>
              <a:rPr lang="ar-SA" dirty="0" err="1" smtClean="0"/>
              <a:t>القطاع </a:t>
            </a:r>
            <a:r>
              <a:rPr lang="ar-SA" dirty="0" smtClean="0"/>
              <a:t>=   </a:t>
            </a:r>
            <a:r>
              <a:rPr lang="ar-SA" u="sng" dirty="0" err="1" smtClean="0"/>
              <a:t>الجزء</a:t>
            </a:r>
            <a:r>
              <a:rPr lang="ar-SA" dirty="0" err="1" smtClean="0"/>
              <a:t>          </a:t>
            </a:r>
            <a:r>
              <a:rPr lang="ar-SA" dirty="0" smtClean="0"/>
              <a:t>* 360</a:t>
            </a:r>
          </a:p>
          <a:p>
            <a:pPr>
              <a:buNone/>
            </a:pPr>
            <a:r>
              <a:rPr lang="ar-SA" dirty="0" smtClean="0"/>
              <a:t>                    المجموع الكلي   </a:t>
            </a:r>
          </a:p>
          <a:p>
            <a:pPr algn="just">
              <a:buNone/>
            </a:pPr>
            <a:r>
              <a:rPr lang="ar-SA" dirty="0" err="1" smtClean="0"/>
              <a:t>6.</a:t>
            </a:r>
            <a:r>
              <a:rPr lang="ar-SA" dirty="0" smtClean="0"/>
              <a:t> الطريقة التصويرية: تستعمل لعرض البيانات بصورة مبسطة ومشوقة كما في كتب الاطفال والدعاية </a:t>
            </a:r>
            <a:r>
              <a:rPr lang="ar-SA" dirty="0" err="1" smtClean="0"/>
              <a:t>والاعلان.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مثال(5</a:t>
            </a:r>
            <a:r>
              <a:rPr lang="ar-SA" dirty="0" err="1" smtClean="0"/>
              <a:t>):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مثال(2</a:t>
            </a:r>
            <a:r>
              <a:rPr lang="ar-SA" dirty="0" err="1" smtClean="0"/>
              <a:t>)</a:t>
            </a:r>
            <a:endParaRPr lang="ar-SA" dirty="0" smtClean="0"/>
          </a:p>
          <a:p>
            <a:pPr>
              <a:buNone/>
            </a:pPr>
            <a:r>
              <a:rPr lang="ar-SA" dirty="0" err="1" smtClean="0"/>
              <a:t>المطلوب </a:t>
            </a:r>
            <a:r>
              <a:rPr lang="ar-SA" dirty="0" smtClean="0"/>
              <a:t>: عرض البيانات بطريقة الدائرة</a:t>
            </a:r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229</TotalTime>
  <Words>489</Words>
  <Application>Microsoft Office PowerPoint</Application>
  <PresentationFormat>عرض على الشاشة (3:4)‏</PresentationFormat>
  <Paragraphs>68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انقلاب</vt:lpstr>
      <vt:lpstr>جامعة الدمام كلية الاداب مبادئ الاحصاء</vt:lpstr>
      <vt:lpstr>الفصل الاول</vt:lpstr>
      <vt:lpstr>تعريف علم الاحصاء:</vt:lpstr>
      <vt:lpstr>طرق عرض البيانات</vt:lpstr>
      <vt:lpstr>طرق عرض البيانات</vt:lpstr>
      <vt:lpstr>مثال(1):</vt:lpstr>
      <vt:lpstr>طرق عرض البيانات</vt:lpstr>
      <vt:lpstr>مثال(2):</vt:lpstr>
      <vt:lpstr>طرق عرض البيانات</vt:lpstr>
      <vt:lpstr>مثال(3):</vt:lpstr>
      <vt:lpstr>طرق عرض البيانات</vt:lpstr>
      <vt:lpstr>مثال(4):</vt:lpstr>
      <vt:lpstr>طرق عرض البيانات</vt:lpstr>
      <vt:lpstr>مثال(5):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الاول</dc:title>
  <dc:creator>ArAM</dc:creator>
  <cp:lastModifiedBy>ArAM</cp:lastModifiedBy>
  <cp:revision>29</cp:revision>
  <dcterms:created xsi:type="dcterms:W3CDTF">2012-10-24T13:45:08Z</dcterms:created>
  <dcterms:modified xsi:type="dcterms:W3CDTF">2012-11-01T05:30:34Z</dcterms:modified>
</cp:coreProperties>
</file>