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71" r:id="rId2"/>
    <p:sldId id="256" r:id="rId3"/>
    <p:sldId id="265" r:id="rId4"/>
    <p:sldId id="267" r:id="rId5"/>
    <p:sldId id="272" r:id="rId6"/>
    <p:sldId id="273" r:id="rId7"/>
    <p:sldId id="258" r:id="rId8"/>
    <p:sldId id="259" r:id="rId9"/>
    <p:sldId id="270" r:id="rId10"/>
    <p:sldId id="269" r:id="rId11"/>
    <p:sldId id="268" r:id="rId12"/>
    <p:sldId id="266" r:id="rId13"/>
    <p:sldId id="260" r:id="rId14"/>
    <p:sldId id="263" r:id="rId15"/>
    <p:sldId id="274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DF03B4-526B-467B-926D-519B2A64362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4768978C-66DD-4CD2-B9AB-C001F901F23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600" b="1" dirty="0" smtClean="0">
              <a:solidFill>
                <a:schemeClr val="tx1"/>
              </a:solidFill>
            </a:rPr>
            <a:t>أسماء الأفعال</a:t>
          </a:r>
          <a:endParaRPr lang="ar-JO" sz="3600" b="1" dirty="0">
            <a:solidFill>
              <a:schemeClr val="tx1"/>
            </a:solidFill>
          </a:endParaRPr>
        </a:p>
      </dgm:t>
    </dgm:pt>
    <dgm:pt modelId="{FE214C5F-47E6-4E1E-BB6C-9A8DBD08C0EA}" type="par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6A020F8F-05FF-4374-B622-CED48D77C602}" type="sib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C0F67930-3E1F-4AB5-BC9F-FDC5A611919D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اسم فعل مضارع</a:t>
          </a:r>
          <a:endParaRPr lang="ar-JO" sz="3200" b="1" dirty="0">
            <a:solidFill>
              <a:schemeClr val="tx1"/>
            </a:solidFill>
          </a:endParaRPr>
        </a:p>
      </dgm:t>
    </dgm:pt>
    <dgm:pt modelId="{5EB790FF-8AB9-42D0-9E67-CB50DEA73D6D}" type="par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221A4924-384A-4F16-8A52-C2C0E40828AC}" type="sib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15D01273-C14B-4B22-ADCF-DF5FE42C4982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dirty="0" smtClean="0">
              <a:solidFill>
                <a:schemeClr val="tx1"/>
              </a:solidFill>
            </a:rPr>
            <a:t>ا</a:t>
          </a:r>
          <a:r>
            <a:rPr lang="ar-JO" sz="3200" b="1" dirty="0" smtClean="0">
              <a:solidFill>
                <a:schemeClr val="tx1"/>
              </a:solidFill>
            </a:rPr>
            <a:t>سم فعل أمر</a:t>
          </a:r>
          <a:endParaRPr lang="ar-JO" sz="3200" b="1" dirty="0">
            <a:solidFill>
              <a:schemeClr val="tx1"/>
            </a:solidFill>
          </a:endParaRPr>
        </a:p>
      </dgm:t>
    </dgm:pt>
    <dgm:pt modelId="{A48E7AB3-CDE8-4334-90E3-4CF4A908FA7D}" type="parTrans" cxnId="{8F3AE0FA-6FCA-43DF-87EE-948F5403A070}">
      <dgm:prSet/>
      <dgm:spPr/>
      <dgm:t>
        <a:bodyPr/>
        <a:lstStyle/>
        <a:p>
          <a:pPr rtl="1"/>
          <a:endParaRPr lang="ar-JO"/>
        </a:p>
      </dgm:t>
    </dgm:pt>
    <dgm:pt modelId="{47460157-8E27-4326-9B0F-90762D68649F}" type="sibTrans" cxnId="{8F3AE0FA-6FCA-43DF-87EE-948F5403A070}">
      <dgm:prSet/>
      <dgm:spPr/>
      <dgm:t>
        <a:bodyPr/>
        <a:lstStyle/>
        <a:p>
          <a:pPr rtl="1"/>
          <a:endParaRPr lang="ar-JO"/>
        </a:p>
      </dgm:t>
    </dgm:pt>
    <dgm:pt modelId="{352F910F-B8FB-4B47-95C5-ADCB9A85AE8B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اسم فعل ماض</a:t>
          </a:r>
          <a:endParaRPr lang="ar-JO" sz="3200" b="1" dirty="0">
            <a:solidFill>
              <a:schemeClr val="tx1"/>
            </a:solidFill>
          </a:endParaRPr>
        </a:p>
      </dgm:t>
    </dgm:pt>
    <dgm:pt modelId="{3EBE8163-95E2-44AE-8EAC-98C8208F34AF}" type="par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BC4BE787-8BD6-4A28-A22B-677480E5F234}" type="sib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A066FB2E-909A-4C2C-A839-2BF4114DA151}" type="pres">
      <dgm:prSet presAssocID="{EADF03B4-526B-467B-926D-519B2A6436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C9ADC9D9-483C-43CC-88AB-80FB598FC160}" type="pres">
      <dgm:prSet presAssocID="{4768978C-66DD-4CD2-B9AB-C001F901F23A}" presName="centerShape" presStyleLbl="node0" presStyleIdx="0" presStyleCnt="1"/>
      <dgm:spPr/>
      <dgm:t>
        <a:bodyPr/>
        <a:lstStyle/>
        <a:p>
          <a:pPr rtl="1"/>
          <a:endParaRPr lang="ar-JO"/>
        </a:p>
      </dgm:t>
    </dgm:pt>
    <dgm:pt modelId="{4AA7FB3D-C532-41BC-A176-216BEC4BF0E5}" type="pres">
      <dgm:prSet presAssocID="{5EB790FF-8AB9-42D0-9E67-CB50DEA73D6D}" presName="parTrans" presStyleLbl="bgSibTrans2D1" presStyleIdx="0" presStyleCnt="3"/>
      <dgm:spPr/>
      <dgm:t>
        <a:bodyPr/>
        <a:lstStyle/>
        <a:p>
          <a:pPr rtl="1"/>
          <a:endParaRPr lang="ar-JO"/>
        </a:p>
      </dgm:t>
    </dgm:pt>
    <dgm:pt modelId="{9D3CF7A5-0F00-415A-B410-3DD4574265F5}" type="pres">
      <dgm:prSet presAssocID="{C0F67930-3E1F-4AB5-BC9F-FDC5A611919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DE27051E-0FCF-4CDC-A4E9-A0753C387E6E}" type="pres">
      <dgm:prSet presAssocID="{A48E7AB3-CDE8-4334-90E3-4CF4A908FA7D}" presName="parTrans" presStyleLbl="bgSibTrans2D1" presStyleIdx="1" presStyleCnt="3"/>
      <dgm:spPr/>
      <dgm:t>
        <a:bodyPr/>
        <a:lstStyle/>
        <a:p>
          <a:pPr rtl="1"/>
          <a:endParaRPr lang="ar-JO"/>
        </a:p>
      </dgm:t>
    </dgm:pt>
    <dgm:pt modelId="{97C62DFE-319F-46DC-A99E-4F39CF16C32D}" type="pres">
      <dgm:prSet presAssocID="{15D01273-C14B-4B22-ADCF-DF5FE42C498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07DBFB2A-7F03-4A39-8233-6D3087D4B3E0}" type="pres">
      <dgm:prSet presAssocID="{3EBE8163-95E2-44AE-8EAC-98C8208F34AF}" presName="parTrans" presStyleLbl="bgSibTrans2D1" presStyleIdx="2" presStyleCnt="3"/>
      <dgm:spPr/>
      <dgm:t>
        <a:bodyPr/>
        <a:lstStyle/>
        <a:p>
          <a:pPr rtl="1"/>
          <a:endParaRPr lang="ar-JO"/>
        </a:p>
      </dgm:t>
    </dgm:pt>
    <dgm:pt modelId="{87BD4081-B7C6-426D-BF04-C89A8F3E1886}" type="pres">
      <dgm:prSet presAssocID="{352F910F-B8FB-4B47-95C5-ADCB9A85AE8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BFB27ABD-882D-4C7B-A744-09029FC9C70D}" type="presOf" srcId="{EADF03B4-526B-467B-926D-519B2A64362F}" destId="{A066FB2E-909A-4C2C-A839-2BF4114DA151}" srcOrd="0" destOrd="0" presId="urn:microsoft.com/office/officeart/2005/8/layout/radial4"/>
    <dgm:cxn modelId="{F94468DD-C339-4972-A87D-D6C7F3E3B9E2}" type="presOf" srcId="{4768978C-66DD-4CD2-B9AB-C001F901F23A}" destId="{C9ADC9D9-483C-43CC-88AB-80FB598FC160}" srcOrd="0" destOrd="0" presId="urn:microsoft.com/office/officeart/2005/8/layout/radial4"/>
    <dgm:cxn modelId="{984A268B-9B68-4EA2-8084-D3585DAFD72A}" type="presOf" srcId="{A48E7AB3-CDE8-4334-90E3-4CF4A908FA7D}" destId="{DE27051E-0FCF-4CDC-A4E9-A0753C387E6E}" srcOrd="0" destOrd="0" presId="urn:microsoft.com/office/officeart/2005/8/layout/radial4"/>
    <dgm:cxn modelId="{FDA52C31-2F9A-4031-B7BE-25CBCDF19767}" srcId="{4768978C-66DD-4CD2-B9AB-C001F901F23A}" destId="{352F910F-B8FB-4B47-95C5-ADCB9A85AE8B}" srcOrd="2" destOrd="0" parTransId="{3EBE8163-95E2-44AE-8EAC-98C8208F34AF}" sibTransId="{BC4BE787-8BD6-4A28-A22B-677480E5F234}"/>
    <dgm:cxn modelId="{B19DF44E-9AA6-4F0F-B024-A41857CA7824}" srcId="{4768978C-66DD-4CD2-B9AB-C001F901F23A}" destId="{C0F67930-3E1F-4AB5-BC9F-FDC5A611919D}" srcOrd="0" destOrd="0" parTransId="{5EB790FF-8AB9-42D0-9E67-CB50DEA73D6D}" sibTransId="{221A4924-384A-4F16-8A52-C2C0E40828AC}"/>
    <dgm:cxn modelId="{2FB215CC-A5C2-491C-B3F3-CC1317F34EA2}" srcId="{EADF03B4-526B-467B-926D-519B2A64362F}" destId="{4768978C-66DD-4CD2-B9AB-C001F901F23A}" srcOrd="0" destOrd="0" parTransId="{FE214C5F-47E6-4E1E-BB6C-9A8DBD08C0EA}" sibTransId="{6A020F8F-05FF-4374-B622-CED48D77C602}"/>
    <dgm:cxn modelId="{31FA6A21-21F5-44C2-8BA8-A3556E996415}" type="presOf" srcId="{C0F67930-3E1F-4AB5-BC9F-FDC5A611919D}" destId="{9D3CF7A5-0F00-415A-B410-3DD4574265F5}" srcOrd="0" destOrd="0" presId="urn:microsoft.com/office/officeart/2005/8/layout/radial4"/>
    <dgm:cxn modelId="{8F3AE0FA-6FCA-43DF-87EE-948F5403A070}" srcId="{4768978C-66DD-4CD2-B9AB-C001F901F23A}" destId="{15D01273-C14B-4B22-ADCF-DF5FE42C4982}" srcOrd="1" destOrd="0" parTransId="{A48E7AB3-CDE8-4334-90E3-4CF4A908FA7D}" sibTransId="{47460157-8E27-4326-9B0F-90762D68649F}"/>
    <dgm:cxn modelId="{ED0DD04B-9900-4676-8BA1-6E09E75BF3DE}" type="presOf" srcId="{3EBE8163-95E2-44AE-8EAC-98C8208F34AF}" destId="{07DBFB2A-7F03-4A39-8233-6D3087D4B3E0}" srcOrd="0" destOrd="0" presId="urn:microsoft.com/office/officeart/2005/8/layout/radial4"/>
    <dgm:cxn modelId="{3BFAC4EA-F445-402D-AD8E-DD8CDAD97791}" type="presOf" srcId="{5EB790FF-8AB9-42D0-9E67-CB50DEA73D6D}" destId="{4AA7FB3D-C532-41BC-A176-216BEC4BF0E5}" srcOrd="0" destOrd="0" presId="urn:microsoft.com/office/officeart/2005/8/layout/radial4"/>
    <dgm:cxn modelId="{8B2E456D-63F6-41D5-803D-0043796FCB6B}" type="presOf" srcId="{352F910F-B8FB-4B47-95C5-ADCB9A85AE8B}" destId="{87BD4081-B7C6-426D-BF04-C89A8F3E1886}" srcOrd="0" destOrd="0" presId="urn:microsoft.com/office/officeart/2005/8/layout/radial4"/>
    <dgm:cxn modelId="{00C4B457-7EAC-4986-8EBA-05A4C50A15D9}" type="presOf" srcId="{15D01273-C14B-4B22-ADCF-DF5FE42C4982}" destId="{97C62DFE-319F-46DC-A99E-4F39CF16C32D}" srcOrd="0" destOrd="0" presId="urn:microsoft.com/office/officeart/2005/8/layout/radial4"/>
    <dgm:cxn modelId="{7D4E1693-4A1D-4907-BF3F-8571168B3EF1}" type="presParOf" srcId="{A066FB2E-909A-4C2C-A839-2BF4114DA151}" destId="{C9ADC9D9-483C-43CC-88AB-80FB598FC160}" srcOrd="0" destOrd="0" presId="urn:microsoft.com/office/officeart/2005/8/layout/radial4"/>
    <dgm:cxn modelId="{67078140-C807-434F-B340-D2A373F0E339}" type="presParOf" srcId="{A066FB2E-909A-4C2C-A839-2BF4114DA151}" destId="{4AA7FB3D-C532-41BC-A176-216BEC4BF0E5}" srcOrd="1" destOrd="0" presId="urn:microsoft.com/office/officeart/2005/8/layout/radial4"/>
    <dgm:cxn modelId="{96316B58-078D-4620-BA5A-F3A949AA295B}" type="presParOf" srcId="{A066FB2E-909A-4C2C-A839-2BF4114DA151}" destId="{9D3CF7A5-0F00-415A-B410-3DD4574265F5}" srcOrd="2" destOrd="0" presId="urn:microsoft.com/office/officeart/2005/8/layout/radial4"/>
    <dgm:cxn modelId="{0009A70D-A169-467A-BB9D-693CF76F7691}" type="presParOf" srcId="{A066FB2E-909A-4C2C-A839-2BF4114DA151}" destId="{DE27051E-0FCF-4CDC-A4E9-A0753C387E6E}" srcOrd="3" destOrd="0" presId="urn:microsoft.com/office/officeart/2005/8/layout/radial4"/>
    <dgm:cxn modelId="{AC4AFFBA-6E7B-463A-B5AD-A960C3612B6B}" type="presParOf" srcId="{A066FB2E-909A-4C2C-A839-2BF4114DA151}" destId="{97C62DFE-319F-46DC-A99E-4F39CF16C32D}" srcOrd="4" destOrd="0" presId="urn:microsoft.com/office/officeart/2005/8/layout/radial4"/>
    <dgm:cxn modelId="{9EA0FAAD-9EA6-4165-87A6-B1833F454F91}" type="presParOf" srcId="{A066FB2E-909A-4C2C-A839-2BF4114DA151}" destId="{07DBFB2A-7F03-4A39-8233-6D3087D4B3E0}" srcOrd="5" destOrd="0" presId="urn:microsoft.com/office/officeart/2005/8/layout/radial4"/>
    <dgm:cxn modelId="{12B4C642-2F26-4965-A3BF-1AB42E77432D}" type="presParOf" srcId="{A066FB2E-909A-4C2C-A839-2BF4114DA151}" destId="{87BD4081-B7C6-426D-BF04-C89A8F3E188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ADC9D9-483C-43CC-88AB-80FB598FC160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gradFill rotWithShape="1">
          <a:gsLst>
            <a:gs pos="0">
              <a:schemeClr val="accent1">
                <a:tint val="62000"/>
                <a:satMod val="180000"/>
              </a:schemeClr>
            </a:gs>
            <a:gs pos="65000">
              <a:schemeClr val="accent1">
                <a:tint val="32000"/>
                <a:satMod val="250000"/>
              </a:schemeClr>
            </a:gs>
            <a:gs pos="100000">
              <a:schemeClr val="accent1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600" b="1" kern="1200" dirty="0" smtClean="0">
              <a:solidFill>
                <a:schemeClr val="tx1"/>
              </a:solidFill>
            </a:rPr>
            <a:t>أسماء الأفعال</a:t>
          </a:r>
          <a:endParaRPr lang="ar-JO" sz="3600" b="1" kern="1200" dirty="0">
            <a:solidFill>
              <a:schemeClr val="tx1"/>
            </a:solidFill>
          </a:endParaRPr>
        </a:p>
      </dsp:txBody>
      <dsp:txXfrm>
        <a:off x="3083005" y="2461550"/>
        <a:ext cx="2063588" cy="2063588"/>
      </dsp:txXfrm>
    </dsp:sp>
    <dsp:sp modelId="{4AA7FB3D-C532-41BC-A176-216BEC4BF0E5}">
      <dsp:nvSpPr>
        <dsp:cNvPr id="0" name=""/>
        <dsp:cNvSpPr/>
      </dsp:nvSpPr>
      <dsp:spPr>
        <a:xfrm rot="12900000">
          <a:off x="1752980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CF7A5-0F00-415A-B410-3DD4574265F5}">
      <dsp:nvSpPr>
        <dsp:cNvPr id="0" name=""/>
        <dsp:cNvSpPr/>
      </dsp:nvSpPr>
      <dsp:spPr>
        <a:xfrm>
          <a:off x="916039" y="1155731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62000"/>
                <a:satMod val="180000"/>
              </a:schemeClr>
            </a:gs>
            <a:gs pos="65000">
              <a:schemeClr val="accent4">
                <a:tint val="32000"/>
                <a:satMod val="250000"/>
              </a:schemeClr>
            </a:gs>
            <a:gs pos="100000">
              <a:schemeClr val="accent4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اسم فعل مضارع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916039" y="1155731"/>
        <a:ext cx="1960408" cy="1568327"/>
      </dsp:txXfrm>
    </dsp:sp>
    <dsp:sp modelId="{DE27051E-0FCF-4CDC-A4E9-A0753C387E6E}">
      <dsp:nvSpPr>
        <dsp:cNvPr id="0" name=""/>
        <dsp:cNvSpPr/>
      </dsp:nvSpPr>
      <dsp:spPr>
        <a:xfrm rot="16200000">
          <a:off x="3322623" y="1283102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C62DFE-319F-46DC-A99E-4F39CF16C32D}">
      <dsp:nvSpPr>
        <dsp:cNvPr id="0" name=""/>
        <dsp:cNvSpPr/>
      </dsp:nvSpPr>
      <dsp:spPr>
        <a:xfrm>
          <a:off x="3134595" y="824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2000"/>
                <a:satMod val="180000"/>
              </a:schemeClr>
            </a:gs>
            <a:gs pos="65000">
              <a:schemeClr val="accent2">
                <a:tint val="32000"/>
                <a:satMod val="250000"/>
              </a:schemeClr>
            </a:gs>
            <a:gs pos="100000">
              <a:schemeClr val="accent2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kern="1200" dirty="0" smtClean="0">
              <a:solidFill>
                <a:schemeClr val="tx1"/>
              </a:solidFill>
            </a:rPr>
            <a:t>ا</a:t>
          </a:r>
          <a:r>
            <a:rPr lang="ar-JO" sz="3200" b="1" kern="1200" dirty="0" smtClean="0">
              <a:solidFill>
                <a:schemeClr val="tx1"/>
              </a:solidFill>
            </a:rPr>
            <a:t>سم فعل أمر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3134595" y="824"/>
        <a:ext cx="1960408" cy="1568327"/>
      </dsp:txXfrm>
    </dsp:sp>
    <dsp:sp modelId="{07DBFB2A-7F03-4A39-8233-6D3087D4B3E0}">
      <dsp:nvSpPr>
        <dsp:cNvPr id="0" name=""/>
        <dsp:cNvSpPr/>
      </dsp:nvSpPr>
      <dsp:spPr>
        <a:xfrm rot="19500000">
          <a:off x="4892267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D4081-B7C6-426D-BF04-C89A8F3E1886}">
      <dsp:nvSpPr>
        <dsp:cNvPr id="0" name=""/>
        <dsp:cNvSpPr/>
      </dsp:nvSpPr>
      <dsp:spPr>
        <a:xfrm>
          <a:off x="5353151" y="1155731"/>
          <a:ext cx="1960408" cy="15683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2000"/>
                <a:satMod val="180000"/>
              </a:schemeClr>
            </a:gs>
            <a:gs pos="65000">
              <a:schemeClr val="accent6">
                <a:tint val="32000"/>
                <a:satMod val="250000"/>
              </a:schemeClr>
            </a:gs>
            <a:gs pos="100000">
              <a:schemeClr val="accent6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3200" b="1" kern="1200" dirty="0" smtClean="0">
              <a:solidFill>
                <a:schemeClr val="tx1"/>
              </a:solidFill>
            </a:rPr>
            <a:t>اسم فعل ماض</a:t>
          </a:r>
          <a:endParaRPr lang="ar-JO" sz="3200" b="1" kern="1200" dirty="0">
            <a:solidFill>
              <a:schemeClr val="tx1"/>
            </a:solidFill>
          </a:endParaRPr>
        </a:p>
      </dsp:txBody>
      <dsp:txXfrm>
        <a:off x="5353151" y="1155731"/>
        <a:ext cx="1960408" cy="1568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14/04/1433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7992888" cy="53285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2708920"/>
            <a:ext cx="7743852" cy="1889095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JO" sz="3200" dirty="0" smtClean="0">
                <a:solidFill>
                  <a:srgbClr val="FF0000"/>
                </a:solidFill>
              </a:rPr>
              <a:t>اسم الفعل الماضي</a:t>
            </a:r>
            <a:r>
              <a:rPr lang="ar-SA" sz="3200" dirty="0" smtClean="0">
                <a:solidFill>
                  <a:srgbClr val="FF0000"/>
                </a:solidFill>
              </a:rPr>
              <a:t>.</a:t>
            </a:r>
            <a:endParaRPr lang="ar-JO" sz="3200" dirty="0" smtClean="0">
              <a:solidFill>
                <a:srgbClr val="FF0000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ar-JO" sz="3200" dirty="0" smtClean="0">
                <a:solidFill>
                  <a:srgbClr val="FF0000"/>
                </a:solidFill>
              </a:rPr>
              <a:t>اسم الفعل المضارع</a:t>
            </a:r>
            <a:r>
              <a:rPr lang="ar-SA" sz="3200" dirty="0" smtClean="0">
                <a:solidFill>
                  <a:srgbClr val="FF0000"/>
                </a:solidFill>
              </a:rPr>
              <a:t> .</a:t>
            </a:r>
            <a:endParaRPr lang="ar-JO" sz="3200" dirty="0" smtClean="0">
              <a:solidFill>
                <a:srgbClr val="FF0000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ar-JO" sz="3200" dirty="0" smtClean="0">
                <a:solidFill>
                  <a:srgbClr val="FF0000"/>
                </a:solidFill>
              </a:rPr>
              <a:t>اسم فعل الأمر</a:t>
            </a:r>
            <a:r>
              <a:rPr lang="ar-SA" sz="3200" dirty="0" smtClean="0">
                <a:solidFill>
                  <a:srgbClr val="FF0000"/>
                </a:solidFill>
              </a:rPr>
              <a:t> .</a:t>
            </a:r>
          </a:p>
          <a:p>
            <a:endParaRPr lang="ar-SA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106587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600" dirty="0" smtClean="0"/>
              <a:t>أسماء الأفعال</a:t>
            </a:r>
            <a:endParaRPr lang="ar-JO" sz="3600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endParaRPr lang="ar-JO" sz="32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latin typeface="Simplified Arabic" pitchFamily="18" charset="-78"/>
                <a:cs typeface="Simplified Arabic" pitchFamily="18" charset="-78"/>
              </a:rPr>
              <a:t>تعرف أسماء الأفعال وسبب تسميتها بهذا الاسم</a:t>
            </a:r>
            <a:r>
              <a:rPr lang="ar-SA" sz="3200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32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latin typeface="Simplified Arabic" pitchFamily="18" charset="-78"/>
                <a:cs typeface="Simplified Arabic" pitchFamily="18" charset="-78"/>
              </a:rPr>
              <a:t>تعرف أنواع أسماء الأفعال</a:t>
            </a:r>
            <a:r>
              <a:rPr lang="ar-SA" sz="3200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32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latin typeface="Simplified Arabic" pitchFamily="18" charset="-78"/>
                <a:cs typeface="Simplified Arabic" pitchFamily="18" charset="-78"/>
              </a:rPr>
              <a:t>تعرف حالات بناء أسماء الأفعال</a:t>
            </a:r>
            <a:r>
              <a:rPr lang="ar-SA" sz="3200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32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3200" b="1" dirty="0" smtClean="0">
                <a:latin typeface="Simplified Arabic" pitchFamily="18" charset="-78"/>
                <a:cs typeface="Simplified Arabic" pitchFamily="18" charset="-78"/>
              </a:rPr>
              <a:t>توظيف أسماء الأفعال في جمل دالة</a:t>
            </a:r>
            <a:r>
              <a:rPr lang="ar-SA" sz="3200" b="1" dirty="0" smtClean="0"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32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ar-JO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3600" b="1" u="sng" dirty="0" smtClean="0">
                <a:solidFill>
                  <a:srgbClr val="7030A0"/>
                </a:solidFill>
              </a:rPr>
              <a:t>أولا : تعريفها :</a:t>
            </a:r>
          </a:p>
          <a:p>
            <a:pPr>
              <a:buNone/>
            </a:pPr>
            <a:endParaRPr lang="ar-SA" sz="1200" b="1" u="sng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ar-SA" sz="3200" b="1" dirty="0" smtClean="0">
                <a:solidFill>
                  <a:schemeClr val="tx1"/>
                </a:solidFill>
              </a:rPr>
              <a:t>      </a:t>
            </a:r>
            <a:r>
              <a:rPr lang="ar-JO" sz="3200" b="1" dirty="0" smtClean="0">
                <a:solidFill>
                  <a:schemeClr val="tx1"/>
                </a:solidFill>
              </a:rPr>
              <a:t>في اللغة</a:t>
            </a:r>
            <a:r>
              <a:rPr lang="ar-SA" sz="3200" b="1" dirty="0" smtClean="0">
                <a:solidFill>
                  <a:schemeClr val="tx1"/>
                </a:solidFill>
              </a:rPr>
              <a:t> :</a:t>
            </a:r>
            <a:r>
              <a:rPr lang="ar-JO" sz="3200" b="1" dirty="0" smtClean="0">
                <a:solidFill>
                  <a:schemeClr val="tx1"/>
                </a:solidFill>
              </a:rPr>
              <a:t> طائفة من الكلام لاتدخل من حيث التعريف والعلامات في قسم من أقسام الكلام الثلاثة: الاسم والفعل والحرف</a:t>
            </a:r>
            <a:r>
              <a:rPr lang="ar-SA" sz="3200" b="1" dirty="0" smtClean="0">
                <a:solidFill>
                  <a:schemeClr val="tx1"/>
                </a:solidFill>
              </a:rPr>
              <a:t> ، </a:t>
            </a:r>
            <a:r>
              <a:rPr lang="ar-JO" sz="3200" b="1" dirty="0" smtClean="0">
                <a:solidFill>
                  <a:schemeClr val="tx1"/>
                </a:solidFill>
              </a:rPr>
              <a:t>فهي تشبه الأسماء المبنية من حيث اللفظ في عدم تصرفها</a:t>
            </a:r>
            <a:r>
              <a:rPr lang="ar-SA" sz="3200" b="1" dirty="0" smtClean="0">
                <a:solidFill>
                  <a:schemeClr val="tx1"/>
                </a:solidFill>
              </a:rPr>
              <a:t> ، </a:t>
            </a:r>
            <a:r>
              <a:rPr lang="ar-JO" sz="3200" b="1" dirty="0" smtClean="0">
                <a:solidFill>
                  <a:schemeClr val="tx1"/>
                </a:solidFill>
              </a:rPr>
              <a:t>وتشبه الفعل في دلالة معناها على الحدث مقترنا بالزمن</a:t>
            </a:r>
            <a:r>
              <a:rPr lang="ar-SA" sz="3200" b="1" dirty="0" smtClean="0">
                <a:solidFill>
                  <a:schemeClr val="tx1"/>
                </a:solidFill>
              </a:rPr>
              <a:t> .</a:t>
            </a:r>
            <a:endParaRPr lang="ar-JO" sz="3200" b="1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أسماء الأفعال</a:t>
            </a:r>
            <a:endParaRPr lang="ar-J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5696" y="30689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endParaRPr lang="ar-JO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404664"/>
            <a:ext cx="8229600" cy="10129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أسماء الأفعال</a:t>
            </a:r>
            <a:endParaRPr kumimoji="0" lang="ar-JO" sz="41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67544" y="1628800"/>
            <a:ext cx="8229600" cy="45259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marR="0" lvl="0" indent="-256032" algn="ctr" defTabSz="9144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ar-JO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ar-SA" sz="3600" b="1" u="sng" dirty="0" smtClean="0">
                <a:solidFill>
                  <a:srgbClr val="7030A0"/>
                </a:solidFill>
              </a:rPr>
              <a:t>ثانيا : سبب تسميتها</a:t>
            </a: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</a:p>
          <a:p>
            <a:pPr algn="ctr">
              <a:buNone/>
            </a:pPr>
            <a:endParaRPr lang="ar-SA" sz="1200" b="1" u="sng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ar-JO" sz="3600" b="1" dirty="0" smtClean="0"/>
              <a:t> </a:t>
            </a:r>
            <a:r>
              <a:rPr lang="ar-SA" sz="3600" b="1" dirty="0" smtClean="0"/>
              <a:t>    سميت </a:t>
            </a:r>
            <a:r>
              <a:rPr lang="ar-JO" sz="3600" b="1" dirty="0" smtClean="0"/>
              <a:t>أسماء </a:t>
            </a:r>
            <a:r>
              <a:rPr lang="ar-SA" sz="3600" b="1" dirty="0" err="1" smtClean="0"/>
              <a:t>ال</a:t>
            </a:r>
            <a:r>
              <a:rPr lang="ar-JO" sz="3600" b="1" dirty="0" smtClean="0"/>
              <a:t>أفعال </a:t>
            </a:r>
            <a:r>
              <a:rPr lang="ar-SA" sz="3600" b="1" dirty="0" smtClean="0"/>
              <a:t>بهذا الاسم</a:t>
            </a:r>
            <a:r>
              <a:rPr lang="ar-JO" sz="3600" b="1" dirty="0" smtClean="0"/>
              <a:t> اعتمادا على معناها وعملها </a:t>
            </a:r>
            <a:r>
              <a:rPr lang="ar-SA" sz="3600" b="1" dirty="0" smtClean="0"/>
              <a:t>؛ </a:t>
            </a:r>
            <a:r>
              <a:rPr lang="ar-JO" sz="3600" b="1" dirty="0" smtClean="0"/>
              <a:t>بأنها</a:t>
            </a:r>
            <a:r>
              <a:rPr lang="ar-SA" sz="3600" b="1" dirty="0" smtClean="0"/>
              <a:t> </a:t>
            </a:r>
            <a:r>
              <a:rPr lang="ar-JO" sz="3600" b="1" dirty="0" smtClean="0"/>
              <a:t>كلمات تدل على معاني الأفعال ولا تقبل علاماتها</a:t>
            </a:r>
            <a:r>
              <a:rPr lang="ar-SA" sz="3600" b="1" dirty="0" smtClean="0"/>
              <a:t>، </a:t>
            </a:r>
            <a:r>
              <a:rPr lang="ar-JO" sz="3600" b="1" dirty="0" smtClean="0"/>
              <a:t>فهي كلمات </a:t>
            </a:r>
            <a:r>
              <a:rPr lang="ar-JO" sz="3600" b="1" dirty="0" err="1" smtClean="0"/>
              <a:t>تنوب</a:t>
            </a:r>
            <a:r>
              <a:rPr lang="ar-JO" sz="3600" b="1" dirty="0" smtClean="0"/>
              <a:t> عن الفعل في معناه وعمله وزمنه ولا تدخل عليها عوامل تؤثر فيها</a:t>
            </a:r>
            <a:r>
              <a:rPr lang="ar-SA" sz="3600" b="1" dirty="0" smtClean="0"/>
              <a:t>.</a:t>
            </a:r>
            <a:endParaRPr lang="ar-JO" sz="3600" b="1" dirty="0" smtClean="0"/>
          </a:p>
          <a:p>
            <a:pPr marL="365760" marR="0" lvl="0" indent="-256032" algn="r" defTabSz="9144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ar-SA" sz="3600" b="1" i="0" u="sng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457200" y="404664"/>
            <a:ext cx="8229600" cy="10129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أسماء الأفعال</a:t>
            </a:r>
            <a:endParaRPr kumimoji="0" lang="ar-JO" sz="41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95536" y="1772816"/>
            <a:ext cx="8229600" cy="41044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marR="0" lvl="0" indent="-256032" algn="ctr" defTabSz="9144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ar-JO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ar-SA" sz="3600" b="1" u="sng" dirty="0" smtClean="0">
                <a:solidFill>
                  <a:srgbClr val="7030A0"/>
                </a:solidFill>
              </a:rPr>
              <a:t>ثالثا: ما تفيده </a:t>
            </a: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</a:p>
          <a:p>
            <a:pPr>
              <a:buNone/>
            </a:pPr>
            <a:endParaRPr lang="ar-SA" sz="1200" b="1" u="sng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          </a:t>
            </a:r>
            <a:r>
              <a:rPr lang="ar-JO" sz="3200" b="1" dirty="0" smtClean="0">
                <a:solidFill>
                  <a:schemeClr val="accent1">
                    <a:lumMod val="75000"/>
                  </a:schemeClr>
                </a:solidFill>
              </a:rPr>
              <a:t>تفيد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 أسماء الأفعال أحد المعاني:</a:t>
            </a:r>
            <a:r>
              <a:rPr lang="ar-JO" sz="3200" b="1" dirty="0" smtClean="0">
                <a:solidFill>
                  <a:schemeClr val="accent1">
                    <a:lumMod val="75000"/>
                  </a:schemeClr>
                </a:solidFill>
              </a:rPr>
              <a:t> الاختصار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،</a:t>
            </a:r>
            <a:r>
              <a:rPr lang="ar-JO" sz="3200" b="1" dirty="0" smtClean="0">
                <a:solidFill>
                  <a:schemeClr val="accent1">
                    <a:lumMod val="75000"/>
                  </a:schemeClr>
                </a:solidFill>
              </a:rPr>
              <a:t> المبالغة التوكيد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 .</a:t>
            </a:r>
          </a:p>
          <a:p>
            <a:pPr>
              <a:buNone/>
            </a:pPr>
            <a:endParaRPr lang="ar-JO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3600" b="1" u="sng" dirty="0" smtClean="0">
                <a:solidFill>
                  <a:srgbClr val="7030A0"/>
                </a:solidFill>
              </a:rPr>
              <a:t>رابعا : إعرابها  :</a:t>
            </a:r>
            <a:endParaRPr lang="ar-JO" sz="3600" b="1" dirty="0" smtClean="0">
              <a:solidFill>
                <a:schemeClr val="accent2"/>
              </a:solidFill>
            </a:endParaRPr>
          </a:p>
          <a:p>
            <a:pPr algn="ctr">
              <a:buNone/>
            </a:pPr>
            <a:r>
              <a:rPr lang="ar-SA" sz="3600" dirty="0" smtClean="0"/>
              <a:t>  </a:t>
            </a:r>
            <a:r>
              <a:rPr lang="ar-JO" sz="3600" dirty="0" smtClean="0"/>
              <a:t>أسماء الأفعال مبنية لا محل لها من الإعراب.</a:t>
            </a:r>
          </a:p>
          <a:p>
            <a:pPr>
              <a:buNone/>
            </a:pPr>
            <a:endParaRPr kumimoji="0" lang="ar-SA" sz="3600" b="1" i="0" u="sng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>
              <a:buNone/>
            </a:pPr>
            <a:endParaRPr lang="ar-SA" sz="1200" b="1" u="sng" dirty="0" smtClean="0">
              <a:solidFill>
                <a:srgbClr val="7030A0"/>
              </a:solidFill>
            </a:endParaRPr>
          </a:p>
          <a:p>
            <a:pPr marL="365760" marR="0" lvl="0" indent="-256032" algn="r" defTabSz="9144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ar-SA" sz="3600" b="1" i="0" u="sng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5804" y="274638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>
                <a:solidFill>
                  <a:schemeClr val="accent4">
                    <a:lumMod val="75000"/>
                  </a:schemeClr>
                </a:solidFill>
              </a:rPr>
              <a:t>أنواع أسماء الأفعال</a:t>
            </a: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3239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ar-JO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r>
              <a:rPr lang="ar-JO" sz="3200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آمين</a:t>
            </a:r>
            <a:r>
              <a:rPr lang="ar-JO" sz="320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، بمعنى </a:t>
            </a:r>
            <a:r>
              <a:rPr lang="ar-JO" sz="3200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استجب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 .</a:t>
            </a:r>
            <a:endParaRPr lang="ar-SA" sz="3200" dirty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اسم فعل الأمر (الأكثر شيوعا)</a:t>
            </a:r>
            <a:endParaRPr lang="ar-SA" dirty="0"/>
          </a:p>
        </p:txBody>
      </p:sp>
      <p:sp>
        <p:nvSpPr>
          <p:cNvPr id="6" name="Rounded Rectangle 5"/>
          <p:cNvSpPr/>
          <p:nvPr/>
        </p:nvSpPr>
        <p:spPr>
          <a:xfrm>
            <a:off x="683568" y="2996952"/>
            <a:ext cx="7643866" cy="192882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وتعرب:</a:t>
            </a:r>
          </a:p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 اسم فعل أمر مبني على السكون لا محل له من الإعراب، والفاعل ضمير مستتر وجوبا تقديره أنت</a:t>
            </a:r>
            <a:r>
              <a:rPr lang="ar-SA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2800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اسم فعل أمر</a:t>
            </a:r>
            <a:endParaRPr lang="ar-J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JO" sz="3200" dirty="0" smtClean="0">
                <a:solidFill>
                  <a:srgbClr val="FF0000"/>
                </a:solidFill>
              </a:rPr>
              <a:t>حي </a:t>
            </a:r>
            <a:r>
              <a:rPr lang="ar-JO" sz="3200" dirty="0" smtClean="0"/>
              <a:t>على الصلاة، بمعنى </a:t>
            </a:r>
            <a:r>
              <a:rPr lang="ar-JO" sz="3200" dirty="0" smtClean="0">
                <a:solidFill>
                  <a:srgbClr val="FF0000"/>
                </a:solidFill>
              </a:rPr>
              <a:t>أقبل:</a:t>
            </a:r>
          </a:p>
          <a:p>
            <a:endParaRPr lang="ar-JO" dirty="0" smtClean="0">
              <a:solidFill>
                <a:srgbClr val="FF0000"/>
              </a:solidFill>
            </a:endParaRPr>
          </a:p>
          <a:p>
            <a:endParaRPr lang="ar-JO" dirty="0" smtClean="0">
              <a:solidFill>
                <a:srgbClr val="FF0000"/>
              </a:solidFill>
            </a:endParaRPr>
          </a:p>
          <a:p>
            <a:endParaRPr lang="ar-JO" dirty="0" smtClean="0">
              <a:solidFill>
                <a:srgbClr val="FF0000"/>
              </a:solidFill>
            </a:endParaRPr>
          </a:p>
          <a:p>
            <a:endParaRPr lang="ar-JO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r-JO" sz="3200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صه</a:t>
            </a:r>
            <a:r>
              <a:rPr lang="ar-JO" sz="320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، بمعنى </a:t>
            </a:r>
            <a:r>
              <a:rPr lang="ar-JO" sz="3200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اسكت</a:t>
            </a:r>
            <a:r>
              <a:rPr lang="ar-JO" sz="320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، مثل: صه يا زيد</a:t>
            </a:r>
            <a:r>
              <a:rPr lang="ar-SA" sz="320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3200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endParaRPr lang="ar-JO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endParaRPr lang="ar-JO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endParaRPr lang="ar-JO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endParaRPr lang="ar-JO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  <a:p>
            <a:endParaRPr lang="ar-JO" dirty="0" smtClean="0">
              <a:solidFill>
                <a:srgbClr val="FF0000"/>
              </a:solidFill>
            </a:endParaRPr>
          </a:p>
          <a:p>
            <a:endParaRPr lang="ar-JO" dirty="0" smtClean="0"/>
          </a:p>
          <a:p>
            <a:pPr>
              <a:buNone/>
            </a:pPr>
            <a:endParaRPr lang="ar-JO" dirty="0" smtClean="0"/>
          </a:p>
          <a:p>
            <a:endParaRPr lang="ar-JO" dirty="0"/>
          </a:p>
        </p:txBody>
      </p:sp>
      <p:sp>
        <p:nvSpPr>
          <p:cNvPr id="7" name="Rounded Rectangle 6"/>
          <p:cNvSpPr/>
          <p:nvPr/>
        </p:nvSpPr>
        <p:spPr>
          <a:xfrm>
            <a:off x="642910" y="2071678"/>
            <a:ext cx="7715304" cy="15001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وتعرب:</a:t>
            </a:r>
          </a:p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 اسم فعل أمر مبني على الفتح لا محل له من الإعراب، والفاعل ضمير مستتر وجوبا تقديره أنت</a:t>
            </a:r>
            <a:r>
              <a:rPr lang="ar-SA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2800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2910" y="4500570"/>
            <a:ext cx="7643866" cy="12858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None/>
            </a:pPr>
            <a:r>
              <a:rPr lang="ar-JO" sz="24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وتعرب:</a:t>
            </a:r>
          </a:p>
          <a:p>
            <a:pPr algn="ctr">
              <a:buNone/>
            </a:pPr>
            <a:r>
              <a:rPr lang="ar-JO" sz="24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اسم فعل أمر مبني على السكون لا محل له من الإعراب ، والفاعل ضمير مستتر وجوبا تقديره أنت</a:t>
            </a:r>
            <a:r>
              <a:rPr lang="ar-SA" sz="24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 .</a:t>
            </a:r>
            <a:endParaRPr lang="ar-JO" sz="2400" b="1" dirty="0" smtClean="0">
              <a:solidFill>
                <a:schemeClr val="accent2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ar-JO" sz="2800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هيا</a:t>
            </a:r>
            <a:r>
              <a:rPr lang="ar-JO" sz="2800" dirty="0" smtClean="0">
                <a:latin typeface="Simplified Arabic" pitchFamily="18" charset="-78"/>
                <a:cs typeface="Simplified Arabic" pitchFamily="18" charset="-78"/>
              </a:rPr>
              <a:t>، بمعنى </a:t>
            </a:r>
            <a:r>
              <a:rPr lang="ar-JO" sz="2800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أسرع</a:t>
            </a:r>
            <a:r>
              <a:rPr lang="ar-JO" sz="2800" dirty="0" smtClean="0">
                <a:latin typeface="Simplified Arabic" pitchFamily="18" charset="-78"/>
                <a:cs typeface="Simplified Arabic" pitchFamily="18" charset="-78"/>
              </a:rPr>
              <a:t>، هيا يا علي </a:t>
            </a:r>
          </a:p>
          <a:p>
            <a:pPr>
              <a:buNone/>
            </a:pPr>
            <a:endParaRPr lang="ar-JO" dirty="0" smtClean="0">
              <a:latin typeface="Simplified Arabic" pitchFamily="18" charset="-78"/>
              <a:cs typeface="Simplified Arabic" pitchFamily="18" charset="-78"/>
            </a:endParaRPr>
          </a:p>
          <a:p>
            <a:pPr>
              <a:buNone/>
            </a:pPr>
            <a:endParaRPr lang="ar-JO" dirty="0" smtClean="0">
              <a:latin typeface="Simplified Arabic" pitchFamily="18" charset="-78"/>
              <a:cs typeface="Simplified Arabic" pitchFamily="18" charset="-78"/>
            </a:endParaRPr>
          </a:p>
          <a:p>
            <a:pPr>
              <a:buNone/>
            </a:pPr>
            <a:endParaRPr lang="ar-JO" dirty="0" smtClean="0">
              <a:latin typeface="Simplified Arabic" pitchFamily="18" charset="-78"/>
              <a:cs typeface="Simplified Arabic" pitchFamily="18" charset="-78"/>
            </a:endParaRPr>
          </a:p>
          <a:p>
            <a:pPr>
              <a:buNone/>
            </a:pPr>
            <a:endParaRPr lang="ar-JO" dirty="0" smtClean="0"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r>
              <a:rPr lang="ar-JO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هلم،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 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قرب أو اقترب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، مثل: هلم يا أحمد</a:t>
            </a:r>
          </a:p>
          <a:p>
            <a:pPr>
              <a:buFont typeface="Wingdings" pitchFamily="2" charset="2"/>
              <a:buChar char="v"/>
            </a:pPr>
            <a:endParaRPr lang="ar-JO" dirty="0" smtClean="0">
              <a:latin typeface="Simplified Arabic" pitchFamily="18" charset="-78"/>
              <a:cs typeface="Simplified Arabic" pitchFamily="18" charset="-78"/>
            </a:endParaRPr>
          </a:p>
          <a:p>
            <a:pPr>
              <a:buNone/>
            </a:pPr>
            <a:endParaRPr lang="ar-JO" dirty="0" smtClean="0">
              <a:latin typeface="Simplified Arabic" pitchFamily="18" charset="-78"/>
              <a:cs typeface="Simplified Arabic" pitchFamily="18" charset="-78"/>
            </a:endParaRPr>
          </a:p>
          <a:p>
            <a:pPr>
              <a:buNone/>
            </a:pPr>
            <a:endParaRPr lang="ar-JO" dirty="0" smtClean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اسم فعل أمر</a:t>
            </a:r>
            <a:endParaRPr lang="ar-JO" dirty="0"/>
          </a:p>
        </p:txBody>
      </p:sp>
      <p:sp>
        <p:nvSpPr>
          <p:cNvPr id="4" name="Rounded Rectangle 3"/>
          <p:cNvSpPr/>
          <p:nvPr/>
        </p:nvSpPr>
        <p:spPr>
          <a:xfrm>
            <a:off x="857224" y="2143116"/>
            <a:ext cx="7643866" cy="14287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وتعرب:اسم فعل أمر مبني على السكون لا محل له من الإعراب، والفاعل ضمير مستتر وجوبا تقديره أنت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5786" y="4429132"/>
            <a:ext cx="7715304" cy="14287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وتعرب: اسم فعل أمر مبني على الفتح لا محل له من الإعراب، والفاعل ضمير مستتر وجوبا تقديره أنت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ar-JO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عليك 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الصدق، 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الزم</a:t>
            </a:r>
          </a:p>
          <a:p>
            <a:pPr>
              <a:buFont typeface="Wingdings" pitchFamily="2" charset="2"/>
              <a:buChar char="v"/>
            </a:pPr>
            <a:r>
              <a:rPr lang="ar-JO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إليك عني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، 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ابتعد</a:t>
            </a:r>
          </a:p>
          <a:p>
            <a:pPr>
              <a:buFont typeface="Wingdings" pitchFamily="2" charset="2"/>
              <a:buChar char="v"/>
            </a:pPr>
            <a:r>
              <a:rPr lang="ar-JO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أمامك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، 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تقدم</a:t>
            </a:r>
          </a:p>
          <a:p>
            <a:pPr>
              <a:buFont typeface="Wingdings" pitchFamily="2" charset="2"/>
              <a:buChar char="v"/>
            </a:pPr>
            <a:r>
              <a:rPr lang="ar-JO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وراءك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، 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تأخر</a:t>
            </a:r>
          </a:p>
          <a:p>
            <a:pPr>
              <a:buFont typeface="Wingdings" pitchFamily="2" charset="2"/>
              <a:buChar char="v"/>
            </a:pPr>
            <a:endParaRPr lang="ar-JO" dirty="0" smtClean="0">
              <a:solidFill>
                <a:schemeClr val="accent2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r>
              <a:rPr lang="ar-JO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مكانك،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اثبت</a:t>
            </a:r>
          </a:p>
          <a:p>
            <a:pPr>
              <a:buFont typeface="Wingdings" pitchFamily="2" charset="2"/>
              <a:buChar char="v"/>
            </a:pPr>
            <a:r>
              <a:rPr lang="ar-JO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عندك</a:t>
            </a:r>
            <a:r>
              <a:rPr lang="ar-JO" dirty="0" smtClean="0">
                <a:latin typeface="Simplified Arabic" pitchFamily="18" charset="-78"/>
                <a:cs typeface="Simplified Arabic" pitchFamily="18" charset="-78"/>
              </a:rPr>
              <a:t>، 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  <a:latin typeface="Simplified Arabic" pitchFamily="18" charset="-78"/>
                <a:cs typeface="Simplified Arabic" pitchFamily="18" charset="-78"/>
              </a:rPr>
              <a:t>خذ</a:t>
            </a:r>
          </a:p>
          <a:p>
            <a:pPr>
              <a:buNone/>
            </a:pPr>
            <a:endParaRPr lang="ar-JO" dirty="0" smtClean="0">
              <a:solidFill>
                <a:schemeClr val="accent2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endParaRPr lang="ar-JO" dirty="0" smtClean="0">
              <a:solidFill>
                <a:schemeClr val="accent2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pPr>
              <a:buFont typeface="Wingdings" pitchFamily="2" charset="2"/>
              <a:buChar char="v"/>
            </a:pPr>
            <a:endParaRPr lang="ar-JO" dirty="0" smtClean="0">
              <a:solidFill>
                <a:schemeClr val="accent2">
                  <a:lumMod val="75000"/>
                </a:schemeClr>
              </a:solidFill>
              <a:latin typeface="Simplified Arabic" pitchFamily="18" charset="-78"/>
              <a:cs typeface="Simplified Arabic" pitchFamily="18" charset="-78"/>
            </a:endParaRPr>
          </a:p>
          <a:p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اسم فعل أمر</a:t>
            </a:r>
            <a:endParaRPr lang="ar-JO" dirty="0"/>
          </a:p>
        </p:txBody>
      </p:sp>
      <p:sp>
        <p:nvSpPr>
          <p:cNvPr id="4" name="Rounded Rectangle 3"/>
          <p:cNvSpPr/>
          <p:nvPr/>
        </p:nvSpPr>
        <p:spPr>
          <a:xfrm>
            <a:off x="683568" y="3933056"/>
            <a:ext cx="7786742" cy="16430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وتعرب: </a:t>
            </a:r>
          </a:p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  <a:latin typeface="Simplified Arabic" pitchFamily="18" charset="-78"/>
                <a:cs typeface="Simplified Arabic" pitchFamily="18" charset="-78"/>
              </a:rPr>
              <a:t>اسم فعل أمر مبني لا محل له من الإعراب،  والكاف حرف خطاب مبني على الفتح لا محل له من الإعراب، والفاعل ضمير مستتر وجوبا تقديره أنت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JO" dirty="0" smtClean="0">
                <a:solidFill>
                  <a:schemeClr val="accent2"/>
                </a:solidFill>
              </a:rPr>
              <a:t>شتان</a:t>
            </a:r>
            <a:r>
              <a:rPr lang="ar-JO" dirty="0" smtClean="0">
                <a:solidFill>
                  <a:schemeClr val="tx1"/>
                </a:solidFill>
              </a:rPr>
              <a:t>، 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</a:rPr>
              <a:t>افترق</a:t>
            </a:r>
          </a:p>
          <a:p>
            <a:pPr>
              <a:buNone/>
            </a:pPr>
            <a:r>
              <a:rPr lang="ar-JO" dirty="0" smtClean="0">
                <a:solidFill>
                  <a:schemeClr val="tx1"/>
                </a:solidFill>
              </a:rPr>
              <a:t>مثل: شتان الجد والإهمال</a:t>
            </a:r>
          </a:p>
          <a:p>
            <a:r>
              <a:rPr lang="ar-JO" dirty="0" smtClean="0">
                <a:solidFill>
                  <a:schemeClr val="accent3"/>
                </a:solidFill>
              </a:rPr>
              <a:t>هيهات</a:t>
            </a:r>
            <a:r>
              <a:rPr lang="ar-JO" dirty="0" smtClean="0">
                <a:solidFill>
                  <a:schemeClr val="tx1"/>
                </a:solidFill>
              </a:rPr>
              <a:t>، بمعنى </a:t>
            </a:r>
            <a:r>
              <a:rPr lang="ar-JO" dirty="0" smtClean="0">
                <a:solidFill>
                  <a:schemeClr val="accent2">
                    <a:lumMod val="75000"/>
                  </a:schemeClr>
                </a:solidFill>
              </a:rPr>
              <a:t>بعد</a:t>
            </a:r>
          </a:p>
          <a:p>
            <a:pPr>
              <a:buNone/>
            </a:pPr>
            <a:r>
              <a:rPr lang="ar-JO" dirty="0" smtClean="0">
                <a:solidFill>
                  <a:schemeClr val="tx1"/>
                </a:solidFill>
              </a:rPr>
              <a:t>مثل: هيهات للمهمل النجاح</a:t>
            </a:r>
          </a:p>
          <a:p>
            <a:pPr>
              <a:buNone/>
            </a:pPr>
            <a:endParaRPr lang="ar-JO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ar-JO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ar-JO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ar-JO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اسم فعل ماض ، وهو قليل الاستخدام</a:t>
            </a:r>
            <a:endParaRPr lang="ar-JO" dirty="0"/>
          </a:p>
        </p:txBody>
      </p:sp>
      <p:sp>
        <p:nvSpPr>
          <p:cNvPr id="4" name="Rounded Rectangle 3"/>
          <p:cNvSpPr/>
          <p:nvPr/>
        </p:nvSpPr>
        <p:spPr>
          <a:xfrm>
            <a:off x="642910" y="3429000"/>
            <a:ext cx="7786742" cy="16430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buNone/>
            </a:pPr>
            <a:r>
              <a:rPr lang="ar-JO" sz="2800" b="1" dirty="0" smtClean="0">
                <a:solidFill>
                  <a:schemeClr val="accent2"/>
                </a:solidFill>
              </a:rPr>
              <a:t>وتعرب: اسم فعل ماض مبني على الفتح لا محل له من الإعراب</a:t>
            </a:r>
            <a:endParaRPr lang="ar-JO" sz="28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None/>
            </a:pPr>
            <a:r>
              <a:rPr lang="ar-JO" sz="3200" dirty="0" smtClean="0">
                <a:solidFill>
                  <a:schemeClr val="accent2"/>
                </a:solidFill>
              </a:rPr>
              <a:t>أوه، آه</a:t>
            </a:r>
            <a:r>
              <a:rPr lang="ar-JO" sz="3200" dirty="0" smtClean="0"/>
              <a:t> بمعنى </a:t>
            </a:r>
            <a:r>
              <a:rPr lang="ar-JO" sz="3200" dirty="0" smtClean="0">
                <a:solidFill>
                  <a:schemeClr val="accent2">
                    <a:lumMod val="75000"/>
                  </a:schemeClr>
                </a:solidFill>
              </a:rPr>
              <a:t>أتوجع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ar-JO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4078" indent="-514350">
              <a:buNone/>
            </a:pPr>
            <a:endParaRPr lang="ar-JO" sz="3200" dirty="0" smtClean="0"/>
          </a:p>
          <a:p>
            <a:pPr marL="624078" indent="-514350">
              <a:buNone/>
            </a:pPr>
            <a:endParaRPr lang="ar-SA" sz="3200" dirty="0" smtClean="0">
              <a:solidFill>
                <a:schemeClr val="accent2"/>
              </a:solidFill>
            </a:endParaRPr>
          </a:p>
          <a:p>
            <a:pPr marL="624078" indent="-514350">
              <a:buNone/>
            </a:pPr>
            <a:endParaRPr lang="ar-SA" sz="3200" dirty="0" smtClean="0">
              <a:solidFill>
                <a:schemeClr val="accent2"/>
              </a:solidFill>
            </a:endParaRPr>
          </a:p>
          <a:p>
            <a:pPr marL="624078" indent="-514350">
              <a:buNone/>
            </a:pPr>
            <a:r>
              <a:rPr lang="ar-JO" sz="3200" dirty="0" smtClean="0">
                <a:solidFill>
                  <a:schemeClr val="accent2"/>
                </a:solidFill>
              </a:rPr>
              <a:t>أف</a:t>
            </a:r>
            <a:r>
              <a:rPr lang="ar-JO" sz="3200" dirty="0" smtClean="0"/>
              <a:t>، بمعنى </a:t>
            </a:r>
            <a:r>
              <a:rPr lang="ar-JO" sz="3200" dirty="0" smtClean="0">
                <a:solidFill>
                  <a:schemeClr val="accent2">
                    <a:lumMod val="75000"/>
                  </a:schemeClr>
                </a:solidFill>
              </a:rPr>
              <a:t>أتضجر</a:t>
            </a:r>
            <a:r>
              <a:rPr lang="ar-SA" sz="3200" dirty="0" smtClean="0">
                <a:solidFill>
                  <a:schemeClr val="accent2">
                    <a:lumMod val="75000"/>
                  </a:schemeClr>
                </a:solidFill>
              </a:rPr>
              <a:t> .</a:t>
            </a:r>
            <a:endParaRPr lang="ar-JO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4078" indent="-514350">
              <a:buNone/>
            </a:pPr>
            <a:endParaRPr lang="ar-JO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624078" indent="-514350">
              <a:buNone/>
            </a:pPr>
            <a:endParaRPr lang="ar-JO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اسم فعل مضارع، وهو أقلها</a:t>
            </a:r>
            <a:endParaRPr lang="ar-SA" dirty="0"/>
          </a:p>
        </p:txBody>
      </p:sp>
      <p:sp>
        <p:nvSpPr>
          <p:cNvPr id="4" name="Rounded Rectangle 3"/>
          <p:cNvSpPr/>
          <p:nvPr/>
        </p:nvSpPr>
        <p:spPr>
          <a:xfrm>
            <a:off x="611560" y="4293096"/>
            <a:ext cx="7786742" cy="16430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624078" indent="-514350" algn="ctr">
              <a:buNone/>
            </a:pPr>
            <a:r>
              <a:rPr lang="ar-JO" sz="3200" b="1" dirty="0" smtClean="0">
                <a:solidFill>
                  <a:schemeClr val="accent2"/>
                </a:solidFill>
              </a:rPr>
              <a:t>وتعرب: </a:t>
            </a:r>
          </a:p>
          <a:p>
            <a:pPr marL="624078" indent="-514350" algn="ctr">
              <a:buNone/>
            </a:pPr>
            <a:r>
              <a:rPr lang="ar-JO" sz="3200" b="1" dirty="0" smtClean="0">
                <a:solidFill>
                  <a:schemeClr val="accent2"/>
                </a:solidFill>
              </a:rPr>
              <a:t>اسم فعل مضارع مبني على الكسر لا محل له من الإعراب، والفاعل ضمير مستتر وحوبا تقديره أنا</a:t>
            </a:r>
            <a:endParaRPr lang="ar-SA" sz="3200" b="1" dirty="0">
              <a:solidFill>
                <a:schemeClr val="accent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7544" y="2132856"/>
            <a:ext cx="7786742" cy="149905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624078" indent="-514350" algn="ctr">
              <a:buNone/>
            </a:pPr>
            <a:r>
              <a:rPr lang="ar-JO" sz="3200" b="1" dirty="0" smtClean="0">
                <a:solidFill>
                  <a:schemeClr val="accent2"/>
                </a:solidFill>
              </a:rPr>
              <a:t>وتعرب: </a:t>
            </a:r>
          </a:p>
          <a:p>
            <a:pPr marL="624078" indent="-514350" algn="ctr">
              <a:buNone/>
            </a:pPr>
            <a:r>
              <a:rPr lang="ar-JO" sz="3200" b="1" dirty="0" smtClean="0">
                <a:solidFill>
                  <a:schemeClr val="accent2"/>
                </a:solidFill>
              </a:rPr>
              <a:t>اسم فعل مضارع مبني على </a:t>
            </a:r>
            <a:r>
              <a:rPr lang="ar-JO" sz="3200" b="1" dirty="0" err="1" smtClean="0">
                <a:solidFill>
                  <a:schemeClr val="accent2"/>
                </a:solidFill>
              </a:rPr>
              <a:t>ال</a:t>
            </a:r>
            <a:r>
              <a:rPr lang="ar-SA" sz="3200" b="1" dirty="0" smtClean="0">
                <a:solidFill>
                  <a:schemeClr val="accent2"/>
                </a:solidFill>
              </a:rPr>
              <a:t>سكون</a:t>
            </a:r>
            <a:r>
              <a:rPr lang="ar-JO" sz="3200" b="1" dirty="0" smtClean="0">
                <a:solidFill>
                  <a:schemeClr val="accent2"/>
                </a:solidFill>
              </a:rPr>
              <a:t> </a:t>
            </a:r>
            <a:r>
              <a:rPr lang="ar-JO" sz="3200" b="1" dirty="0" smtClean="0">
                <a:solidFill>
                  <a:schemeClr val="accent2"/>
                </a:solidFill>
              </a:rPr>
              <a:t>لا محل له من الإعراب، والفاعل ضمير مستتر وحوبا تقديره أنا</a:t>
            </a:r>
            <a:endParaRPr lang="ar-SA" sz="32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endParaRPr lang="ar-SA" sz="3000" b="1" dirty="0" smtClean="0"/>
          </a:p>
          <a:p>
            <a:r>
              <a:rPr lang="ar-SA" sz="3000" b="1" dirty="0" smtClean="0"/>
              <a:t>أعرب الكلمات التي تحتها خط في الآيات الآتية:</a:t>
            </a:r>
          </a:p>
          <a:p>
            <a:pPr marL="624078" indent="-514350">
              <a:buFont typeface="+mj-lt"/>
              <a:buAutoNum type="arabicPeriod"/>
            </a:pPr>
            <a:r>
              <a:rPr lang="ar-JO" sz="3000" b="1" dirty="0" smtClean="0"/>
              <a:t>( يا أيها الذين آمنوا </a:t>
            </a:r>
            <a:r>
              <a:rPr lang="ar-JO" sz="3000" b="1" u="sng" dirty="0" smtClean="0"/>
              <a:t>عليكم</a:t>
            </a:r>
            <a:r>
              <a:rPr lang="ar-JO" sz="3000" b="1" dirty="0" smtClean="0"/>
              <a:t> أنفسكم لا يضركم من ضل إذا اهتديتم)</a:t>
            </a:r>
          </a:p>
          <a:p>
            <a:pPr marL="624078" indent="-514350">
              <a:buFont typeface="+mj-lt"/>
              <a:buAutoNum type="arabicPeriod"/>
            </a:pPr>
            <a:r>
              <a:rPr lang="ar-JO" sz="3000" b="1" dirty="0" smtClean="0"/>
              <a:t>(فلا تقل لهما </a:t>
            </a:r>
            <a:r>
              <a:rPr lang="ar-JO" sz="3000" b="1" u="sng" dirty="0" smtClean="0"/>
              <a:t>أف </a:t>
            </a:r>
            <a:r>
              <a:rPr lang="ar-JO" sz="3000" b="1" dirty="0" smtClean="0"/>
              <a:t>ولا تنهرهما)</a:t>
            </a:r>
            <a:r>
              <a:rPr lang="ar-SA" sz="3000" b="1" dirty="0" smtClean="0"/>
              <a:t>.</a:t>
            </a:r>
            <a:endParaRPr lang="ar-JO" sz="3000" b="1" dirty="0" smtClean="0"/>
          </a:p>
          <a:p>
            <a:pPr marL="624078" indent="-514350">
              <a:buFont typeface="+mj-lt"/>
              <a:buAutoNum type="arabicPeriod"/>
            </a:pPr>
            <a:endParaRPr lang="ar-SA" sz="3000" b="1" u="sng" dirty="0" smtClean="0"/>
          </a:p>
          <a:p>
            <a:pPr marL="624078" indent="-514350"/>
            <a:r>
              <a:rPr lang="ar-SA" sz="3000" b="1" dirty="0" smtClean="0"/>
              <a:t>مثل على كل مما يلي بجملة مفيدة دالة: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3000" b="1" dirty="0" smtClean="0"/>
              <a:t>جملة </a:t>
            </a:r>
            <a:r>
              <a:rPr lang="ar-JO" sz="3000" b="1" dirty="0" smtClean="0"/>
              <a:t>تحوي اسم فعل أمر</a:t>
            </a:r>
            <a:r>
              <a:rPr lang="ar-SA" sz="3000" b="1" dirty="0" smtClean="0"/>
              <a:t>.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3000" b="1" dirty="0" smtClean="0"/>
              <a:t>جملة </a:t>
            </a:r>
            <a:r>
              <a:rPr lang="ar-JO" sz="3000" b="1" dirty="0" smtClean="0"/>
              <a:t>تحوي اسم فعل مضارع</a:t>
            </a:r>
            <a:r>
              <a:rPr lang="ar-SA" sz="3000" b="1" dirty="0" smtClean="0"/>
              <a:t>.</a:t>
            </a:r>
            <a:endParaRPr lang="ar-JO" sz="3000" b="1" dirty="0" smtClean="0"/>
          </a:p>
          <a:p>
            <a:pPr marL="624078" indent="-514350">
              <a:buFont typeface="+mj-lt"/>
              <a:buAutoNum type="arabicPeriod"/>
            </a:pPr>
            <a:r>
              <a:rPr lang="ar-JO" sz="3000" b="1" dirty="0" smtClean="0"/>
              <a:t>جملة تحوي اسم فعل ماض</a:t>
            </a:r>
            <a:r>
              <a:rPr lang="ar-SA" sz="3000" b="1" dirty="0" smtClean="0"/>
              <a:t>.</a:t>
            </a:r>
            <a:endParaRPr lang="ar-JO" sz="3000" b="1" dirty="0" smtClean="0"/>
          </a:p>
          <a:p>
            <a:pPr marL="624078" indent="-514350" algn="ctr">
              <a:buNone/>
            </a:pPr>
            <a:endParaRPr lang="ar-SA" sz="30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endParaRPr lang="ar-SA" sz="3000" b="1" u="sng" dirty="0" smtClean="0"/>
          </a:p>
          <a:p>
            <a:pPr marL="624078" indent="-514350"/>
            <a:endParaRPr lang="ar-SA" sz="3000" b="1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764704"/>
            <a:ext cx="7056784" cy="496855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311</TotalTime>
  <Words>555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ملتقى</vt:lpstr>
      <vt:lpstr>Slide 1</vt:lpstr>
      <vt:lpstr>أسماء الأفعال</vt:lpstr>
      <vt:lpstr>الأهداف</vt:lpstr>
      <vt:lpstr>أسماء الأفعال</vt:lpstr>
      <vt:lpstr>Slide 5</vt:lpstr>
      <vt:lpstr>Slide 6</vt:lpstr>
      <vt:lpstr>أنواع أسماء الأفعال</vt:lpstr>
      <vt:lpstr>اسم فعل الأمر (الأكثر شيوعا)</vt:lpstr>
      <vt:lpstr>اسم فعل أمر</vt:lpstr>
      <vt:lpstr>اسم فعل أمر</vt:lpstr>
      <vt:lpstr>اسم فعل أمر</vt:lpstr>
      <vt:lpstr>اسم فعل ماض ، وهو قليل الاستخدام</vt:lpstr>
      <vt:lpstr>اسم فعل مضارع، وهو أقلها</vt:lpstr>
      <vt:lpstr>التقييم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MoOoMzZ-77</cp:lastModifiedBy>
  <cp:revision>44</cp:revision>
  <dcterms:created xsi:type="dcterms:W3CDTF">2011-07-09T20:32:56Z</dcterms:created>
  <dcterms:modified xsi:type="dcterms:W3CDTF">2012-03-07T06:49:50Z</dcterms:modified>
</cp:coreProperties>
</file>