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77" r:id="rId2"/>
    <p:sldId id="256" r:id="rId3"/>
    <p:sldId id="265" r:id="rId4"/>
    <p:sldId id="267" r:id="rId5"/>
    <p:sldId id="271" r:id="rId6"/>
    <p:sldId id="269" r:id="rId7"/>
    <p:sldId id="272" r:id="rId8"/>
    <p:sldId id="270" r:id="rId9"/>
    <p:sldId id="273" r:id="rId10"/>
    <p:sldId id="274" r:id="rId11"/>
    <p:sldId id="259" r:id="rId12"/>
    <p:sldId id="268" r:id="rId13"/>
    <p:sldId id="266" r:id="rId14"/>
    <p:sldId id="260" r:id="rId15"/>
    <p:sldId id="263" r:id="rId16"/>
    <p:sldId id="275" r:id="rId17"/>
    <p:sldId id="276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98D16D-67D0-4F6B-B817-690867BA369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JO"/>
        </a:p>
      </dgm:t>
    </dgm:pt>
    <dgm:pt modelId="{E3C90EA1-0E15-42F8-B210-12B7C8578DC6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800" dirty="0" smtClean="0"/>
            <a:t>اسم الإشارة اسم معرفة يشار به إلى مسمى معين</a:t>
          </a:r>
          <a:endParaRPr lang="ar-JO" sz="2800" dirty="0"/>
        </a:p>
      </dgm:t>
    </dgm:pt>
    <dgm:pt modelId="{CCEFDB19-E4E7-4564-B14A-4F969B46C718}" type="parTrans" cxnId="{B523CD23-FFCA-4D9D-8B02-C23B46FCDA8D}">
      <dgm:prSet/>
      <dgm:spPr/>
      <dgm:t>
        <a:bodyPr/>
        <a:lstStyle/>
        <a:p>
          <a:pPr rtl="1"/>
          <a:endParaRPr lang="ar-JO"/>
        </a:p>
      </dgm:t>
    </dgm:pt>
    <dgm:pt modelId="{68E400E5-3A67-448F-947F-271A294C5279}" type="sibTrans" cxnId="{B523CD23-FFCA-4D9D-8B02-C23B46FCDA8D}">
      <dgm:prSet/>
      <dgm:spPr/>
      <dgm:t>
        <a:bodyPr/>
        <a:lstStyle/>
        <a:p>
          <a:pPr rtl="1"/>
          <a:endParaRPr lang="ar-JO"/>
        </a:p>
      </dgm:t>
    </dgm:pt>
    <dgm:pt modelId="{A3396383-1093-461C-8E2F-484F15DAC2A5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هؤلاء-أولئك</a:t>
          </a:r>
        </a:p>
        <a:p>
          <a:pPr rtl="1"/>
          <a:r>
            <a:rPr lang="ar-JO" dirty="0" smtClean="0"/>
            <a:t>لجمع الذكور والإناث</a:t>
          </a:r>
          <a:endParaRPr lang="ar-JO" dirty="0"/>
        </a:p>
      </dgm:t>
    </dgm:pt>
    <dgm:pt modelId="{7B7EA6F9-8F2C-4B4D-B5E9-BACC6FF25190}" type="parTrans" cxnId="{89F69DF1-329A-4EA3-A901-7AC3D81D5C7A}">
      <dgm:prSet/>
      <dgm:spPr/>
      <dgm:t>
        <a:bodyPr/>
        <a:lstStyle/>
        <a:p>
          <a:pPr rtl="1"/>
          <a:endParaRPr lang="ar-JO"/>
        </a:p>
      </dgm:t>
    </dgm:pt>
    <dgm:pt modelId="{FDCB4FA9-F813-4A8E-8F43-399B844CFC91}" type="sibTrans" cxnId="{89F69DF1-329A-4EA3-A901-7AC3D81D5C7A}">
      <dgm:prSet/>
      <dgm:spPr/>
      <dgm:t>
        <a:bodyPr/>
        <a:lstStyle/>
        <a:p>
          <a:pPr rtl="1"/>
          <a:endParaRPr lang="ar-JO"/>
        </a:p>
      </dgm:t>
    </dgm:pt>
    <dgm:pt modelId="{53BA30DF-A19F-42B9-A122-AE68DC4275FC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هذه-تلك</a:t>
          </a:r>
        </a:p>
        <a:p>
          <a:pPr rtl="1"/>
          <a:r>
            <a:rPr lang="ar-JO" dirty="0" smtClean="0"/>
            <a:t>للمفردة المؤنث</a:t>
          </a:r>
        </a:p>
        <a:p>
          <a:pPr rtl="1"/>
          <a:endParaRPr lang="ar-JO" dirty="0"/>
        </a:p>
      </dgm:t>
    </dgm:pt>
    <dgm:pt modelId="{6B66BB3D-70DC-4091-991D-761EB0BB96C2}" type="parTrans" cxnId="{0169887C-72CF-40DD-8899-66B50822BBCF}">
      <dgm:prSet/>
      <dgm:spPr/>
      <dgm:t>
        <a:bodyPr/>
        <a:lstStyle/>
        <a:p>
          <a:pPr rtl="1"/>
          <a:endParaRPr lang="ar-JO"/>
        </a:p>
      </dgm:t>
    </dgm:pt>
    <dgm:pt modelId="{3AB50973-DA8A-43DF-BB5F-D12DA370E305}" type="sibTrans" cxnId="{0169887C-72CF-40DD-8899-66B50822BBCF}">
      <dgm:prSet/>
      <dgm:spPr/>
      <dgm:t>
        <a:bodyPr/>
        <a:lstStyle/>
        <a:p>
          <a:pPr rtl="1"/>
          <a:endParaRPr lang="ar-JO"/>
        </a:p>
      </dgm:t>
    </dgm:pt>
    <dgm:pt modelId="{A95282F8-1A6E-4D83-8018-0BCF6703205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dirty="0" smtClean="0"/>
            <a:t>هذا-ذلك</a:t>
          </a:r>
        </a:p>
        <a:p>
          <a:pPr rtl="1"/>
          <a:r>
            <a:rPr lang="ar-JO" sz="3200" dirty="0" smtClean="0"/>
            <a:t>للمفرد المذكر</a:t>
          </a:r>
          <a:endParaRPr lang="ar-JO" sz="3200" dirty="0"/>
        </a:p>
      </dgm:t>
    </dgm:pt>
    <dgm:pt modelId="{29DF54B4-E790-4D78-B4D3-8494021B1D45}" type="parTrans" cxnId="{22C24B47-CBDD-4912-9987-2B0B1A8996CE}">
      <dgm:prSet/>
      <dgm:spPr/>
      <dgm:t>
        <a:bodyPr/>
        <a:lstStyle/>
        <a:p>
          <a:pPr rtl="1"/>
          <a:endParaRPr lang="ar-JO"/>
        </a:p>
      </dgm:t>
    </dgm:pt>
    <dgm:pt modelId="{6A050F41-D04D-4862-A88C-DD337182D638}" type="sibTrans" cxnId="{22C24B47-CBDD-4912-9987-2B0B1A8996CE}">
      <dgm:prSet/>
      <dgm:spPr/>
      <dgm:t>
        <a:bodyPr/>
        <a:lstStyle/>
        <a:p>
          <a:pPr rtl="1"/>
          <a:endParaRPr lang="ar-JO"/>
        </a:p>
      </dgm:t>
    </dgm:pt>
    <dgm:pt modelId="{1D45C45F-92A1-4489-9273-823A65D42CFE}" type="pres">
      <dgm:prSet presAssocID="{2398D16D-67D0-4F6B-B817-690867BA369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FB4BDB8-9DB4-4F66-A233-D9E58C2A2645}" type="pres">
      <dgm:prSet presAssocID="{E3C90EA1-0E15-42F8-B210-12B7C8578DC6}" presName="centerShape" presStyleLbl="node0" presStyleIdx="0" presStyleCnt="1"/>
      <dgm:spPr/>
      <dgm:t>
        <a:bodyPr/>
        <a:lstStyle/>
        <a:p>
          <a:pPr rtl="1"/>
          <a:endParaRPr lang="ar-JO"/>
        </a:p>
      </dgm:t>
    </dgm:pt>
    <dgm:pt modelId="{03C5B02C-DFEB-4B38-A5FC-C4FE3C61FC4F}" type="pres">
      <dgm:prSet presAssocID="{7B7EA6F9-8F2C-4B4D-B5E9-BACC6FF25190}" presName="parTrans" presStyleLbl="bgSibTrans2D1" presStyleIdx="0" presStyleCnt="3"/>
      <dgm:spPr/>
      <dgm:t>
        <a:bodyPr/>
        <a:lstStyle/>
        <a:p>
          <a:pPr rtl="1"/>
          <a:endParaRPr lang="ar-SA"/>
        </a:p>
      </dgm:t>
    </dgm:pt>
    <dgm:pt modelId="{F2799EE8-E577-47E5-9364-DEC8403A090C}" type="pres">
      <dgm:prSet presAssocID="{A3396383-1093-461C-8E2F-484F15DAC2A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5152BC68-ABA4-484D-8D10-9B8C3199AD2A}" type="pres">
      <dgm:prSet presAssocID="{6B66BB3D-70DC-4091-991D-761EB0BB96C2}" presName="parTrans" presStyleLbl="bgSibTrans2D1" presStyleIdx="1" presStyleCnt="3"/>
      <dgm:spPr/>
      <dgm:t>
        <a:bodyPr/>
        <a:lstStyle/>
        <a:p>
          <a:pPr rtl="1"/>
          <a:endParaRPr lang="ar-SA"/>
        </a:p>
      </dgm:t>
    </dgm:pt>
    <dgm:pt modelId="{8C2A00C6-FA92-40D6-9AB1-A6AFD8FB7391}" type="pres">
      <dgm:prSet presAssocID="{53BA30DF-A19F-42B9-A122-AE68DC4275F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7E25C528-88D3-4225-BD9C-3BB310E5EB6F}" type="pres">
      <dgm:prSet presAssocID="{29DF54B4-E790-4D78-B4D3-8494021B1D45}" presName="parTrans" presStyleLbl="bgSibTrans2D1" presStyleIdx="2" presStyleCnt="3"/>
      <dgm:spPr/>
      <dgm:t>
        <a:bodyPr/>
        <a:lstStyle/>
        <a:p>
          <a:pPr rtl="1"/>
          <a:endParaRPr lang="ar-SA"/>
        </a:p>
      </dgm:t>
    </dgm:pt>
    <dgm:pt modelId="{F6BF0A2E-EA54-4759-9718-0E28EADDD196}" type="pres">
      <dgm:prSet presAssocID="{A95282F8-1A6E-4D83-8018-0BCF6703205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89F69DF1-329A-4EA3-A901-7AC3D81D5C7A}" srcId="{E3C90EA1-0E15-42F8-B210-12B7C8578DC6}" destId="{A3396383-1093-461C-8E2F-484F15DAC2A5}" srcOrd="0" destOrd="0" parTransId="{7B7EA6F9-8F2C-4B4D-B5E9-BACC6FF25190}" sibTransId="{FDCB4FA9-F813-4A8E-8F43-399B844CFC91}"/>
    <dgm:cxn modelId="{3554BA3E-5BAC-4641-A86F-9163042F21CA}" type="presOf" srcId="{2398D16D-67D0-4F6B-B817-690867BA3699}" destId="{1D45C45F-92A1-4489-9273-823A65D42CFE}" srcOrd="0" destOrd="0" presId="urn:microsoft.com/office/officeart/2005/8/layout/radial4"/>
    <dgm:cxn modelId="{30A56AC7-A307-4FC3-9B9D-CC7F567B807F}" type="presOf" srcId="{A3396383-1093-461C-8E2F-484F15DAC2A5}" destId="{F2799EE8-E577-47E5-9364-DEC8403A090C}" srcOrd="0" destOrd="0" presId="urn:microsoft.com/office/officeart/2005/8/layout/radial4"/>
    <dgm:cxn modelId="{2A6376B7-1F2C-4000-89C7-2E9CB74CA51B}" type="presOf" srcId="{6B66BB3D-70DC-4091-991D-761EB0BB96C2}" destId="{5152BC68-ABA4-484D-8D10-9B8C3199AD2A}" srcOrd="0" destOrd="0" presId="urn:microsoft.com/office/officeart/2005/8/layout/radial4"/>
    <dgm:cxn modelId="{0169887C-72CF-40DD-8899-66B50822BBCF}" srcId="{E3C90EA1-0E15-42F8-B210-12B7C8578DC6}" destId="{53BA30DF-A19F-42B9-A122-AE68DC4275FC}" srcOrd="1" destOrd="0" parTransId="{6B66BB3D-70DC-4091-991D-761EB0BB96C2}" sibTransId="{3AB50973-DA8A-43DF-BB5F-D12DA370E305}"/>
    <dgm:cxn modelId="{D6434F26-53F3-4042-83E5-86F0B0E83C9E}" type="presOf" srcId="{A95282F8-1A6E-4D83-8018-0BCF6703205D}" destId="{F6BF0A2E-EA54-4759-9718-0E28EADDD196}" srcOrd="0" destOrd="0" presId="urn:microsoft.com/office/officeart/2005/8/layout/radial4"/>
    <dgm:cxn modelId="{B523CD23-FFCA-4D9D-8B02-C23B46FCDA8D}" srcId="{2398D16D-67D0-4F6B-B817-690867BA3699}" destId="{E3C90EA1-0E15-42F8-B210-12B7C8578DC6}" srcOrd="0" destOrd="0" parTransId="{CCEFDB19-E4E7-4564-B14A-4F969B46C718}" sibTransId="{68E400E5-3A67-448F-947F-271A294C5279}"/>
    <dgm:cxn modelId="{63F1BFA3-D98C-479E-8A49-776249A2A0DF}" type="presOf" srcId="{E3C90EA1-0E15-42F8-B210-12B7C8578DC6}" destId="{5FB4BDB8-9DB4-4F66-A233-D9E58C2A2645}" srcOrd="0" destOrd="0" presId="urn:microsoft.com/office/officeart/2005/8/layout/radial4"/>
    <dgm:cxn modelId="{5CD7630C-56AD-44B8-A892-153F2A83CBB8}" type="presOf" srcId="{7B7EA6F9-8F2C-4B4D-B5E9-BACC6FF25190}" destId="{03C5B02C-DFEB-4B38-A5FC-C4FE3C61FC4F}" srcOrd="0" destOrd="0" presId="urn:microsoft.com/office/officeart/2005/8/layout/radial4"/>
    <dgm:cxn modelId="{3607FC3B-7E60-4BFB-9949-FC398E425281}" type="presOf" srcId="{53BA30DF-A19F-42B9-A122-AE68DC4275FC}" destId="{8C2A00C6-FA92-40D6-9AB1-A6AFD8FB7391}" srcOrd="0" destOrd="0" presId="urn:microsoft.com/office/officeart/2005/8/layout/radial4"/>
    <dgm:cxn modelId="{22C24B47-CBDD-4912-9987-2B0B1A8996CE}" srcId="{E3C90EA1-0E15-42F8-B210-12B7C8578DC6}" destId="{A95282F8-1A6E-4D83-8018-0BCF6703205D}" srcOrd="2" destOrd="0" parTransId="{29DF54B4-E790-4D78-B4D3-8494021B1D45}" sibTransId="{6A050F41-D04D-4862-A88C-DD337182D638}"/>
    <dgm:cxn modelId="{30B0BDE4-0FED-4976-8B5A-2E0532E5AE47}" type="presOf" srcId="{29DF54B4-E790-4D78-B4D3-8494021B1D45}" destId="{7E25C528-88D3-4225-BD9C-3BB310E5EB6F}" srcOrd="0" destOrd="0" presId="urn:microsoft.com/office/officeart/2005/8/layout/radial4"/>
    <dgm:cxn modelId="{E98C961E-9394-4C90-9AE9-EDEF996AC788}" type="presParOf" srcId="{1D45C45F-92A1-4489-9273-823A65D42CFE}" destId="{5FB4BDB8-9DB4-4F66-A233-D9E58C2A2645}" srcOrd="0" destOrd="0" presId="urn:microsoft.com/office/officeart/2005/8/layout/radial4"/>
    <dgm:cxn modelId="{EF9B7944-4FD8-4215-9715-DB21A6F1C4B7}" type="presParOf" srcId="{1D45C45F-92A1-4489-9273-823A65D42CFE}" destId="{03C5B02C-DFEB-4B38-A5FC-C4FE3C61FC4F}" srcOrd="1" destOrd="0" presId="urn:microsoft.com/office/officeart/2005/8/layout/radial4"/>
    <dgm:cxn modelId="{51A7F6FD-66A9-4B62-9C0B-30B2DCB7F220}" type="presParOf" srcId="{1D45C45F-92A1-4489-9273-823A65D42CFE}" destId="{F2799EE8-E577-47E5-9364-DEC8403A090C}" srcOrd="2" destOrd="0" presId="urn:microsoft.com/office/officeart/2005/8/layout/radial4"/>
    <dgm:cxn modelId="{8C62F841-D89A-47D5-AE85-1CE04B783A89}" type="presParOf" srcId="{1D45C45F-92A1-4489-9273-823A65D42CFE}" destId="{5152BC68-ABA4-484D-8D10-9B8C3199AD2A}" srcOrd="3" destOrd="0" presId="urn:microsoft.com/office/officeart/2005/8/layout/radial4"/>
    <dgm:cxn modelId="{13249C11-040B-498F-9852-8C5A1F491DE0}" type="presParOf" srcId="{1D45C45F-92A1-4489-9273-823A65D42CFE}" destId="{8C2A00C6-FA92-40D6-9AB1-A6AFD8FB7391}" srcOrd="4" destOrd="0" presId="urn:microsoft.com/office/officeart/2005/8/layout/radial4"/>
    <dgm:cxn modelId="{ECEB66D3-50E1-4EF1-90C0-981A94CA794F}" type="presParOf" srcId="{1D45C45F-92A1-4489-9273-823A65D42CFE}" destId="{7E25C528-88D3-4225-BD9C-3BB310E5EB6F}" srcOrd="5" destOrd="0" presId="urn:microsoft.com/office/officeart/2005/8/layout/radial4"/>
    <dgm:cxn modelId="{1A757A4D-857C-40DF-8351-5195E600DDB9}" type="presParOf" srcId="{1D45C45F-92A1-4489-9273-823A65D42CFE}" destId="{F6BF0A2E-EA54-4759-9718-0E28EADDD19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DF03B4-526B-467B-926D-519B2A64362F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4768978C-66DD-4CD2-B9AB-C001F901F23A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أسماء الإشارة المعربة</a:t>
          </a:r>
          <a:endParaRPr lang="ar-JO" sz="3200" b="1" dirty="0">
            <a:solidFill>
              <a:schemeClr val="tx1"/>
            </a:solidFill>
            <a:latin typeface="Simplified Arabic" pitchFamily="18" charset="-78"/>
            <a:cs typeface="Simplified Arabic" pitchFamily="18" charset="-78"/>
          </a:endParaRPr>
        </a:p>
      </dgm:t>
    </dgm:pt>
    <dgm:pt modelId="{FE214C5F-47E6-4E1E-BB6C-9A8DBD08C0EA}" type="par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6A020F8F-05FF-4374-B622-CED48D77C602}" type="sib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C0F67930-3E1F-4AB5-BC9F-FDC5A611919D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</a:rPr>
            <a:t>هاتان-هاتين </a:t>
          </a:r>
        </a:p>
        <a:p>
          <a:pPr rtl="1"/>
          <a:r>
            <a:rPr lang="ar-JO" sz="3200" b="1" dirty="0" smtClean="0">
              <a:solidFill>
                <a:schemeClr val="tx1"/>
              </a:solidFill>
            </a:rPr>
            <a:t>للمثنى المؤنث</a:t>
          </a:r>
          <a:endParaRPr lang="ar-JO" sz="3200" b="1" dirty="0">
            <a:solidFill>
              <a:schemeClr val="tx1"/>
            </a:solidFill>
          </a:endParaRPr>
        </a:p>
      </dgm:t>
    </dgm:pt>
    <dgm:pt modelId="{5EB790FF-8AB9-42D0-9E67-CB50DEA73D6D}" type="par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221A4924-384A-4F16-8A52-C2C0E40828AC}" type="sib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352F910F-B8FB-4B47-95C5-ADCB9A85AE8B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</a:rPr>
            <a:t>هذان-هذين</a:t>
          </a:r>
        </a:p>
        <a:p>
          <a:pPr rtl="1"/>
          <a:r>
            <a:rPr lang="ar-JO" sz="3200" b="1" dirty="0" smtClean="0">
              <a:solidFill>
                <a:schemeClr val="tx1"/>
              </a:solidFill>
            </a:rPr>
            <a:t>للمثنى المذكر</a:t>
          </a:r>
          <a:endParaRPr lang="ar-JO" sz="3200" b="1" dirty="0">
            <a:solidFill>
              <a:schemeClr val="tx1"/>
            </a:solidFill>
          </a:endParaRPr>
        </a:p>
      </dgm:t>
    </dgm:pt>
    <dgm:pt modelId="{3EBE8163-95E2-44AE-8EAC-98C8208F34AF}" type="par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BC4BE787-8BD6-4A28-A22B-677480E5F234}" type="sib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A066FB2E-909A-4C2C-A839-2BF4114DA151}" type="pres">
      <dgm:prSet presAssocID="{EADF03B4-526B-467B-926D-519B2A64362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C9ADC9D9-483C-43CC-88AB-80FB598FC160}" type="pres">
      <dgm:prSet presAssocID="{4768978C-66DD-4CD2-B9AB-C001F901F23A}" presName="centerShape" presStyleLbl="node0" presStyleIdx="0" presStyleCnt="1" custLinFactNeighborX="183" custLinFactNeighborY="-15409"/>
      <dgm:spPr/>
      <dgm:t>
        <a:bodyPr/>
        <a:lstStyle/>
        <a:p>
          <a:pPr rtl="1"/>
          <a:endParaRPr lang="ar-JO"/>
        </a:p>
      </dgm:t>
    </dgm:pt>
    <dgm:pt modelId="{4AA7FB3D-C532-41BC-A176-216BEC4BF0E5}" type="pres">
      <dgm:prSet presAssocID="{5EB790FF-8AB9-42D0-9E67-CB50DEA73D6D}" presName="parTrans" presStyleLbl="bgSibTrans2D1" presStyleIdx="0" presStyleCnt="2"/>
      <dgm:spPr/>
      <dgm:t>
        <a:bodyPr/>
        <a:lstStyle/>
        <a:p>
          <a:pPr rtl="1"/>
          <a:endParaRPr lang="ar-JO"/>
        </a:p>
      </dgm:t>
    </dgm:pt>
    <dgm:pt modelId="{9D3CF7A5-0F00-415A-B410-3DD4574265F5}" type="pres">
      <dgm:prSet presAssocID="{C0F67930-3E1F-4AB5-BC9F-FDC5A611919D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07DBFB2A-7F03-4A39-8233-6D3087D4B3E0}" type="pres">
      <dgm:prSet presAssocID="{3EBE8163-95E2-44AE-8EAC-98C8208F34AF}" presName="parTrans" presStyleLbl="bgSibTrans2D1" presStyleIdx="1" presStyleCnt="2"/>
      <dgm:spPr/>
      <dgm:t>
        <a:bodyPr/>
        <a:lstStyle/>
        <a:p>
          <a:pPr rtl="1"/>
          <a:endParaRPr lang="ar-JO"/>
        </a:p>
      </dgm:t>
    </dgm:pt>
    <dgm:pt modelId="{87BD4081-B7C6-426D-BF04-C89A8F3E1886}" type="pres">
      <dgm:prSet presAssocID="{352F910F-B8FB-4B47-95C5-ADCB9A85AE8B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811F6E64-3197-41FB-BFBD-25208E5DCA73}" type="presOf" srcId="{4768978C-66DD-4CD2-B9AB-C001F901F23A}" destId="{C9ADC9D9-483C-43CC-88AB-80FB598FC160}" srcOrd="0" destOrd="0" presId="urn:microsoft.com/office/officeart/2005/8/layout/radial4"/>
    <dgm:cxn modelId="{97FE0308-C508-4D97-B1E4-96A52301C2C6}" type="presOf" srcId="{C0F67930-3E1F-4AB5-BC9F-FDC5A611919D}" destId="{9D3CF7A5-0F00-415A-B410-3DD4574265F5}" srcOrd="0" destOrd="0" presId="urn:microsoft.com/office/officeart/2005/8/layout/radial4"/>
    <dgm:cxn modelId="{FDA52C31-2F9A-4031-B7BE-25CBCDF19767}" srcId="{4768978C-66DD-4CD2-B9AB-C001F901F23A}" destId="{352F910F-B8FB-4B47-95C5-ADCB9A85AE8B}" srcOrd="1" destOrd="0" parTransId="{3EBE8163-95E2-44AE-8EAC-98C8208F34AF}" sibTransId="{BC4BE787-8BD6-4A28-A22B-677480E5F234}"/>
    <dgm:cxn modelId="{4304B49B-9D54-4C40-9F93-D85AA1E53400}" type="presOf" srcId="{3EBE8163-95E2-44AE-8EAC-98C8208F34AF}" destId="{07DBFB2A-7F03-4A39-8233-6D3087D4B3E0}" srcOrd="0" destOrd="0" presId="urn:microsoft.com/office/officeart/2005/8/layout/radial4"/>
    <dgm:cxn modelId="{B19DF44E-9AA6-4F0F-B024-A41857CA7824}" srcId="{4768978C-66DD-4CD2-B9AB-C001F901F23A}" destId="{C0F67930-3E1F-4AB5-BC9F-FDC5A611919D}" srcOrd="0" destOrd="0" parTransId="{5EB790FF-8AB9-42D0-9E67-CB50DEA73D6D}" sibTransId="{221A4924-384A-4F16-8A52-C2C0E40828AC}"/>
    <dgm:cxn modelId="{2FB215CC-A5C2-491C-B3F3-CC1317F34EA2}" srcId="{EADF03B4-526B-467B-926D-519B2A64362F}" destId="{4768978C-66DD-4CD2-B9AB-C001F901F23A}" srcOrd="0" destOrd="0" parTransId="{FE214C5F-47E6-4E1E-BB6C-9A8DBD08C0EA}" sibTransId="{6A020F8F-05FF-4374-B622-CED48D77C602}"/>
    <dgm:cxn modelId="{910FB6F6-85A4-4136-9DEF-91DBA87316C1}" type="presOf" srcId="{5EB790FF-8AB9-42D0-9E67-CB50DEA73D6D}" destId="{4AA7FB3D-C532-41BC-A176-216BEC4BF0E5}" srcOrd="0" destOrd="0" presId="urn:microsoft.com/office/officeart/2005/8/layout/radial4"/>
    <dgm:cxn modelId="{7C965F70-244F-48DB-A462-865DEBDF2C1F}" type="presOf" srcId="{EADF03B4-526B-467B-926D-519B2A64362F}" destId="{A066FB2E-909A-4C2C-A839-2BF4114DA151}" srcOrd="0" destOrd="0" presId="urn:microsoft.com/office/officeart/2005/8/layout/radial4"/>
    <dgm:cxn modelId="{34A50B23-31E0-40C4-B12F-4F6A25AFDB8F}" type="presOf" srcId="{352F910F-B8FB-4B47-95C5-ADCB9A85AE8B}" destId="{87BD4081-B7C6-426D-BF04-C89A8F3E1886}" srcOrd="0" destOrd="0" presId="urn:microsoft.com/office/officeart/2005/8/layout/radial4"/>
    <dgm:cxn modelId="{91F38B9E-D8EE-4C7C-9D62-EBD70CDAAD21}" type="presParOf" srcId="{A066FB2E-909A-4C2C-A839-2BF4114DA151}" destId="{C9ADC9D9-483C-43CC-88AB-80FB598FC160}" srcOrd="0" destOrd="0" presId="urn:microsoft.com/office/officeart/2005/8/layout/radial4"/>
    <dgm:cxn modelId="{81B67AF6-6462-4918-AEBC-D9B54296BF1F}" type="presParOf" srcId="{A066FB2E-909A-4C2C-A839-2BF4114DA151}" destId="{4AA7FB3D-C532-41BC-A176-216BEC4BF0E5}" srcOrd="1" destOrd="0" presId="urn:microsoft.com/office/officeart/2005/8/layout/radial4"/>
    <dgm:cxn modelId="{99EB7F7F-0C24-4C66-9938-C3F31AD730A2}" type="presParOf" srcId="{A066FB2E-909A-4C2C-A839-2BF4114DA151}" destId="{9D3CF7A5-0F00-415A-B410-3DD4574265F5}" srcOrd="2" destOrd="0" presId="urn:microsoft.com/office/officeart/2005/8/layout/radial4"/>
    <dgm:cxn modelId="{43C438A7-6430-4203-8B78-43F480DC868A}" type="presParOf" srcId="{A066FB2E-909A-4C2C-A839-2BF4114DA151}" destId="{07DBFB2A-7F03-4A39-8233-6D3087D4B3E0}" srcOrd="3" destOrd="0" presId="urn:microsoft.com/office/officeart/2005/8/layout/radial4"/>
    <dgm:cxn modelId="{D6562E9F-E927-4FDD-A9C3-BD6873EDA60B}" type="presParOf" srcId="{A066FB2E-909A-4C2C-A839-2BF4114DA151}" destId="{87BD4081-B7C6-426D-BF04-C89A8F3E1886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98D16D-67D0-4F6B-B817-690867BA369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JO"/>
        </a:p>
      </dgm:t>
    </dgm:pt>
    <dgm:pt modelId="{E3C90EA1-0E15-42F8-B210-12B7C8578DC6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000" dirty="0" smtClean="0"/>
            <a:t>الاسم الموصول اسم معرفة يدل على معين تحدده جملة تاتي بعده تسمى </a:t>
          </a:r>
          <a:r>
            <a:rPr lang="ar-JO" sz="2000" dirty="0" smtClean="0">
              <a:solidFill>
                <a:schemeClr val="accent2"/>
              </a:solidFill>
            </a:rPr>
            <a:t>صلة الموصول</a:t>
          </a:r>
          <a:endParaRPr lang="ar-JO" sz="2000" dirty="0">
            <a:solidFill>
              <a:schemeClr val="accent2"/>
            </a:solidFill>
          </a:endParaRPr>
        </a:p>
      </dgm:t>
    </dgm:pt>
    <dgm:pt modelId="{CCEFDB19-E4E7-4564-B14A-4F969B46C718}" type="parTrans" cxnId="{B523CD23-FFCA-4D9D-8B02-C23B46FCDA8D}">
      <dgm:prSet/>
      <dgm:spPr/>
      <dgm:t>
        <a:bodyPr/>
        <a:lstStyle/>
        <a:p>
          <a:pPr rtl="1"/>
          <a:endParaRPr lang="ar-JO"/>
        </a:p>
      </dgm:t>
    </dgm:pt>
    <dgm:pt modelId="{68E400E5-3A67-448F-947F-271A294C5279}" type="sibTrans" cxnId="{B523CD23-FFCA-4D9D-8B02-C23B46FCDA8D}">
      <dgm:prSet/>
      <dgm:spPr/>
      <dgm:t>
        <a:bodyPr/>
        <a:lstStyle/>
        <a:p>
          <a:pPr rtl="1"/>
          <a:endParaRPr lang="ar-JO"/>
        </a:p>
      </dgm:t>
    </dgm:pt>
    <dgm:pt modelId="{A3396383-1093-461C-8E2F-484F15DAC2A5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من:للعاقل</a:t>
          </a:r>
        </a:p>
        <a:p>
          <a:pPr rtl="1"/>
          <a:r>
            <a:rPr lang="ar-JO" dirty="0" smtClean="0"/>
            <a:t>ما: لغير العاقل</a:t>
          </a:r>
          <a:endParaRPr lang="ar-JO" dirty="0"/>
        </a:p>
      </dgm:t>
    </dgm:pt>
    <dgm:pt modelId="{7B7EA6F9-8F2C-4B4D-B5E9-BACC6FF25190}" type="parTrans" cxnId="{89F69DF1-329A-4EA3-A901-7AC3D81D5C7A}">
      <dgm:prSet/>
      <dgm:spPr/>
      <dgm:t>
        <a:bodyPr/>
        <a:lstStyle/>
        <a:p>
          <a:pPr rtl="1"/>
          <a:endParaRPr lang="ar-JO"/>
        </a:p>
      </dgm:t>
    </dgm:pt>
    <dgm:pt modelId="{FDCB4FA9-F813-4A8E-8F43-399B844CFC91}" type="sibTrans" cxnId="{89F69DF1-329A-4EA3-A901-7AC3D81D5C7A}">
      <dgm:prSet/>
      <dgm:spPr/>
      <dgm:t>
        <a:bodyPr/>
        <a:lstStyle/>
        <a:p>
          <a:pPr rtl="1"/>
          <a:endParaRPr lang="ar-JO"/>
        </a:p>
      </dgm:t>
    </dgm:pt>
    <dgm:pt modelId="{53BA30DF-A19F-42B9-A122-AE68DC4275FC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الذين -الألى:لجمع الذكور</a:t>
          </a:r>
        </a:p>
        <a:p>
          <a:pPr rtl="1"/>
          <a:r>
            <a:rPr lang="ar-JO" dirty="0" smtClean="0"/>
            <a:t>اللواتي-اللائي:لجمع الإناث</a:t>
          </a:r>
          <a:endParaRPr lang="ar-JO" dirty="0"/>
        </a:p>
      </dgm:t>
    </dgm:pt>
    <dgm:pt modelId="{6B66BB3D-70DC-4091-991D-761EB0BB96C2}" type="parTrans" cxnId="{0169887C-72CF-40DD-8899-66B50822BBCF}">
      <dgm:prSet/>
      <dgm:spPr/>
      <dgm:t>
        <a:bodyPr/>
        <a:lstStyle/>
        <a:p>
          <a:pPr rtl="1"/>
          <a:endParaRPr lang="ar-JO"/>
        </a:p>
      </dgm:t>
    </dgm:pt>
    <dgm:pt modelId="{3AB50973-DA8A-43DF-BB5F-D12DA370E305}" type="sibTrans" cxnId="{0169887C-72CF-40DD-8899-66B50822BBCF}">
      <dgm:prSet/>
      <dgm:spPr/>
      <dgm:t>
        <a:bodyPr/>
        <a:lstStyle/>
        <a:p>
          <a:pPr rtl="1"/>
          <a:endParaRPr lang="ar-JO"/>
        </a:p>
      </dgm:t>
    </dgm:pt>
    <dgm:pt modelId="{A95282F8-1A6E-4D83-8018-0BCF6703205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400" dirty="0" smtClean="0"/>
            <a:t>الذي:للمفرد المذكر</a:t>
          </a:r>
        </a:p>
        <a:p>
          <a:pPr rtl="1"/>
          <a:r>
            <a:rPr lang="ar-JO" sz="2400" dirty="0" smtClean="0"/>
            <a:t>التي: للمفردة المؤنث</a:t>
          </a:r>
        </a:p>
      </dgm:t>
    </dgm:pt>
    <dgm:pt modelId="{29DF54B4-E790-4D78-B4D3-8494021B1D45}" type="parTrans" cxnId="{22C24B47-CBDD-4912-9987-2B0B1A8996CE}">
      <dgm:prSet/>
      <dgm:spPr/>
      <dgm:t>
        <a:bodyPr/>
        <a:lstStyle/>
        <a:p>
          <a:pPr rtl="1"/>
          <a:endParaRPr lang="ar-JO"/>
        </a:p>
      </dgm:t>
    </dgm:pt>
    <dgm:pt modelId="{6A050F41-D04D-4862-A88C-DD337182D638}" type="sibTrans" cxnId="{22C24B47-CBDD-4912-9987-2B0B1A8996CE}">
      <dgm:prSet/>
      <dgm:spPr/>
      <dgm:t>
        <a:bodyPr/>
        <a:lstStyle/>
        <a:p>
          <a:pPr rtl="1"/>
          <a:endParaRPr lang="ar-JO"/>
        </a:p>
      </dgm:t>
    </dgm:pt>
    <dgm:pt modelId="{1D45C45F-92A1-4489-9273-823A65D42CFE}" type="pres">
      <dgm:prSet presAssocID="{2398D16D-67D0-4F6B-B817-690867BA369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FB4BDB8-9DB4-4F66-A233-D9E58C2A2645}" type="pres">
      <dgm:prSet presAssocID="{E3C90EA1-0E15-42F8-B210-12B7C8578DC6}" presName="centerShape" presStyleLbl="node0" presStyleIdx="0" presStyleCnt="1"/>
      <dgm:spPr/>
      <dgm:t>
        <a:bodyPr/>
        <a:lstStyle/>
        <a:p>
          <a:pPr rtl="1"/>
          <a:endParaRPr lang="ar-JO"/>
        </a:p>
      </dgm:t>
    </dgm:pt>
    <dgm:pt modelId="{03C5B02C-DFEB-4B38-A5FC-C4FE3C61FC4F}" type="pres">
      <dgm:prSet presAssocID="{7B7EA6F9-8F2C-4B4D-B5E9-BACC6FF25190}" presName="parTrans" presStyleLbl="bgSibTrans2D1" presStyleIdx="0" presStyleCnt="3"/>
      <dgm:spPr/>
      <dgm:t>
        <a:bodyPr/>
        <a:lstStyle/>
        <a:p>
          <a:pPr rtl="1"/>
          <a:endParaRPr lang="ar-SA"/>
        </a:p>
      </dgm:t>
    </dgm:pt>
    <dgm:pt modelId="{F2799EE8-E577-47E5-9364-DEC8403A090C}" type="pres">
      <dgm:prSet presAssocID="{A3396383-1093-461C-8E2F-484F15DAC2A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5152BC68-ABA4-484D-8D10-9B8C3199AD2A}" type="pres">
      <dgm:prSet presAssocID="{6B66BB3D-70DC-4091-991D-761EB0BB96C2}" presName="parTrans" presStyleLbl="bgSibTrans2D1" presStyleIdx="1" presStyleCnt="3"/>
      <dgm:spPr/>
      <dgm:t>
        <a:bodyPr/>
        <a:lstStyle/>
        <a:p>
          <a:pPr rtl="1"/>
          <a:endParaRPr lang="ar-SA"/>
        </a:p>
      </dgm:t>
    </dgm:pt>
    <dgm:pt modelId="{8C2A00C6-FA92-40D6-9AB1-A6AFD8FB7391}" type="pres">
      <dgm:prSet presAssocID="{53BA30DF-A19F-42B9-A122-AE68DC4275F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7E25C528-88D3-4225-BD9C-3BB310E5EB6F}" type="pres">
      <dgm:prSet presAssocID="{29DF54B4-E790-4D78-B4D3-8494021B1D45}" presName="parTrans" presStyleLbl="bgSibTrans2D1" presStyleIdx="2" presStyleCnt="3"/>
      <dgm:spPr/>
      <dgm:t>
        <a:bodyPr/>
        <a:lstStyle/>
        <a:p>
          <a:pPr rtl="1"/>
          <a:endParaRPr lang="ar-SA"/>
        </a:p>
      </dgm:t>
    </dgm:pt>
    <dgm:pt modelId="{F6BF0A2E-EA54-4759-9718-0E28EADDD196}" type="pres">
      <dgm:prSet presAssocID="{A95282F8-1A6E-4D83-8018-0BCF6703205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89F69DF1-329A-4EA3-A901-7AC3D81D5C7A}" srcId="{E3C90EA1-0E15-42F8-B210-12B7C8578DC6}" destId="{A3396383-1093-461C-8E2F-484F15DAC2A5}" srcOrd="0" destOrd="0" parTransId="{7B7EA6F9-8F2C-4B4D-B5E9-BACC6FF25190}" sibTransId="{FDCB4FA9-F813-4A8E-8F43-399B844CFC91}"/>
    <dgm:cxn modelId="{D1688F3A-EBF3-4C8E-AD7B-119A93ABAE97}" type="presOf" srcId="{2398D16D-67D0-4F6B-B817-690867BA3699}" destId="{1D45C45F-92A1-4489-9273-823A65D42CFE}" srcOrd="0" destOrd="0" presId="urn:microsoft.com/office/officeart/2005/8/layout/radial4"/>
    <dgm:cxn modelId="{F45DE457-54AD-4E30-A1D7-BA015295E818}" type="presOf" srcId="{A95282F8-1A6E-4D83-8018-0BCF6703205D}" destId="{F6BF0A2E-EA54-4759-9718-0E28EADDD196}" srcOrd="0" destOrd="0" presId="urn:microsoft.com/office/officeart/2005/8/layout/radial4"/>
    <dgm:cxn modelId="{0169887C-72CF-40DD-8899-66B50822BBCF}" srcId="{E3C90EA1-0E15-42F8-B210-12B7C8578DC6}" destId="{53BA30DF-A19F-42B9-A122-AE68DC4275FC}" srcOrd="1" destOrd="0" parTransId="{6B66BB3D-70DC-4091-991D-761EB0BB96C2}" sibTransId="{3AB50973-DA8A-43DF-BB5F-D12DA370E305}"/>
    <dgm:cxn modelId="{B523CD23-FFCA-4D9D-8B02-C23B46FCDA8D}" srcId="{2398D16D-67D0-4F6B-B817-690867BA3699}" destId="{E3C90EA1-0E15-42F8-B210-12B7C8578DC6}" srcOrd="0" destOrd="0" parTransId="{CCEFDB19-E4E7-4564-B14A-4F969B46C718}" sibTransId="{68E400E5-3A67-448F-947F-271A294C5279}"/>
    <dgm:cxn modelId="{046B939A-7863-4150-89B3-8C1587B46C3C}" type="presOf" srcId="{A3396383-1093-461C-8E2F-484F15DAC2A5}" destId="{F2799EE8-E577-47E5-9364-DEC8403A090C}" srcOrd="0" destOrd="0" presId="urn:microsoft.com/office/officeart/2005/8/layout/radial4"/>
    <dgm:cxn modelId="{AEF9324A-ED6C-41E5-BE7E-F6DC758E08CD}" type="presOf" srcId="{6B66BB3D-70DC-4091-991D-761EB0BB96C2}" destId="{5152BC68-ABA4-484D-8D10-9B8C3199AD2A}" srcOrd="0" destOrd="0" presId="urn:microsoft.com/office/officeart/2005/8/layout/radial4"/>
    <dgm:cxn modelId="{453ABF17-E7FF-4B0F-9A81-FED7F4D963D3}" type="presOf" srcId="{53BA30DF-A19F-42B9-A122-AE68DC4275FC}" destId="{8C2A00C6-FA92-40D6-9AB1-A6AFD8FB7391}" srcOrd="0" destOrd="0" presId="urn:microsoft.com/office/officeart/2005/8/layout/radial4"/>
    <dgm:cxn modelId="{22C24B47-CBDD-4912-9987-2B0B1A8996CE}" srcId="{E3C90EA1-0E15-42F8-B210-12B7C8578DC6}" destId="{A95282F8-1A6E-4D83-8018-0BCF6703205D}" srcOrd="2" destOrd="0" parTransId="{29DF54B4-E790-4D78-B4D3-8494021B1D45}" sibTransId="{6A050F41-D04D-4862-A88C-DD337182D638}"/>
    <dgm:cxn modelId="{F525C2A8-57FF-4D59-93C6-E99C41EF19AA}" type="presOf" srcId="{29DF54B4-E790-4D78-B4D3-8494021B1D45}" destId="{7E25C528-88D3-4225-BD9C-3BB310E5EB6F}" srcOrd="0" destOrd="0" presId="urn:microsoft.com/office/officeart/2005/8/layout/radial4"/>
    <dgm:cxn modelId="{89EB6513-9C61-4700-914D-E3DE9F705E3F}" type="presOf" srcId="{E3C90EA1-0E15-42F8-B210-12B7C8578DC6}" destId="{5FB4BDB8-9DB4-4F66-A233-D9E58C2A2645}" srcOrd="0" destOrd="0" presId="urn:microsoft.com/office/officeart/2005/8/layout/radial4"/>
    <dgm:cxn modelId="{775AA8E6-053A-49DF-92AC-95F5D2AE10D0}" type="presOf" srcId="{7B7EA6F9-8F2C-4B4D-B5E9-BACC6FF25190}" destId="{03C5B02C-DFEB-4B38-A5FC-C4FE3C61FC4F}" srcOrd="0" destOrd="0" presId="urn:microsoft.com/office/officeart/2005/8/layout/radial4"/>
    <dgm:cxn modelId="{BA4B2F85-27F9-46B2-A524-7E166FACBD8C}" type="presParOf" srcId="{1D45C45F-92A1-4489-9273-823A65D42CFE}" destId="{5FB4BDB8-9DB4-4F66-A233-D9E58C2A2645}" srcOrd="0" destOrd="0" presId="urn:microsoft.com/office/officeart/2005/8/layout/radial4"/>
    <dgm:cxn modelId="{4AFDF0D8-8E4E-4329-82AA-27CDA7ADC941}" type="presParOf" srcId="{1D45C45F-92A1-4489-9273-823A65D42CFE}" destId="{03C5B02C-DFEB-4B38-A5FC-C4FE3C61FC4F}" srcOrd="1" destOrd="0" presId="urn:microsoft.com/office/officeart/2005/8/layout/radial4"/>
    <dgm:cxn modelId="{7FB1F121-D049-4972-A0C0-061E40A1C8EF}" type="presParOf" srcId="{1D45C45F-92A1-4489-9273-823A65D42CFE}" destId="{F2799EE8-E577-47E5-9364-DEC8403A090C}" srcOrd="2" destOrd="0" presId="urn:microsoft.com/office/officeart/2005/8/layout/radial4"/>
    <dgm:cxn modelId="{29366482-AD6F-44B6-AF09-4C64E1E679FA}" type="presParOf" srcId="{1D45C45F-92A1-4489-9273-823A65D42CFE}" destId="{5152BC68-ABA4-484D-8D10-9B8C3199AD2A}" srcOrd="3" destOrd="0" presId="urn:microsoft.com/office/officeart/2005/8/layout/radial4"/>
    <dgm:cxn modelId="{CC32519C-EAA6-4FE2-AAA0-4F971FD5D7C0}" type="presParOf" srcId="{1D45C45F-92A1-4489-9273-823A65D42CFE}" destId="{8C2A00C6-FA92-40D6-9AB1-A6AFD8FB7391}" srcOrd="4" destOrd="0" presId="urn:microsoft.com/office/officeart/2005/8/layout/radial4"/>
    <dgm:cxn modelId="{C6326211-B7CF-44F9-B46D-357F211C9C2F}" type="presParOf" srcId="{1D45C45F-92A1-4489-9273-823A65D42CFE}" destId="{7E25C528-88D3-4225-BD9C-3BB310E5EB6F}" srcOrd="5" destOrd="0" presId="urn:microsoft.com/office/officeart/2005/8/layout/radial4"/>
    <dgm:cxn modelId="{2A2E6608-5A59-4529-B14B-BE9C263FD73A}" type="presParOf" srcId="{1D45C45F-92A1-4489-9273-823A65D42CFE}" destId="{F6BF0A2E-EA54-4759-9718-0E28EADDD19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DF03B4-526B-467B-926D-519B2A64362F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4768978C-66DD-4CD2-B9AB-C001F901F23A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الأسماء الموصولة المعربة</a:t>
          </a:r>
          <a:endParaRPr lang="ar-JO" sz="3200" b="1" dirty="0">
            <a:solidFill>
              <a:schemeClr val="tx1"/>
            </a:solidFill>
            <a:latin typeface="Simplified Arabic" pitchFamily="18" charset="-78"/>
            <a:cs typeface="Simplified Arabic" pitchFamily="18" charset="-78"/>
          </a:endParaRPr>
        </a:p>
      </dgm:t>
    </dgm:pt>
    <dgm:pt modelId="{FE214C5F-47E6-4E1E-BB6C-9A8DBD08C0EA}" type="par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6A020F8F-05FF-4374-B622-CED48D77C602}" type="sib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C0F67930-3E1F-4AB5-BC9F-FDC5A611919D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</a:rPr>
            <a:t>اللتان-اللتين</a:t>
          </a:r>
        </a:p>
        <a:p>
          <a:pPr rtl="1"/>
          <a:r>
            <a:rPr lang="ar-JO" sz="3200" b="1" dirty="0" smtClean="0">
              <a:solidFill>
                <a:schemeClr val="tx1"/>
              </a:solidFill>
            </a:rPr>
            <a:t>للمثنى المؤنث</a:t>
          </a:r>
          <a:endParaRPr lang="ar-JO" sz="3200" b="1" dirty="0">
            <a:solidFill>
              <a:schemeClr val="tx1"/>
            </a:solidFill>
          </a:endParaRPr>
        </a:p>
      </dgm:t>
    </dgm:pt>
    <dgm:pt modelId="{5EB790FF-8AB9-42D0-9E67-CB50DEA73D6D}" type="par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221A4924-384A-4F16-8A52-C2C0E40828AC}" type="sib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352F910F-B8FB-4B47-95C5-ADCB9A85AE8B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</a:rPr>
            <a:t>اللذان- اللذين</a:t>
          </a:r>
        </a:p>
        <a:p>
          <a:pPr rtl="1"/>
          <a:r>
            <a:rPr lang="ar-JO" sz="3200" b="1" dirty="0" smtClean="0">
              <a:solidFill>
                <a:schemeClr val="tx1"/>
              </a:solidFill>
            </a:rPr>
            <a:t>للمثنى المذكر</a:t>
          </a:r>
          <a:endParaRPr lang="ar-JO" sz="3200" b="1" dirty="0">
            <a:solidFill>
              <a:schemeClr val="tx1"/>
            </a:solidFill>
          </a:endParaRPr>
        </a:p>
      </dgm:t>
    </dgm:pt>
    <dgm:pt modelId="{3EBE8163-95E2-44AE-8EAC-98C8208F34AF}" type="par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BC4BE787-8BD6-4A28-A22B-677480E5F234}" type="sib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A066FB2E-909A-4C2C-A839-2BF4114DA151}" type="pres">
      <dgm:prSet presAssocID="{EADF03B4-526B-467B-926D-519B2A64362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C9ADC9D9-483C-43CC-88AB-80FB598FC160}" type="pres">
      <dgm:prSet presAssocID="{4768978C-66DD-4CD2-B9AB-C001F901F23A}" presName="centerShape" presStyleLbl="node0" presStyleIdx="0" presStyleCnt="1" custLinFactNeighborX="183" custLinFactNeighborY="-16424"/>
      <dgm:spPr/>
      <dgm:t>
        <a:bodyPr/>
        <a:lstStyle/>
        <a:p>
          <a:pPr rtl="1"/>
          <a:endParaRPr lang="ar-JO"/>
        </a:p>
      </dgm:t>
    </dgm:pt>
    <dgm:pt modelId="{4AA7FB3D-C532-41BC-A176-216BEC4BF0E5}" type="pres">
      <dgm:prSet presAssocID="{5EB790FF-8AB9-42D0-9E67-CB50DEA73D6D}" presName="parTrans" presStyleLbl="bgSibTrans2D1" presStyleIdx="0" presStyleCnt="2"/>
      <dgm:spPr/>
      <dgm:t>
        <a:bodyPr/>
        <a:lstStyle/>
        <a:p>
          <a:pPr rtl="1"/>
          <a:endParaRPr lang="ar-JO"/>
        </a:p>
      </dgm:t>
    </dgm:pt>
    <dgm:pt modelId="{9D3CF7A5-0F00-415A-B410-3DD4574265F5}" type="pres">
      <dgm:prSet presAssocID="{C0F67930-3E1F-4AB5-BC9F-FDC5A611919D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07DBFB2A-7F03-4A39-8233-6D3087D4B3E0}" type="pres">
      <dgm:prSet presAssocID="{3EBE8163-95E2-44AE-8EAC-98C8208F34AF}" presName="parTrans" presStyleLbl="bgSibTrans2D1" presStyleIdx="1" presStyleCnt="2"/>
      <dgm:spPr/>
      <dgm:t>
        <a:bodyPr/>
        <a:lstStyle/>
        <a:p>
          <a:pPr rtl="1"/>
          <a:endParaRPr lang="ar-JO"/>
        </a:p>
      </dgm:t>
    </dgm:pt>
    <dgm:pt modelId="{87BD4081-B7C6-426D-BF04-C89A8F3E1886}" type="pres">
      <dgm:prSet presAssocID="{352F910F-B8FB-4B47-95C5-ADCB9A85AE8B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0D03F7D7-3876-4190-8AB7-F7254F5AA9FC}" type="presOf" srcId="{3EBE8163-95E2-44AE-8EAC-98C8208F34AF}" destId="{07DBFB2A-7F03-4A39-8233-6D3087D4B3E0}" srcOrd="0" destOrd="0" presId="urn:microsoft.com/office/officeart/2005/8/layout/radial4"/>
    <dgm:cxn modelId="{FDA52C31-2F9A-4031-B7BE-25CBCDF19767}" srcId="{4768978C-66DD-4CD2-B9AB-C001F901F23A}" destId="{352F910F-B8FB-4B47-95C5-ADCB9A85AE8B}" srcOrd="1" destOrd="0" parTransId="{3EBE8163-95E2-44AE-8EAC-98C8208F34AF}" sibTransId="{BC4BE787-8BD6-4A28-A22B-677480E5F234}"/>
    <dgm:cxn modelId="{E6EBC4FB-1BB3-4EB7-94AC-83896F951EAE}" type="presOf" srcId="{C0F67930-3E1F-4AB5-BC9F-FDC5A611919D}" destId="{9D3CF7A5-0F00-415A-B410-3DD4574265F5}" srcOrd="0" destOrd="0" presId="urn:microsoft.com/office/officeart/2005/8/layout/radial4"/>
    <dgm:cxn modelId="{2FB215CC-A5C2-491C-B3F3-CC1317F34EA2}" srcId="{EADF03B4-526B-467B-926D-519B2A64362F}" destId="{4768978C-66DD-4CD2-B9AB-C001F901F23A}" srcOrd="0" destOrd="0" parTransId="{FE214C5F-47E6-4E1E-BB6C-9A8DBD08C0EA}" sibTransId="{6A020F8F-05FF-4374-B622-CED48D77C602}"/>
    <dgm:cxn modelId="{B19DF44E-9AA6-4F0F-B024-A41857CA7824}" srcId="{4768978C-66DD-4CD2-B9AB-C001F901F23A}" destId="{C0F67930-3E1F-4AB5-BC9F-FDC5A611919D}" srcOrd="0" destOrd="0" parTransId="{5EB790FF-8AB9-42D0-9E67-CB50DEA73D6D}" sibTransId="{221A4924-384A-4F16-8A52-C2C0E40828AC}"/>
    <dgm:cxn modelId="{A3373C87-9E9D-4B12-99D2-70609E7B16F7}" type="presOf" srcId="{4768978C-66DD-4CD2-B9AB-C001F901F23A}" destId="{C9ADC9D9-483C-43CC-88AB-80FB598FC160}" srcOrd="0" destOrd="0" presId="urn:microsoft.com/office/officeart/2005/8/layout/radial4"/>
    <dgm:cxn modelId="{E1A14A15-92A7-4167-9657-3B5B062A2044}" type="presOf" srcId="{EADF03B4-526B-467B-926D-519B2A64362F}" destId="{A066FB2E-909A-4C2C-A839-2BF4114DA151}" srcOrd="0" destOrd="0" presId="urn:microsoft.com/office/officeart/2005/8/layout/radial4"/>
    <dgm:cxn modelId="{892FF32A-7C46-4CA0-9721-C322E35D4BAF}" type="presOf" srcId="{352F910F-B8FB-4B47-95C5-ADCB9A85AE8B}" destId="{87BD4081-B7C6-426D-BF04-C89A8F3E1886}" srcOrd="0" destOrd="0" presId="urn:microsoft.com/office/officeart/2005/8/layout/radial4"/>
    <dgm:cxn modelId="{569737F3-0E3C-4F55-8EF3-AE103A1329B5}" type="presOf" srcId="{5EB790FF-8AB9-42D0-9E67-CB50DEA73D6D}" destId="{4AA7FB3D-C532-41BC-A176-216BEC4BF0E5}" srcOrd="0" destOrd="0" presId="urn:microsoft.com/office/officeart/2005/8/layout/radial4"/>
    <dgm:cxn modelId="{6F114EE6-8C94-4DA5-A9A9-E86DB5E18453}" type="presParOf" srcId="{A066FB2E-909A-4C2C-A839-2BF4114DA151}" destId="{C9ADC9D9-483C-43CC-88AB-80FB598FC160}" srcOrd="0" destOrd="0" presId="urn:microsoft.com/office/officeart/2005/8/layout/radial4"/>
    <dgm:cxn modelId="{DC418A06-FB82-4FF3-8637-1672C93A50DC}" type="presParOf" srcId="{A066FB2E-909A-4C2C-A839-2BF4114DA151}" destId="{4AA7FB3D-C532-41BC-A176-216BEC4BF0E5}" srcOrd="1" destOrd="0" presId="urn:microsoft.com/office/officeart/2005/8/layout/radial4"/>
    <dgm:cxn modelId="{092ACA1B-5B01-494B-BB6C-C0CBE36AF535}" type="presParOf" srcId="{A066FB2E-909A-4C2C-A839-2BF4114DA151}" destId="{9D3CF7A5-0F00-415A-B410-3DD4574265F5}" srcOrd="2" destOrd="0" presId="urn:microsoft.com/office/officeart/2005/8/layout/radial4"/>
    <dgm:cxn modelId="{8A7D1409-75AD-4544-9428-E4D4C61BD93B}" type="presParOf" srcId="{A066FB2E-909A-4C2C-A839-2BF4114DA151}" destId="{07DBFB2A-7F03-4A39-8233-6D3087D4B3E0}" srcOrd="3" destOrd="0" presId="urn:microsoft.com/office/officeart/2005/8/layout/radial4"/>
    <dgm:cxn modelId="{33410F05-025A-4B86-84FC-0D931778411C}" type="presParOf" srcId="{A066FB2E-909A-4C2C-A839-2BF4114DA151}" destId="{87BD4081-B7C6-426D-BF04-C89A8F3E1886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B4BDB8-9DB4-4F66-A233-D9E58C2A2645}">
      <dsp:nvSpPr>
        <dsp:cNvPr id="0" name=""/>
        <dsp:cNvSpPr/>
      </dsp:nvSpPr>
      <dsp:spPr>
        <a:xfrm>
          <a:off x="3083005" y="2461550"/>
          <a:ext cx="2063588" cy="2063588"/>
        </a:xfrm>
        <a:prstGeom prst="ellipse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kern="1200" dirty="0" smtClean="0"/>
            <a:t>اسم الإشارة اسم معرفة يشار به إلى مسمى معين</a:t>
          </a:r>
          <a:endParaRPr lang="ar-JO" sz="2800" kern="1200" dirty="0"/>
        </a:p>
      </dsp:txBody>
      <dsp:txXfrm>
        <a:off x="3083005" y="2461550"/>
        <a:ext cx="2063588" cy="2063588"/>
      </dsp:txXfrm>
    </dsp:sp>
    <dsp:sp modelId="{03C5B02C-DFEB-4B38-A5FC-C4FE3C61FC4F}">
      <dsp:nvSpPr>
        <dsp:cNvPr id="0" name=""/>
        <dsp:cNvSpPr/>
      </dsp:nvSpPr>
      <dsp:spPr>
        <a:xfrm rot="12900000">
          <a:off x="1752980" y="2100206"/>
          <a:ext cx="1584351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799EE8-E577-47E5-9364-DEC8403A090C}">
      <dsp:nvSpPr>
        <dsp:cNvPr id="0" name=""/>
        <dsp:cNvSpPr/>
      </dsp:nvSpPr>
      <dsp:spPr>
        <a:xfrm>
          <a:off x="916039" y="1155730"/>
          <a:ext cx="1960408" cy="15683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62000"/>
                <a:satMod val="180000"/>
              </a:schemeClr>
            </a:gs>
            <a:gs pos="65000">
              <a:schemeClr val="accent4">
                <a:tint val="32000"/>
                <a:satMod val="250000"/>
              </a:schemeClr>
            </a:gs>
            <a:gs pos="100000">
              <a:schemeClr val="accent4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700" kern="1200" dirty="0" smtClean="0"/>
            <a:t>هؤلاء-أولئك</a:t>
          </a:r>
        </a:p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700" kern="1200" dirty="0" smtClean="0"/>
            <a:t>لجمع الذكور والإناث</a:t>
          </a:r>
          <a:endParaRPr lang="ar-JO" sz="2700" kern="1200" dirty="0"/>
        </a:p>
      </dsp:txBody>
      <dsp:txXfrm>
        <a:off x="916039" y="1155730"/>
        <a:ext cx="1960408" cy="1568327"/>
      </dsp:txXfrm>
    </dsp:sp>
    <dsp:sp modelId="{5152BC68-ABA4-484D-8D10-9B8C3199AD2A}">
      <dsp:nvSpPr>
        <dsp:cNvPr id="0" name=""/>
        <dsp:cNvSpPr/>
      </dsp:nvSpPr>
      <dsp:spPr>
        <a:xfrm rot="16200000">
          <a:off x="3322624" y="1283101"/>
          <a:ext cx="1584351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A00C6-FA92-40D6-9AB1-A6AFD8FB7391}">
      <dsp:nvSpPr>
        <dsp:cNvPr id="0" name=""/>
        <dsp:cNvSpPr/>
      </dsp:nvSpPr>
      <dsp:spPr>
        <a:xfrm>
          <a:off x="3134595" y="823"/>
          <a:ext cx="1960408" cy="15683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62000"/>
                <a:satMod val="180000"/>
              </a:schemeClr>
            </a:gs>
            <a:gs pos="65000">
              <a:schemeClr val="accent5">
                <a:tint val="32000"/>
                <a:satMod val="250000"/>
              </a:schemeClr>
            </a:gs>
            <a:gs pos="100000">
              <a:schemeClr val="accent5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700" kern="1200" dirty="0" smtClean="0"/>
            <a:t>هذه-تلك</a:t>
          </a:r>
        </a:p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700" kern="1200" dirty="0" smtClean="0"/>
            <a:t>للمفردة المؤنث</a:t>
          </a:r>
        </a:p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2700" kern="1200" dirty="0"/>
        </a:p>
      </dsp:txBody>
      <dsp:txXfrm>
        <a:off x="3134595" y="823"/>
        <a:ext cx="1960408" cy="1568327"/>
      </dsp:txXfrm>
    </dsp:sp>
    <dsp:sp modelId="{7E25C528-88D3-4225-BD9C-3BB310E5EB6F}">
      <dsp:nvSpPr>
        <dsp:cNvPr id="0" name=""/>
        <dsp:cNvSpPr/>
      </dsp:nvSpPr>
      <dsp:spPr>
        <a:xfrm rot="19500000">
          <a:off x="4892267" y="2100206"/>
          <a:ext cx="1584351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BF0A2E-EA54-4759-9718-0E28EADDD196}">
      <dsp:nvSpPr>
        <dsp:cNvPr id="0" name=""/>
        <dsp:cNvSpPr/>
      </dsp:nvSpPr>
      <dsp:spPr>
        <a:xfrm>
          <a:off x="5353151" y="1155730"/>
          <a:ext cx="1960408" cy="15683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2000"/>
                <a:satMod val="180000"/>
              </a:schemeClr>
            </a:gs>
            <a:gs pos="65000">
              <a:schemeClr val="accent2">
                <a:tint val="32000"/>
                <a:satMod val="250000"/>
              </a:schemeClr>
            </a:gs>
            <a:gs pos="100000">
              <a:schemeClr val="accent2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kern="1200" dirty="0" smtClean="0"/>
            <a:t>هذا-ذلك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kern="1200" dirty="0" smtClean="0"/>
            <a:t>للمفرد المذكر</a:t>
          </a:r>
          <a:endParaRPr lang="ar-JO" sz="3200" kern="1200" dirty="0"/>
        </a:p>
      </dsp:txBody>
      <dsp:txXfrm>
        <a:off x="5353151" y="1155730"/>
        <a:ext cx="1960408" cy="156832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ADC9D9-483C-43CC-88AB-80FB598FC160}">
      <dsp:nvSpPr>
        <dsp:cNvPr id="0" name=""/>
        <dsp:cNvSpPr/>
      </dsp:nvSpPr>
      <dsp:spPr>
        <a:xfrm>
          <a:off x="2828922" y="733255"/>
          <a:ext cx="2597467" cy="2597467"/>
        </a:xfrm>
        <a:prstGeom prst="ellipse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أسماء الإشارة المعربة</a:t>
          </a:r>
          <a:endParaRPr lang="ar-JO" sz="3200" b="1" kern="1200" dirty="0">
            <a:solidFill>
              <a:schemeClr val="tx1"/>
            </a:solidFill>
            <a:latin typeface="Simplified Arabic" pitchFamily="18" charset="-78"/>
            <a:cs typeface="Simplified Arabic" pitchFamily="18" charset="-78"/>
          </a:endParaRPr>
        </a:p>
      </dsp:txBody>
      <dsp:txXfrm>
        <a:off x="2828922" y="733255"/>
        <a:ext cx="2597467" cy="2597467"/>
      </dsp:txXfrm>
    </dsp:sp>
    <dsp:sp modelId="{4AA7FB3D-C532-41BC-A176-216BEC4BF0E5}">
      <dsp:nvSpPr>
        <dsp:cNvPr id="0" name=""/>
        <dsp:cNvSpPr/>
      </dsp:nvSpPr>
      <dsp:spPr>
        <a:xfrm rot="11872620">
          <a:off x="1197658" y="981699"/>
          <a:ext cx="1642638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3CF7A5-0F00-415A-B410-3DD4574265F5}">
      <dsp:nvSpPr>
        <dsp:cNvPr id="0" name=""/>
        <dsp:cNvSpPr/>
      </dsp:nvSpPr>
      <dsp:spPr>
        <a:xfrm>
          <a:off x="3516" y="112676"/>
          <a:ext cx="2467594" cy="197407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هاتان-هاتين 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للمثنى المؤنث</a:t>
          </a:r>
          <a:endParaRPr lang="ar-JO" sz="3200" b="1" kern="1200" dirty="0">
            <a:solidFill>
              <a:schemeClr val="tx1"/>
            </a:solidFill>
          </a:endParaRPr>
        </a:p>
      </dsp:txBody>
      <dsp:txXfrm>
        <a:off x="3516" y="112676"/>
        <a:ext cx="2467594" cy="1974075"/>
      </dsp:txXfrm>
    </dsp:sp>
    <dsp:sp modelId="{07DBFB2A-7F03-4A39-8233-6D3087D4B3E0}">
      <dsp:nvSpPr>
        <dsp:cNvPr id="0" name=""/>
        <dsp:cNvSpPr/>
      </dsp:nvSpPr>
      <dsp:spPr>
        <a:xfrm rot="20518372">
          <a:off x="5412515" y="980170"/>
          <a:ext cx="1619522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D4081-B7C6-426D-BF04-C89A8F3E1886}">
      <dsp:nvSpPr>
        <dsp:cNvPr id="0" name=""/>
        <dsp:cNvSpPr/>
      </dsp:nvSpPr>
      <dsp:spPr>
        <a:xfrm>
          <a:off x="5758489" y="112676"/>
          <a:ext cx="2467594" cy="197407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2000"/>
                <a:satMod val="180000"/>
              </a:schemeClr>
            </a:gs>
            <a:gs pos="65000">
              <a:schemeClr val="accent2">
                <a:tint val="32000"/>
                <a:satMod val="250000"/>
              </a:schemeClr>
            </a:gs>
            <a:gs pos="100000">
              <a:schemeClr val="accent2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هذان-هذين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للمثنى المذكر</a:t>
          </a:r>
          <a:endParaRPr lang="ar-JO" sz="3200" b="1" kern="1200" dirty="0">
            <a:solidFill>
              <a:schemeClr val="tx1"/>
            </a:solidFill>
          </a:endParaRPr>
        </a:p>
      </dsp:txBody>
      <dsp:txXfrm>
        <a:off x="5758489" y="112676"/>
        <a:ext cx="2467594" cy="197407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B4BDB8-9DB4-4F66-A233-D9E58C2A2645}">
      <dsp:nvSpPr>
        <dsp:cNvPr id="0" name=""/>
        <dsp:cNvSpPr/>
      </dsp:nvSpPr>
      <dsp:spPr>
        <a:xfrm>
          <a:off x="3083005" y="2461550"/>
          <a:ext cx="2063588" cy="2063588"/>
        </a:xfrm>
        <a:prstGeom prst="ellipse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000" kern="1200" dirty="0" smtClean="0"/>
            <a:t>الاسم الموصول اسم معرفة يدل على معين تحدده جملة تاتي بعده تسمى </a:t>
          </a:r>
          <a:r>
            <a:rPr lang="ar-JO" sz="2000" kern="1200" dirty="0" smtClean="0">
              <a:solidFill>
                <a:schemeClr val="accent2"/>
              </a:solidFill>
            </a:rPr>
            <a:t>صلة الموصول</a:t>
          </a:r>
          <a:endParaRPr lang="ar-JO" sz="2000" kern="1200" dirty="0">
            <a:solidFill>
              <a:schemeClr val="accent2"/>
            </a:solidFill>
          </a:endParaRPr>
        </a:p>
      </dsp:txBody>
      <dsp:txXfrm>
        <a:off x="3083005" y="2461550"/>
        <a:ext cx="2063588" cy="2063588"/>
      </dsp:txXfrm>
    </dsp:sp>
    <dsp:sp modelId="{03C5B02C-DFEB-4B38-A5FC-C4FE3C61FC4F}">
      <dsp:nvSpPr>
        <dsp:cNvPr id="0" name=""/>
        <dsp:cNvSpPr/>
      </dsp:nvSpPr>
      <dsp:spPr>
        <a:xfrm rot="12900000">
          <a:off x="1752980" y="2100206"/>
          <a:ext cx="1584351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799EE8-E577-47E5-9364-DEC8403A090C}">
      <dsp:nvSpPr>
        <dsp:cNvPr id="0" name=""/>
        <dsp:cNvSpPr/>
      </dsp:nvSpPr>
      <dsp:spPr>
        <a:xfrm>
          <a:off x="916039" y="1155730"/>
          <a:ext cx="1960408" cy="15683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62000"/>
                <a:satMod val="180000"/>
              </a:schemeClr>
            </a:gs>
            <a:gs pos="65000">
              <a:schemeClr val="accent4">
                <a:tint val="32000"/>
                <a:satMod val="250000"/>
              </a:schemeClr>
            </a:gs>
            <a:gs pos="100000">
              <a:schemeClr val="accent4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من:للعاقل</a:t>
          </a:r>
        </a:p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ما: لغير العاقل</a:t>
          </a:r>
          <a:endParaRPr lang="ar-JO" sz="2300" kern="1200" dirty="0"/>
        </a:p>
      </dsp:txBody>
      <dsp:txXfrm>
        <a:off x="916039" y="1155730"/>
        <a:ext cx="1960408" cy="1568327"/>
      </dsp:txXfrm>
    </dsp:sp>
    <dsp:sp modelId="{5152BC68-ABA4-484D-8D10-9B8C3199AD2A}">
      <dsp:nvSpPr>
        <dsp:cNvPr id="0" name=""/>
        <dsp:cNvSpPr/>
      </dsp:nvSpPr>
      <dsp:spPr>
        <a:xfrm rot="16200000">
          <a:off x="3322624" y="1283101"/>
          <a:ext cx="1584351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A00C6-FA92-40D6-9AB1-A6AFD8FB7391}">
      <dsp:nvSpPr>
        <dsp:cNvPr id="0" name=""/>
        <dsp:cNvSpPr/>
      </dsp:nvSpPr>
      <dsp:spPr>
        <a:xfrm>
          <a:off x="3134595" y="823"/>
          <a:ext cx="1960408" cy="15683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62000"/>
                <a:satMod val="180000"/>
              </a:schemeClr>
            </a:gs>
            <a:gs pos="65000">
              <a:schemeClr val="accent5">
                <a:tint val="32000"/>
                <a:satMod val="250000"/>
              </a:schemeClr>
            </a:gs>
            <a:gs pos="100000">
              <a:schemeClr val="accent5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الذين -الألى:لجمع الذكور</a:t>
          </a:r>
        </a:p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اللواتي-اللائي:لجمع الإناث</a:t>
          </a:r>
          <a:endParaRPr lang="ar-JO" sz="2300" kern="1200" dirty="0"/>
        </a:p>
      </dsp:txBody>
      <dsp:txXfrm>
        <a:off x="3134595" y="823"/>
        <a:ext cx="1960408" cy="1568327"/>
      </dsp:txXfrm>
    </dsp:sp>
    <dsp:sp modelId="{7E25C528-88D3-4225-BD9C-3BB310E5EB6F}">
      <dsp:nvSpPr>
        <dsp:cNvPr id="0" name=""/>
        <dsp:cNvSpPr/>
      </dsp:nvSpPr>
      <dsp:spPr>
        <a:xfrm rot="19500000">
          <a:off x="4892267" y="2100206"/>
          <a:ext cx="1584351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BF0A2E-EA54-4759-9718-0E28EADDD196}">
      <dsp:nvSpPr>
        <dsp:cNvPr id="0" name=""/>
        <dsp:cNvSpPr/>
      </dsp:nvSpPr>
      <dsp:spPr>
        <a:xfrm>
          <a:off x="5353151" y="1155730"/>
          <a:ext cx="1960408" cy="15683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2000"/>
                <a:satMod val="180000"/>
              </a:schemeClr>
            </a:gs>
            <a:gs pos="65000">
              <a:schemeClr val="accent2">
                <a:tint val="32000"/>
                <a:satMod val="250000"/>
              </a:schemeClr>
            </a:gs>
            <a:gs pos="100000">
              <a:schemeClr val="accent2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400" kern="1200" dirty="0" smtClean="0"/>
            <a:t>الذي:للمفرد المذكر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400" kern="1200" dirty="0" smtClean="0"/>
            <a:t>التي: للمفردة المؤنث</a:t>
          </a:r>
        </a:p>
      </dsp:txBody>
      <dsp:txXfrm>
        <a:off x="5353151" y="1155730"/>
        <a:ext cx="1960408" cy="156832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ADC9D9-483C-43CC-88AB-80FB598FC160}">
      <dsp:nvSpPr>
        <dsp:cNvPr id="0" name=""/>
        <dsp:cNvSpPr/>
      </dsp:nvSpPr>
      <dsp:spPr>
        <a:xfrm>
          <a:off x="2828922" y="661945"/>
          <a:ext cx="2597467" cy="2597467"/>
        </a:xfrm>
        <a:prstGeom prst="ellipse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الأسماء الموصولة المعربة</a:t>
          </a:r>
          <a:endParaRPr lang="ar-JO" sz="3200" b="1" kern="1200" dirty="0">
            <a:solidFill>
              <a:schemeClr val="tx1"/>
            </a:solidFill>
            <a:latin typeface="Simplified Arabic" pitchFamily="18" charset="-78"/>
            <a:cs typeface="Simplified Arabic" pitchFamily="18" charset="-78"/>
          </a:endParaRPr>
        </a:p>
      </dsp:txBody>
      <dsp:txXfrm>
        <a:off x="2828922" y="661945"/>
        <a:ext cx="2597467" cy="2597467"/>
      </dsp:txXfrm>
    </dsp:sp>
    <dsp:sp modelId="{4AA7FB3D-C532-41BC-A176-216BEC4BF0E5}">
      <dsp:nvSpPr>
        <dsp:cNvPr id="0" name=""/>
        <dsp:cNvSpPr/>
      </dsp:nvSpPr>
      <dsp:spPr>
        <a:xfrm rot="11795254">
          <a:off x="1203549" y="961195"/>
          <a:ext cx="1622673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3CF7A5-0F00-415A-B410-3DD4574265F5}">
      <dsp:nvSpPr>
        <dsp:cNvPr id="0" name=""/>
        <dsp:cNvSpPr/>
      </dsp:nvSpPr>
      <dsp:spPr>
        <a:xfrm>
          <a:off x="3516" y="112676"/>
          <a:ext cx="2467594" cy="197407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اللتان-اللتين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للمثنى المؤنث</a:t>
          </a:r>
          <a:endParaRPr lang="ar-JO" sz="3200" b="1" kern="1200" dirty="0">
            <a:solidFill>
              <a:schemeClr val="tx1"/>
            </a:solidFill>
          </a:endParaRPr>
        </a:p>
      </dsp:txBody>
      <dsp:txXfrm>
        <a:off x="3516" y="112676"/>
        <a:ext cx="2467594" cy="1974075"/>
      </dsp:txXfrm>
    </dsp:sp>
    <dsp:sp modelId="{07DBFB2A-7F03-4A39-8233-6D3087D4B3E0}">
      <dsp:nvSpPr>
        <dsp:cNvPr id="0" name=""/>
        <dsp:cNvSpPr/>
      </dsp:nvSpPr>
      <dsp:spPr>
        <a:xfrm rot="20596310">
          <a:off x="5426734" y="959752"/>
          <a:ext cx="1599394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D4081-B7C6-426D-BF04-C89A8F3E1886}">
      <dsp:nvSpPr>
        <dsp:cNvPr id="0" name=""/>
        <dsp:cNvSpPr/>
      </dsp:nvSpPr>
      <dsp:spPr>
        <a:xfrm>
          <a:off x="5758489" y="112676"/>
          <a:ext cx="2467594" cy="197407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2000"/>
                <a:satMod val="180000"/>
              </a:schemeClr>
            </a:gs>
            <a:gs pos="65000">
              <a:schemeClr val="accent2">
                <a:tint val="32000"/>
                <a:satMod val="250000"/>
              </a:schemeClr>
            </a:gs>
            <a:gs pos="100000">
              <a:schemeClr val="accent2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اللذان- اللذين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للمثنى المذكر</a:t>
          </a:r>
          <a:endParaRPr lang="ar-JO" sz="3200" b="1" kern="1200" dirty="0">
            <a:solidFill>
              <a:schemeClr val="tx1"/>
            </a:solidFill>
          </a:endParaRPr>
        </a:p>
      </dsp:txBody>
      <dsp:txXfrm>
        <a:off x="5758489" y="112676"/>
        <a:ext cx="2467594" cy="19740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lg\My Documents\My Pictures\البسملة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7560840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5800" y="2780928"/>
            <a:ext cx="7772400" cy="2030383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</a:rPr>
              <a:t>* </a:t>
            </a:r>
            <a:r>
              <a:rPr lang="ar-JO" sz="4000" dirty="0" smtClean="0">
                <a:solidFill>
                  <a:schemeClr val="accent4">
                    <a:lumMod val="50000"/>
                  </a:schemeClr>
                </a:solidFill>
              </a:rPr>
              <a:t>أسماء الإشارة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ar-JO"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</a:rPr>
              <a:t>* </a:t>
            </a:r>
            <a:r>
              <a:rPr lang="ar-JO" sz="4000" dirty="0" smtClean="0">
                <a:solidFill>
                  <a:schemeClr val="accent4">
                    <a:lumMod val="50000"/>
                  </a:schemeClr>
                </a:solidFill>
              </a:rPr>
              <a:t>الأسماء الموصولة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ar-SA"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ar-SA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82976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الأسماء المبنية</a:t>
            </a:r>
            <a:endParaRPr lang="ar-JO" dirty="0"/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تمييز أسماء الإشارة، توظيفها في الجمل ودلالتها</a:t>
            </a: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أسماء الإشارة المبنية والمعربة</a:t>
            </a: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إعراب أسماء الإشارة </a:t>
            </a: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تمييز الأسماء الموصولة؛ توظيفها في الجمل ودلالتها</a:t>
            </a: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الأسماء الموصولة المبنية والمعربة</a:t>
            </a: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إعراب الأسماء الموصولة</a:t>
            </a: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         .</a:t>
            </a: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None/>
            </a:pP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الأهداف</a:t>
            </a:r>
            <a:endParaRPr lang="ar-J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ar-JO" dirty="0" smtClean="0"/>
          </a:p>
          <a:p>
            <a:pPr>
              <a:buFontTx/>
              <a:buChar char="-"/>
            </a:pPr>
            <a:r>
              <a:rPr lang="ar-SA" b="1" dirty="0" smtClean="0"/>
              <a:t>هي : </a:t>
            </a:r>
            <a:r>
              <a:rPr lang="ar-SA" dirty="0" smtClean="0"/>
              <a:t>هذا ، هذه ، هذان ، هاتان ، هؤلاء .</a:t>
            </a:r>
          </a:p>
          <a:p>
            <a:pPr>
              <a:buFontTx/>
              <a:buChar char="-"/>
            </a:pPr>
            <a:r>
              <a:rPr lang="ar-JO" b="1" dirty="0" smtClean="0"/>
              <a:t>تعريف</a:t>
            </a:r>
            <a:r>
              <a:rPr lang="ar-SA" b="1" dirty="0" smtClean="0"/>
              <a:t>ها :</a:t>
            </a:r>
            <a:endParaRPr lang="ar-JO" b="1" dirty="0" smtClean="0"/>
          </a:p>
          <a:p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أسماءٌ توميء إلى شخص أو شيءٍ مُعَيَّنٍ بواسطةِ إشارةٍ حِسّيَةٍ باليدِ أو نحوِها ، إنْ كانَ المشارُ إليه حاضراً، أو بإشارةٍ معنويةٍ ، إذا كانَ المشارُ إليه معنى ، أو ذاتاً غَيْرَ حاضِرةٍ . </a:t>
            </a:r>
            <a:endParaRPr lang="en-US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ومثالُ الإشارةِ إلى الحاضرِ: هذا </a:t>
            </a:r>
            <a:r>
              <a:rPr lang="ar-JO" dirty="0" smtClean="0">
                <a:latin typeface="Simplified Arabic" pitchFamily="18" charset="-78"/>
                <a:cs typeface="Simplified Arabic" pitchFamily="18" charset="-78"/>
              </a:rPr>
              <a:t>طالب مجتهد</a:t>
            </a:r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 وهذهِ </a:t>
            </a:r>
            <a:r>
              <a:rPr lang="ar-JO" dirty="0" smtClean="0">
                <a:latin typeface="Simplified Arabic" pitchFamily="18" charset="-78"/>
                <a:cs typeface="Simplified Arabic" pitchFamily="18" charset="-78"/>
              </a:rPr>
              <a:t>لوحة جميلة</a:t>
            </a:r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en-US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ومثالُ الإشارةِ المعنويةِ : هذا رأيٌ </a:t>
            </a:r>
            <a:r>
              <a:rPr lang="ar-JO" dirty="0" smtClean="0">
                <a:latin typeface="Simplified Arabic" pitchFamily="18" charset="-78"/>
                <a:cs typeface="Simplified Arabic" pitchFamily="18" charset="-78"/>
              </a:rPr>
              <a:t>صائب</a:t>
            </a:r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 ، تِلكَ مَسألَةٌ صَعْبَةٌ . </a:t>
            </a:r>
            <a:endParaRPr lang="ar-JO" dirty="0" smtClean="0">
              <a:latin typeface="Simplified Arabic" pitchFamily="18" charset="-78"/>
              <a:cs typeface="Simplified Arabic" pitchFamily="18" charset="-78"/>
            </a:endParaRPr>
          </a:p>
          <a:p>
            <a:pPr>
              <a:buNone/>
            </a:pPr>
            <a:endParaRPr lang="en-US" dirty="0" smtClean="0">
              <a:latin typeface="Simplified Arabic" pitchFamily="18" charset="-78"/>
              <a:cs typeface="Simplified Arabic" pitchFamily="18" charset="-78"/>
            </a:endParaRPr>
          </a:p>
          <a:p>
            <a:pPr algn="ctr">
              <a:buNone/>
            </a:pPr>
            <a:endParaRPr lang="ar-JO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أسماء الإشارة</a:t>
            </a:r>
            <a:endParaRPr lang="ar-JO" dirty="0"/>
          </a:p>
        </p:txBody>
      </p:sp>
      <p:sp>
        <p:nvSpPr>
          <p:cNvPr id="4" name="Rounded Rectangle 3"/>
          <p:cNvSpPr/>
          <p:nvPr/>
        </p:nvSpPr>
        <p:spPr>
          <a:xfrm>
            <a:off x="1331640" y="5157192"/>
            <a:ext cx="6715172" cy="12241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JO" sz="2000" dirty="0" smtClean="0">
                <a:solidFill>
                  <a:schemeClr val="tx1"/>
                </a:solidFill>
              </a:rPr>
              <a:t>الأصل في أسماء الإشارة أن تكون دون الهاء والكاف واللام، فهي حروف زائدة تضاف إليها وتحقق دلالات محددة.</a:t>
            </a:r>
          </a:p>
          <a:p>
            <a:pPr algn="ctr"/>
            <a:r>
              <a:rPr lang="ar-JO" sz="2000" dirty="0" smtClean="0">
                <a:solidFill>
                  <a:schemeClr val="accent2"/>
                </a:solidFill>
              </a:rPr>
              <a:t>ذا- ذي- ذان /ذين – تان / تين - أولاء</a:t>
            </a:r>
            <a:endParaRPr lang="ar-JO" sz="2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JO" sz="2400" dirty="0" smtClean="0">
                <a:latin typeface="Simplified Arabic" pitchFamily="18" charset="-78"/>
                <a:cs typeface="Simplified Arabic" pitchFamily="18" charset="-78"/>
              </a:rPr>
              <a:t>هاء التنبيه:</a:t>
            </a:r>
            <a:r>
              <a:rPr lang="ar-JO" sz="2400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400" dirty="0" smtClean="0">
                <a:solidFill>
                  <a:schemeClr val="accent2"/>
                </a:solidFill>
              </a:rPr>
              <a:t>وهي حرف يدخل على أسماء الإشارة لتنبيه المستمع للاهتمام بالمشار إليه، وت</a:t>
            </a:r>
            <a:r>
              <a:rPr lang="ar-JO" sz="2400" dirty="0" smtClean="0">
                <a:solidFill>
                  <a:schemeClr val="accent2"/>
                </a:solidFill>
              </a:rPr>
              <a:t>دخل على</a:t>
            </a:r>
            <a:r>
              <a:rPr lang="ar-SA" sz="2400" dirty="0" smtClean="0">
                <a:solidFill>
                  <a:schemeClr val="accent2"/>
                </a:solidFill>
              </a:rPr>
              <a:t> أسماء الإشارة كلها بلا استثناء</a:t>
            </a:r>
            <a:r>
              <a:rPr lang="ar-JO" sz="2400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، </a:t>
            </a:r>
            <a:r>
              <a:rPr lang="ar-JO" sz="2400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وتعرب حرف تنبيه مبني على الفتح لا محل له من الإعراب</a:t>
            </a:r>
          </a:p>
          <a:p>
            <a:r>
              <a:rPr lang="ar-JO" dirty="0" smtClean="0"/>
              <a:t>كاف الخطاب: </a:t>
            </a:r>
            <a:r>
              <a:rPr lang="ar-SA" dirty="0" smtClean="0">
                <a:solidFill>
                  <a:schemeClr val="accent2"/>
                </a:solidFill>
              </a:rPr>
              <a:t>وهي حرف يلحق أسماء الإشارة، فلا يفيد إلا الخطاب، فهو ليس ضميرا سواء أدل على المفرد؛ مثل: ذلك، أو على المثنى؛ مثل: ذاكما، أو الجمع؛ مثل: ذاكم، وذاكن</a:t>
            </a:r>
            <a:r>
              <a:rPr lang="ar-JO" dirty="0" smtClean="0"/>
              <a:t>، و</a:t>
            </a:r>
            <a:r>
              <a:rPr lang="ar-JO" dirty="0" smtClean="0">
                <a:solidFill>
                  <a:schemeClr val="accent2">
                    <a:lumMod val="75000"/>
                  </a:schemeClr>
                </a:solidFill>
              </a:rPr>
              <a:t>يعرب 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حرف خطاب مبني على الفتح لا محل له من الإعراب</a:t>
            </a:r>
            <a:endParaRPr lang="ar-JO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ar-JO" dirty="0" smtClean="0"/>
              <a:t>لام البعد:</a:t>
            </a:r>
            <a:r>
              <a:rPr lang="ar-SA" dirty="0" smtClean="0"/>
              <a:t>م</a:t>
            </a:r>
            <a:r>
              <a:rPr lang="ar-SA" dirty="0" smtClean="0">
                <a:solidFill>
                  <a:schemeClr val="accent2"/>
                </a:solidFill>
              </a:rPr>
              <a:t>لازمة لكاف الخطاب، ومن أمثلتها:  </a:t>
            </a:r>
            <a:r>
              <a:rPr lang="ar-JO" dirty="0" smtClean="0">
                <a:solidFill>
                  <a:schemeClr val="accent2"/>
                </a:solidFill>
              </a:rPr>
              <a:t>ذلك</a:t>
            </a:r>
            <a:r>
              <a:rPr lang="ar-SA" dirty="0" smtClean="0">
                <a:solidFill>
                  <a:schemeClr val="accent2"/>
                </a:solidFill>
              </a:rPr>
              <a:t>– تلك – تلكما – تلكم  – هنالك</a:t>
            </a:r>
            <a:r>
              <a:rPr lang="ar-JO" dirty="0" smtClean="0">
                <a:solidFill>
                  <a:schemeClr val="accent2"/>
                </a:solidFill>
              </a:rPr>
              <a:t>، </a:t>
            </a:r>
            <a:r>
              <a:rPr lang="ar-JO" dirty="0" smtClean="0">
                <a:solidFill>
                  <a:schemeClr val="accent2">
                    <a:lumMod val="75000"/>
                  </a:schemeClr>
                </a:solidFill>
              </a:rPr>
              <a:t>وتعرب 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حرف يدل على البعد مبني على الكسر لا محل له من الإعراب</a:t>
            </a:r>
          </a:p>
          <a:p>
            <a:endParaRPr lang="ar-SA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ar-JO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JO" sz="2800" dirty="0" smtClean="0">
                <a:latin typeface="Simplified Arabic" pitchFamily="18" charset="-78"/>
                <a:cs typeface="Simplified Arabic" pitchFamily="18" charset="-78"/>
              </a:rPr>
              <a:t>حروف دالة تلحق بأسماء الإشارة</a:t>
            </a:r>
            <a:endParaRPr lang="ar-JO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ontent Placeholder 16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أسماء الإشارة المبنية</a:t>
            </a:r>
            <a:br>
              <a:rPr lang="ar-JO" sz="3200" dirty="0" smtClean="0">
                <a:latin typeface="Simplified Arabic" pitchFamily="18" charset="-78"/>
                <a:cs typeface="Simplified Arabic" pitchFamily="18" charset="-78"/>
              </a:rPr>
            </a:br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اسم الإشارة مبني على ما تلفظ به حركة آخره</a:t>
            </a:r>
            <a:endParaRPr lang="ar-JO" sz="3200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عنوان 1"/>
          <p:cNvSpPr txBox="1">
            <a:spLocks/>
          </p:cNvSpPr>
          <p:nvPr/>
        </p:nvSpPr>
        <p:spPr>
          <a:xfrm>
            <a:off x="485804" y="274638"/>
            <a:ext cx="8229600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أسماء الإشارة المعربة</a:t>
            </a:r>
            <a:br>
              <a:rPr kumimoji="0" lang="ar-JO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</a:br>
            <a:r>
              <a:rPr kumimoji="0" lang="ar-JO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تلحق بالمثنى؛ فترفع بالألف، وتنصب وتجر بالياء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  <p:sp>
        <p:nvSpPr>
          <p:cNvPr id="6" name="مستطيل 10"/>
          <p:cNvSpPr/>
          <p:nvPr/>
        </p:nvSpPr>
        <p:spPr>
          <a:xfrm>
            <a:off x="1071538" y="4929198"/>
            <a:ext cx="6858048" cy="1357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596646" indent="-514350">
              <a:buNone/>
            </a:pPr>
            <a:r>
              <a:rPr lang="ar-SA" b="1" dirty="0" smtClean="0">
                <a:solidFill>
                  <a:schemeClr val="tx1"/>
                </a:solidFill>
                <a:cs typeface="Simplified Arabic" pitchFamily="2" charset="-78"/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أي عند استخدامها في جملة ما علينا </a:t>
            </a:r>
            <a:r>
              <a:rPr lang="ar-JO" sz="2000" b="1" dirty="0" err="1" smtClean="0">
                <a:solidFill>
                  <a:schemeClr val="tx1"/>
                </a:solidFill>
                <a:cs typeface="Simplified Arabic" pitchFamily="2" charset="-78"/>
              </a:rPr>
              <a:t>أ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ن نفكر في موقعها الإعرابي في هذه الجملة:</a:t>
            </a:r>
          </a:p>
          <a:p>
            <a:pPr marL="596646" indent="-514350">
              <a:buFontTx/>
              <a:buChar char="-"/>
            </a:pP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اختيار ذان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/ تان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 إذا جاءت حالته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م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 الإعرابية ”رفع“ </a:t>
            </a:r>
          </a:p>
          <a:p>
            <a:pPr marL="596646" indent="-514350">
              <a:buFontTx/>
              <a:buChar char="-"/>
            </a:pP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اختيار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ذين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 / تين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 إذا جاءت حالته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م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 الإعرابية ” نصب“ او ”جر“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{ وقال </a:t>
            </a:r>
            <a:r>
              <a:rPr lang="ar-SA" dirty="0" smtClean="0">
                <a:solidFill>
                  <a:schemeClr val="accent2"/>
                </a:solidFill>
              </a:rPr>
              <a:t>هذا</a:t>
            </a:r>
            <a:r>
              <a:rPr lang="ar-SA" dirty="0" smtClean="0">
                <a:solidFill>
                  <a:schemeClr val="tx1"/>
                </a:solidFill>
              </a:rPr>
              <a:t> يوم عصيب }</a:t>
            </a:r>
            <a:endParaRPr lang="ar-JO" dirty="0" smtClean="0">
              <a:solidFill>
                <a:schemeClr val="tx1"/>
              </a:solidFill>
            </a:endParaRPr>
          </a:p>
          <a:p>
            <a:r>
              <a:rPr lang="ar-SA" dirty="0" smtClean="0">
                <a:solidFill>
                  <a:schemeClr val="tx1"/>
                </a:solidFill>
              </a:rPr>
              <a:t>{ </a:t>
            </a:r>
            <a:r>
              <a:rPr lang="ar-SA" dirty="0" smtClean="0">
                <a:solidFill>
                  <a:schemeClr val="accent2"/>
                </a:solidFill>
              </a:rPr>
              <a:t>هذه</a:t>
            </a:r>
            <a:r>
              <a:rPr lang="ar-SA" dirty="0" smtClean="0">
                <a:solidFill>
                  <a:schemeClr val="tx1"/>
                </a:solidFill>
              </a:rPr>
              <a:t> ناقة الله لكم آية }</a:t>
            </a:r>
            <a:endParaRPr lang="ar-JO" dirty="0" smtClean="0">
              <a:solidFill>
                <a:schemeClr val="tx1"/>
              </a:solidFill>
            </a:endParaRPr>
          </a:p>
          <a:p>
            <a:r>
              <a:rPr lang="ar-JO" dirty="0" smtClean="0">
                <a:solidFill>
                  <a:schemeClr val="accent2"/>
                </a:solidFill>
              </a:rPr>
              <a:t>هذان </a:t>
            </a:r>
            <a:r>
              <a:rPr lang="ar-JO" dirty="0" smtClean="0">
                <a:solidFill>
                  <a:schemeClr val="tx1"/>
                </a:solidFill>
              </a:rPr>
              <a:t>الطالبان مجتهدان </a:t>
            </a:r>
          </a:p>
          <a:p>
            <a:r>
              <a:rPr lang="ar-JO" dirty="0" smtClean="0">
                <a:solidFill>
                  <a:schemeClr val="tx1"/>
                </a:solidFill>
              </a:rPr>
              <a:t>رأيت </a:t>
            </a:r>
            <a:r>
              <a:rPr lang="ar-JO" dirty="0" smtClean="0">
                <a:solidFill>
                  <a:schemeClr val="accent2"/>
                </a:solidFill>
              </a:rPr>
              <a:t>هاتين</a:t>
            </a:r>
            <a:r>
              <a:rPr lang="ar-JO" dirty="0" smtClean="0">
                <a:solidFill>
                  <a:schemeClr val="tx1"/>
                </a:solidFill>
              </a:rPr>
              <a:t> المعلمتين في المدرسة</a:t>
            </a:r>
          </a:p>
          <a:p>
            <a:pPr marL="596646" indent="-514350"/>
            <a:r>
              <a:rPr lang="ar-JO" dirty="0" smtClean="0">
                <a:solidFill>
                  <a:schemeClr val="accent2"/>
                </a:solidFill>
                <a:cs typeface="Simplified Arabic" pitchFamily="2" charset="-78"/>
              </a:rPr>
              <a:t>هؤلاء</a:t>
            </a:r>
            <a:r>
              <a:rPr lang="ar-SA" dirty="0" smtClean="0">
                <a:solidFill>
                  <a:schemeClr val="tx1"/>
                </a:solidFill>
                <a:cs typeface="Simplified Arabic" pitchFamily="2" charset="-78"/>
              </a:rPr>
              <a:t> الكاتبات يكتبن قصصا واقعية</a:t>
            </a:r>
            <a:endParaRPr lang="ar-JO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marL="596646" indent="-514350"/>
            <a:r>
              <a:rPr lang="ar-JO" dirty="0" smtClean="0">
                <a:solidFill>
                  <a:schemeClr val="accent2"/>
                </a:solidFill>
                <a:cs typeface="Simplified Arabic" pitchFamily="2" charset="-78"/>
              </a:rPr>
              <a:t>أولئك</a:t>
            </a:r>
            <a:r>
              <a:rPr lang="ar-SA" dirty="0" smtClean="0">
                <a:solidFill>
                  <a:schemeClr val="accent2"/>
                </a:solidFill>
                <a:cs typeface="Simplified Arabic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Simplified Arabic" pitchFamily="2" charset="-78"/>
              </a:rPr>
              <a:t>الممثلون بارعون في تجسيد أدواره</a:t>
            </a:r>
            <a:r>
              <a:rPr lang="ar-JO" dirty="0" smtClean="0">
                <a:solidFill>
                  <a:schemeClr val="tx1"/>
                </a:solidFill>
                <a:cs typeface="Simplified Arabic" pitchFamily="2" charset="-78"/>
              </a:rPr>
              <a:t>م</a:t>
            </a:r>
            <a:endParaRPr lang="ar-SA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endParaRPr lang="ar-JO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الأمثلة</a:t>
            </a:r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dirty="0" smtClean="0">
                <a:solidFill>
                  <a:schemeClr val="accent2"/>
                </a:solidFill>
              </a:rPr>
              <a:t>هذا زيد:</a:t>
            </a:r>
          </a:p>
          <a:p>
            <a:pPr>
              <a:buNone/>
            </a:pPr>
            <a:r>
              <a:rPr lang="ar-SA" dirty="0" smtClean="0"/>
              <a:t>هـ: حرف تنبيه مبني على السكون لا محل له من الإعراب .</a:t>
            </a:r>
          </a:p>
          <a:p>
            <a:pPr>
              <a:buNone/>
            </a:pPr>
            <a:r>
              <a:rPr lang="ar-SA" dirty="0" smtClean="0"/>
              <a:t>ذا : اسم إشارة مبني على السكون في محل رفع مبتدأ .</a:t>
            </a:r>
          </a:p>
          <a:p>
            <a:pPr>
              <a:buNone/>
            </a:pPr>
            <a:r>
              <a:rPr lang="ar-SA" dirty="0" smtClean="0"/>
              <a:t>زيد: خبر مرفوع وعلامة رفعه الضمة الظاهرة .</a:t>
            </a:r>
          </a:p>
          <a:p>
            <a:pPr>
              <a:buNone/>
            </a:pPr>
            <a:r>
              <a:rPr lang="ar-SA" dirty="0" smtClean="0">
                <a:solidFill>
                  <a:schemeClr val="accent2"/>
                </a:solidFill>
              </a:rPr>
              <a:t>تلك فاطمة:</a:t>
            </a:r>
          </a:p>
          <a:p>
            <a:pPr>
              <a:buNone/>
            </a:pPr>
            <a:r>
              <a:rPr lang="ar-SA" dirty="0" smtClean="0"/>
              <a:t>تلك: ت: اسم إشارة مبني على السكون في محل رفع مبتدأ .</a:t>
            </a:r>
          </a:p>
          <a:p>
            <a:pPr>
              <a:buNone/>
            </a:pPr>
            <a:r>
              <a:rPr lang="ar-SA" dirty="0" smtClean="0"/>
              <a:t>واللام حرف يدل على البعد مبني على الكسر لا محل له من الإعراب،  والكاف: حرف خطاب مبني على الفتح لا محل له من الإعراب</a:t>
            </a:r>
          </a:p>
          <a:p>
            <a:pPr>
              <a:buNone/>
            </a:pPr>
            <a:r>
              <a:rPr lang="ar-SA" dirty="0" smtClean="0"/>
              <a:t>فاطمة: خبر المبتدا مرفوع وعلامة رفعه الضمة الظاهرة .</a:t>
            </a:r>
          </a:p>
          <a:p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نماذج إعرابية</a:t>
            </a:r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JO" dirty="0" smtClean="0">
                <a:solidFill>
                  <a:schemeClr val="accent2"/>
                </a:solidFill>
              </a:rPr>
              <a:t>هذان الطالبان مجتهدان:</a:t>
            </a:r>
          </a:p>
          <a:p>
            <a:pPr>
              <a:buNone/>
            </a:pPr>
            <a:r>
              <a:rPr lang="ar-JO" dirty="0" smtClean="0"/>
              <a:t>هذان: الهاء: حرف تنبيه مبني على الفتح لا محل له من الإعراب</a:t>
            </a:r>
            <a:r>
              <a:rPr lang="ar-SA" dirty="0" smtClean="0"/>
              <a:t> ،</a:t>
            </a:r>
            <a:endParaRPr lang="ar-JO" dirty="0" smtClean="0"/>
          </a:p>
          <a:p>
            <a:pPr>
              <a:buNone/>
            </a:pPr>
            <a:r>
              <a:rPr lang="ar-SA" dirty="0" err="1" smtClean="0"/>
              <a:t>ذان</a:t>
            </a:r>
            <a:r>
              <a:rPr lang="ar-SA" dirty="0" smtClean="0"/>
              <a:t> : </a:t>
            </a:r>
            <a:r>
              <a:rPr lang="ar-JO" dirty="0" smtClean="0"/>
              <a:t>مبتدأ مرفوع وعلامة رفعه </a:t>
            </a:r>
            <a:r>
              <a:rPr lang="ar-SA" dirty="0" err="1" smtClean="0"/>
              <a:t>الأ</a:t>
            </a:r>
            <a:r>
              <a:rPr lang="ar-JO" dirty="0" smtClean="0"/>
              <a:t>لف لأنه </a:t>
            </a:r>
            <a:r>
              <a:rPr lang="ar-SA" dirty="0" smtClean="0"/>
              <a:t>ملحق بال</a:t>
            </a:r>
            <a:r>
              <a:rPr lang="ar-JO" dirty="0" smtClean="0"/>
              <a:t>مثنى</a:t>
            </a:r>
            <a:r>
              <a:rPr lang="ar-SA" dirty="0" smtClean="0"/>
              <a:t>.</a:t>
            </a:r>
            <a:endParaRPr lang="ar-JO" dirty="0" smtClean="0"/>
          </a:p>
          <a:p>
            <a:pPr>
              <a:buFont typeface="Wingdings" pitchFamily="2" charset="2"/>
              <a:buChar char="§"/>
            </a:pPr>
            <a:r>
              <a:rPr lang="ar-JO" dirty="0" smtClean="0">
                <a:solidFill>
                  <a:schemeClr val="accent2"/>
                </a:solidFill>
              </a:rPr>
              <a:t>رأيت هاتين الطالبتين:</a:t>
            </a:r>
          </a:p>
          <a:p>
            <a:pPr>
              <a:buNone/>
            </a:pPr>
            <a:r>
              <a:rPr lang="ar-JO" dirty="0" smtClean="0"/>
              <a:t>هاتين: الهاء: حرف تنبيه مبني على الفتح لا محل له من الإعراب</a:t>
            </a:r>
            <a:r>
              <a:rPr lang="ar-SA" dirty="0" smtClean="0"/>
              <a:t> ،</a:t>
            </a:r>
            <a:endParaRPr lang="ar-JO" dirty="0" smtClean="0"/>
          </a:p>
          <a:p>
            <a:pPr>
              <a:buNone/>
            </a:pPr>
            <a:r>
              <a:rPr lang="ar-SA" dirty="0" smtClean="0"/>
              <a:t>تين : </a:t>
            </a:r>
            <a:r>
              <a:rPr lang="ar-JO" dirty="0" smtClean="0"/>
              <a:t>مفعول به منصوب وعلامة نصبه الياء لأنه ملحق بالمثنى</a:t>
            </a:r>
            <a:r>
              <a:rPr lang="ar-SA" dirty="0" smtClean="0"/>
              <a:t>.</a:t>
            </a:r>
            <a:endParaRPr lang="ar-JO" dirty="0" smtClean="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ar-JO" dirty="0" smtClean="0">
                <a:solidFill>
                  <a:schemeClr val="accent2"/>
                </a:solidFill>
              </a:rPr>
              <a:t>أولئك رجال:</a:t>
            </a:r>
          </a:p>
          <a:p>
            <a:pPr>
              <a:buNone/>
            </a:pPr>
            <a:r>
              <a:rPr lang="ar-JO" dirty="0" smtClean="0"/>
              <a:t>أولئك: اسم إشارة مبني على الكسر في محل رفع مبتدأ، والكاف حرف خطاب مبني على الفتح لا محل له من الإعراب.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نماذج إعرابية</a:t>
            </a:r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JO" dirty="0" smtClean="0"/>
              <a:t>الأسماء الموصولة المبنية</a:t>
            </a:r>
            <a:br>
              <a:rPr lang="ar-JO" dirty="0" smtClean="0"/>
            </a:br>
            <a:r>
              <a:rPr lang="ar-JO" dirty="0" smtClean="0"/>
              <a:t>الاسم الموصول مبني على ما تلفظ به حركة آخره</a:t>
            </a:r>
            <a:endParaRPr lang="ar-SA" dirty="0"/>
          </a:p>
        </p:txBody>
      </p:sp>
      <p:graphicFrame>
        <p:nvGraphicFramePr>
          <p:cNvPr id="5" name="Content Placeholder 16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الأسماء الموصلة المعربة</a:t>
            </a:r>
            <a:br>
              <a:rPr lang="ar-JO" sz="3200" dirty="0" smtClean="0">
                <a:latin typeface="Simplified Arabic" pitchFamily="18" charset="-78"/>
                <a:cs typeface="Simplified Arabic" pitchFamily="18" charset="-78"/>
              </a:rPr>
            </a:br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تلحق بالمثنى؛فترفع بالألف،وتنصب وتجر بالياء</a:t>
            </a:r>
            <a:endParaRPr lang="ar-JO" sz="32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مستطيل 10"/>
          <p:cNvSpPr/>
          <p:nvPr/>
        </p:nvSpPr>
        <p:spPr>
          <a:xfrm>
            <a:off x="1071538" y="4929198"/>
            <a:ext cx="6858048" cy="1357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596646" indent="-514350">
              <a:buNone/>
            </a:pPr>
            <a:r>
              <a:rPr lang="ar-SA" b="1" dirty="0" smtClean="0">
                <a:solidFill>
                  <a:schemeClr val="tx1"/>
                </a:solidFill>
                <a:cs typeface="Simplified Arabic" pitchFamily="2" charset="-78"/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أي عند استخدامها في جملة ما علينا 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أن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نفكر في موقعها الإعرابي في هذه الجملة:</a:t>
            </a:r>
          </a:p>
          <a:p>
            <a:pPr marL="596646" indent="-514350">
              <a:buFontTx/>
              <a:buChar char="-"/>
            </a:pP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اختيار 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اللذان/ اللتان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إذا جاءت حالته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ما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الإعرابية ”رفع“ </a:t>
            </a:r>
          </a:p>
          <a:p>
            <a:pPr marL="596646" indent="-514350">
              <a:buFontTx/>
              <a:buChar char="-"/>
            </a:pP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اختيار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 اللذين/ اللتين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إذا جاءت حالته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م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 الإعرابية ” نصب“ او ”جر“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جاء </a:t>
            </a:r>
            <a:r>
              <a:rPr lang="ar-SA" dirty="0" smtClean="0">
                <a:solidFill>
                  <a:schemeClr val="accent2"/>
                </a:solidFill>
              </a:rPr>
              <a:t>الذي</a:t>
            </a:r>
            <a:r>
              <a:rPr lang="ar-SA" dirty="0" smtClean="0">
                <a:solidFill>
                  <a:schemeClr val="tx1"/>
                </a:solidFill>
              </a:rPr>
              <a:t> فاز بجائزة الإخراج لهذا العام.</a:t>
            </a:r>
          </a:p>
          <a:p>
            <a:pPr marL="596646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رأيت </a:t>
            </a:r>
            <a:r>
              <a:rPr lang="ar-SA" dirty="0" smtClean="0">
                <a:solidFill>
                  <a:schemeClr val="accent2"/>
                </a:solidFill>
              </a:rPr>
              <a:t>الذي</a:t>
            </a:r>
            <a:r>
              <a:rPr lang="ar-SA" dirty="0" smtClean="0">
                <a:solidFill>
                  <a:schemeClr val="tx1"/>
                </a:solidFill>
              </a:rPr>
              <a:t> كتب القصة الواقعية</a:t>
            </a:r>
          </a:p>
          <a:p>
            <a:pPr marL="596646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مررت ب</a:t>
            </a:r>
            <a:r>
              <a:rPr lang="ar-SA" dirty="0" smtClean="0">
                <a:solidFill>
                  <a:schemeClr val="accent2"/>
                </a:solidFill>
              </a:rPr>
              <a:t>التي</a:t>
            </a:r>
            <a:r>
              <a:rPr lang="ar-SA" dirty="0" smtClean="0">
                <a:solidFill>
                  <a:schemeClr val="tx1"/>
                </a:solidFill>
              </a:rPr>
              <a:t> ألقت المحاضرة العلمية اليوم.</a:t>
            </a:r>
            <a:endParaRPr lang="ar-JO" dirty="0" smtClean="0">
              <a:solidFill>
                <a:schemeClr val="tx1"/>
              </a:solidFill>
            </a:endParaRP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جاء </a:t>
            </a:r>
            <a:r>
              <a:rPr lang="ar-SA" dirty="0" smtClean="0">
                <a:solidFill>
                  <a:schemeClr val="accent2"/>
                </a:solidFill>
              </a:rPr>
              <a:t>اللذان</a:t>
            </a:r>
            <a:r>
              <a:rPr lang="ar-SA" dirty="0" smtClean="0">
                <a:solidFill>
                  <a:schemeClr val="tx1"/>
                </a:solidFill>
              </a:rPr>
              <a:t> نجحا</a:t>
            </a: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رأيت </a:t>
            </a:r>
            <a:r>
              <a:rPr lang="ar-SA" dirty="0" smtClean="0">
                <a:solidFill>
                  <a:schemeClr val="accent2"/>
                </a:solidFill>
              </a:rPr>
              <a:t>اللذين</a:t>
            </a:r>
            <a:r>
              <a:rPr lang="ar-SA" dirty="0" smtClean="0">
                <a:solidFill>
                  <a:schemeClr val="tx1"/>
                </a:solidFill>
              </a:rPr>
              <a:t> ألقيا المحاضرة</a:t>
            </a: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جاءت </a:t>
            </a:r>
            <a:r>
              <a:rPr lang="ar-SA" dirty="0" smtClean="0">
                <a:solidFill>
                  <a:schemeClr val="accent2"/>
                </a:solidFill>
              </a:rPr>
              <a:t>اللتان</a:t>
            </a:r>
            <a:r>
              <a:rPr lang="ar-SA" dirty="0" smtClean="0">
                <a:solidFill>
                  <a:schemeClr val="tx1"/>
                </a:solidFill>
              </a:rPr>
              <a:t> نجحتا</a:t>
            </a: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رأيت </a:t>
            </a:r>
            <a:r>
              <a:rPr lang="ar-SA" dirty="0" smtClean="0">
                <a:solidFill>
                  <a:schemeClr val="accent2"/>
                </a:solidFill>
              </a:rPr>
              <a:t>اللتين </a:t>
            </a:r>
            <a:r>
              <a:rPr lang="ar-SA" dirty="0" smtClean="0">
                <a:solidFill>
                  <a:schemeClr val="tx1"/>
                </a:solidFill>
              </a:rPr>
              <a:t>كتبتا الرواية</a:t>
            </a:r>
          </a:p>
          <a:p>
            <a:pPr marL="596646" indent="-51435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</a:rPr>
              <a:t>جاء ا</a:t>
            </a:r>
            <a:r>
              <a:rPr lang="ar-SA" sz="2400" dirty="0" smtClean="0">
                <a:solidFill>
                  <a:schemeClr val="accent2"/>
                </a:solidFill>
              </a:rPr>
              <a:t>لذين</a:t>
            </a:r>
            <a:r>
              <a:rPr lang="ar-SA" sz="2400" dirty="0" smtClean="0">
                <a:solidFill>
                  <a:schemeClr val="tx1"/>
                </a:solidFill>
              </a:rPr>
              <a:t> نجحوا</a:t>
            </a:r>
          </a:p>
          <a:p>
            <a:pPr marL="596646" indent="-51435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</a:rPr>
              <a:t>رأيت ا</a:t>
            </a:r>
            <a:r>
              <a:rPr lang="ar-SA" sz="2400" dirty="0" smtClean="0">
                <a:solidFill>
                  <a:schemeClr val="accent2"/>
                </a:solidFill>
              </a:rPr>
              <a:t>للائي</a:t>
            </a:r>
            <a:r>
              <a:rPr lang="ar-SA" sz="2400" dirty="0" smtClean="0">
                <a:solidFill>
                  <a:schemeClr val="tx1"/>
                </a:solidFill>
              </a:rPr>
              <a:t> نجحن</a:t>
            </a:r>
          </a:p>
          <a:p>
            <a:pPr marL="596646" indent="-51435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</a:rPr>
              <a:t>مررت </a:t>
            </a:r>
            <a:r>
              <a:rPr lang="ar-SA" sz="2400" dirty="0" smtClean="0">
                <a:solidFill>
                  <a:schemeClr val="accent2"/>
                </a:solidFill>
              </a:rPr>
              <a:t>باللاتي</a:t>
            </a:r>
            <a:r>
              <a:rPr lang="ar-SA" sz="2400" dirty="0" smtClean="0">
                <a:solidFill>
                  <a:schemeClr val="tx1"/>
                </a:solidFill>
              </a:rPr>
              <a:t> نجحن</a:t>
            </a:r>
          </a:p>
          <a:p>
            <a:pPr marL="596646" indent="-514350">
              <a:buFont typeface="+mj-lt"/>
              <a:buAutoNum type="arabicPeriod"/>
            </a:pPr>
            <a:endParaRPr lang="ar-SA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الأمثلة</a:t>
            </a:r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حضر </a:t>
            </a:r>
            <a:r>
              <a:rPr lang="ar-JO" dirty="0" smtClean="0">
                <a:solidFill>
                  <a:schemeClr val="accent2"/>
                </a:solidFill>
              </a:rPr>
              <a:t>الذي</a:t>
            </a:r>
            <a:r>
              <a:rPr lang="ar-JO" dirty="0" smtClean="0">
                <a:solidFill>
                  <a:schemeClr val="tx1"/>
                </a:solidFill>
              </a:rPr>
              <a:t> فاز بالجائزة</a:t>
            </a:r>
          </a:p>
          <a:p>
            <a:pPr marL="624078" indent="-514350">
              <a:buNone/>
            </a:pPr>
            <a:r>
              <a:rPr lang="ar-SA" dirty="0" smtClean="0">
                <a:solidFill>
                  <a:schemeClr val="tx1"/>
                </a:solidFill>
              </a:rPr>
              <a:t>الذي: اسم موصول مبني على السكون في محل رفع فاعل</a:t>
            </a:r>
            <a:endParaRPr lang="ar-JO" dirty="0" smtClean="0">
              <a:solidFill>
                <a:schemeClr val="tx1"/>
              </a:solidFill>
            </a:endParaRPr>
          </a:p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جاء </a:t>
            </a:r>
            <a:r>
              <a:rPr lang="ar-JO" dirty="0" smtClean="0">
                <a:solidFill>
                  <a:schemeClr val="accent2"/>
                </a:solidFill>
              </a:rPr>
              <a:t>اللذان</a:t>
            </a:r>
            <a:r>
              <a:rPr lang="ar-JO" dirty="0" smtClean="0">
                <a:solidFill>
                  <a:schemeClr val="tx1"/>
                </a:solidFill>
              </a:rPr>
              <a:t> نجحا</a:t>
            </a:r>
          </a:p>
          <a:p>
            <a:pPr marL="624078" indent="-514350">
              <a:buNone/>
            </a:pPr>
            <a:r>
              <a:rPr lang="ar-SA" dirty="0" smtClean="0">
                <a:solidFill>
                  <a:schemeClr val="tx1"/>
                </a:solidFill>
              </a:rPr>
              <a:t>اللذان: فاعل مرفوع بالألف لأنه ملحق بالمثنى</a:t>
            </a:r>
          </a:p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مررت </a:t>
            </a:r>
            <a:r>
              <a:rPr lang="ar-JO" dirty="0" smtClean="0">
                <a:solidFill>
                  <a:schemeClr val="accent2"/>
                </a:solidFill>
              </a:rPr>
              <a:t>باللتين</a:t>
            </a:r>
            <a:r>
              <a:rPr lang="ar-JO" dirty="0" smtClean="0">
                <a:solidFill>
                  <a:schemeClr val="tx1"/>
                </a:solidFill>
              </a:rPr>
              <a:t> نجحتا</a:t>
            </a:r>
          </a:p>
          <a:p>
            <a:pPr marL="624078" indent="-514350">
              <a:buNone/>
            </a:pPr>
            <a:r>
              <a:rPr lang="ar-SA" dirty="0" smtClean="0">
                <a:solidFill>
                  <a:schemeClr val="tx1"/>
                </a:solidFill>
              </a:rPr>
              <a:t>اللتين: </a:t>
            </a:r>
            <a:r>
              <a:rPr lang="ar-JO" dirty="0" smtClean="0">
                <a:solidFill>
                  <a:schemeClr val="tx1"/>
                </a:solidFill>
              </a:rPr>
              <a:t>اسم مجرور وعلامة جره</a:t>
            </a:r>
            <a:r>
              <a:rPr lang="ar-SA" dirty="0" smtClean="0">
                <a:solidFill>
                  <a:schemeClr val="tx1"/>
                </a:solidFill>
              </a:rPr>
              <a:t> الياء لأنه ملحق بالمثنى</a:t>
            </a:r>
          </a:p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رأيت</a:t>
            </a:r>
            <a:r>
              <a:rPr lang="ar-JO" dirty="0" smtClean="0">
                <a:solidFill>
                  <a:schemeClr val="accent2"/>
                </a:solidFill>
              </a:rPr>
              <a:t> اللائي</a:t>
            </a:r>
            <a:r>
              <a:rPr lang="ar-JO" dirty="0" smtClean="0">
                <a:solidFill>
                  <a:schemeClr val="tx1"/>
                </a:solidFill>
              </a:rPr>
              <a:t> نجحن</a:t>
            </a:r>
          </a:p>
          <a:p>
            <a:pPr marL="624078" indent="-514350">
              <a:buNone/>
            </a:pPr>
            <a:r>
              <a:rPr lang="ar-SA" sz="2400" b="1" dirty="0" smtClean="0">
                <a:solidFill>
                  <a:schemeClr val="tx1"/>
                </a:solidFill>
              </a:rPr>
              <a:t>اللائي</a:t>
            </a:r>
            <a:r>
              <a:rPr lang="ar-SA" sz="2400" dirty="0" smtClean="0">
                <a:solidFill>
                  <a:schemeClr val="tx1"/>
                </a:solidFill>
              </a:rPr>
              <a:t>: اسم موصول مبني في محل نصب مفعول به</a:t>
            </a:r>
          </a:p>
          <a:p>
            <a:pPr marL="624078" indent="-514350">
              <a:buNone/>
            </a:pP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نماذج إعرابية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dirty="0" smtClean="0"/>
              <a:t>أعرب الكلمات التي تحتها خط في الآيات الآتية: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</a:t>
            </a:r>
            <a:r>
              <a:rPr lang="ar-JO" u="sng" dirty="0" smtClean="0"/>
              <a:t> تلك</a:t>
            </a:r>
            <a:r>
              <a:rPr lang="ar-JO" dirty="0" smtClean="0"/>
              <a:t> أمة قد خلت )</a:t>
            </a:r>
            <a:r>
              <a:rPr lang="ar-SA" dirty="0" smtClean="0"/>
              <a:t> .</a:t>
            </a: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</a:t>
            </a:r>
            <a:r>
              <a:rPr lang="ar-JO" u="sng" dirty="0" smtClean="0"/>
              <a:t> أولئك </a:t>
            </a:r>
            <a:r>
              <a:rPr lang="ar-JO" dirty="0" smtClean="0"/>
              <a:t>هم الخاسرون)</a:t>
            </a:r>
            <a:r>
              <a:rPr lang="ar-SA" dirty="0" smtClean="0"/>
              <a:t> .</a:t>
            </a: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 </a:t>
            </a:r>
            <a:r>
              <a:rPr lang="ar-JO" u="sng" dirty="0" smtClean="0"/>
              <a:t>الذين </a:t>
            </a:r>
            <a:r>
              <a:rPr lang="ar-JO" dirty="0" smtClean="0"/>
              <a:t>هم على صلاتهم دائمون )</a:t>
            </a:r>
            <a:r>
              <a:rPr lang="ar-SA" dirty="0" smtClean="0"/>
              <a:t> .</a:t>
            </a: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 ربنا أرنا </a:t>
            </a:r>
            <a:r>
              <a:rPr lang="ar-JO" u="sng" dirty="0" smtClean="0"/>
              <a:t>اللذين</a:t>
            </a:r>
            <a:r>
              <a:rPr lang="ar-JO" dirty="0" smtClean="0"/>
              <a:t> أضلانا )</a:t>
            </a:r>
            <a:r>
              <a:rPr lang="ar-SA" dirty="0" smtClean="0"/>
              <a:t> .</a:t>
            </a: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/>
            <a:r>
              <a:rPr lang="ar-SA" dirty="0" smtClean="0"/>
              <a:t>مثل على كل مما يلي بجملة مفيدة دالة:</a:t>
            </a:r>
          </a:p>
          <a:p>
            <a:pPr marL="624078" indent="-514350">
              <a:buFont typeface="+mj-lt"/>
              <a:buAutoNum type="arabicPeriod"/>
            </a:pPr>
            <a:r>
              <a:rPr lang="ar-SA" dirty="0" smtClean="0"/>
              <a:t>جملة </a:t>
            </a:r>
            <a:r>
              <a:rPr lang="ar-JO" dirty="0" smtClean="0"/>
              <a:t>تحوي اسم إشارة معربا</a:t>
            </a:r>
            <a:r>
              <a:rPr lang="ar-SA" dirty="0" smtClean="0"/>
              <a:t> .</a:t>
            </a:r>
          </a:p>
          <a:p>
            <a:pPr marL="624078" indent="-514350">
              <a:buFont typeface="+mj-lt"/>
              <a:buAutoNum type="arabicPeriod"/>
            </a:pPr>
            <a:r>
              <a:rPr lang="ar-SA" dirty="0" smtClean="0"/>
              <a:t>جملة </a:t>
            </a:r>
            <a:r>
              <a:rPr lang="ar-JO" dirty="0" smtClean="0"/>
              <a:t>تحوي اسم إشارة مبنيا</a:t>
            </a:r>
            <a:r>
              <a:rPr lang="ar-SA" dirty="0" smtClean="0"/>
              <a:t> .</a:t>
            </a: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 موصولا معربا</a:t>
            </a:r>
            <a:r>
              <a:rPr lang="ar-SA" dirty="0" smtClean="0"/>
              <a:t> .</a:t>
            </a: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 موصولا مبنيا</a:t>
            </a:r>
            <a:r>
              <a:rPr lang="ar-SA" dirty="0" smtClean="0"/>
              <a:t> .</a:t>
            </a:r>
            <a:endParaRPr lang="ar-JO" dirty="0" smtClean="0"/>
          </a:p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lg\My Documents\My Pictures\الحمد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5" y="476672"/>
            <a:ext cx="5760640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577</TotalTime>
  <Words>847</Words>
  <Application>Microsoft Office PowerPoint</Application>
  <PresentationFormat>On-screen Show (4:3)</PresentationFormat>
  <Paragraphs>119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ملتقى</vt:lpstr>
      <vt:lpstr>Slide 1</vt:lpstr>
      <vt:lpstr>الأسماء المبنية</vt:lpstr>
      <vt:lpstr>الأهداف</vt:lpstr>
      <vt:lpstr>أسماء الإشارة</vt:lpstr>
      <vt:lpstr>حروف دالة تلحق بأسماء الإشارة</vt:lpstr>
      <vt:lpstr>أسماء الإشارة المبنية اسم الإشارة مبني على ما تلفظ به حركة آخره</vt:lpstr>
      <vt:lpstr>Slide 7</vt:lpstr>
      <vt:lpstr>الأمثلة</vt:lpstr>
      <vt:lpstr>نماذج إعرابية</vt:lpstr>
      <vt:lpstr>نماذج إعرابية</vt:lpstr>
      <vt:lpstr>الأسماء الموصولة المبنية الاسم الموصول مبني على ما تلفظ به حركة آخره</vt:lpstr>
      <vt:lpstr>الأسماء الموصلة المعربة تلحق بالمثنى؛فترفع بالألف،وتنصب وتجر بالياء</vt:lpstr>
      <vt:lpstr>الأمثلة</vt:lpstr>
      <vt:lpstr>نماذج إعرابية</vt:lpstr>
      <vt:lpstr>التقييم</vt:lpstr>
      <vt:lpstr>التقييم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الحروف الناسخة</dc:title>
  <dc:creator>kfugirl</dc:creator>
  <cp:lastModifiedBy>MoOoMzZ-77</cp:lastModifiedBy>
  <cp:revision>53</cp:revision>
  <dcterms:created xsi:type="dcterms:W3CDTF">2011-07-09T20:32:56Z</dcterms:created>
  <dcterms:modified xsi:type="dcterms:W3CDTF">2012-02-20T21:06:15Z</dcterms:modified>
</cp:coreProperties>
</file>