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5"/>
  </p:notesMasterIdLst>
  <p:sldIdLst>
    <p:sldId id="256" r:id="rId2"/>
    <p:sldId id="262" r:id="rId3"/>
    <p:sldId id="263" r:id="rId4"/>
    <p:sldId id="257" r:id="rId5"/>
    <p:sldId id="258" r:id="rId6"/>
    <p:sldId id="259" r:id="rId7"/>
    <p:sldId id="264" r:id="rId8"/>
    <p:sldId id="265" r:id="rId9"/>
    <p:sldId id="266" r:id="rId10"/>
    <p:sldId id="278" r:id="rId11"/>
    <p:sldId id="279" r:id="rId12"/>
    <p:sldId id="280" r:id="rId13"/>
    <p:sldId id="277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44" d="100"/>
          <a:sy n="44" d="100"/>
        </p:scale>
        <p:origin x="-6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BD9D1C4-ADB2-4BBE-BE4C-C77847A11A37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D9A326E-CE16-4145-A6C4-04E8B9951DD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A326E-CE16-4145-A6C4-04E8B9951DD9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0A99-88AA-4F92-92EE-B56874ABFF93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62D5-EE54-4295-9299-28552BDEED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0A99-88AA-4F92-92EE-B56874ABFF93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62D5-EE54-4295-9299-28552BDEED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0A99-88AA-4F92-92EE-B56874ABFF93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62D5-EE54-4295-9299-28552BDEED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0A99-88AA-4F92-92EE-B56874ABFF93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62D5-EE54-4295-9299-28552BDEED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0A99-88AA-4F92-92EE-B56874ABFF93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62D5-EE54-4295-9299-28552BDEED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0A99-88AA-4F92-92EE-B56874ABFF93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62D5-EE54-4295-9299-28552BDEED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0A99-88AA-4F92-92EE-B56874ABFF93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62D5-EE54-4295-9299-28552BDEED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0A99-88AA-4F92-92EE-B56874ABFF93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62D5-EE54-4295-9299-28552BDEED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0A99-88AA-4F92-92EE-B56874ABFF93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62D5-EE54-4295-9299-28552BDEED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0A99-88AA-4F92-92EE-B56874ABFF93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62D5-EE54-4295-9299-28552BDEED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0A99-88AA-4F92-92EE-B56874ABFF93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62D5-EE54-4295-9299-28552BDEED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E0A99-88AA-4F92-92EE-B56874ABFF93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662D5-EE54-4295-9299-28552BDEEDD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British_people" TargetMode="External"/><Relationship Id="rId3" Type="http://schemas.openxmlformats.org/officeDocument/2006/relationships/hyperlink" Target="http://en.wikipedia.org/wiki/Novel" TargetMode="External"/><Relationship Id="rId7" Type="http://schemas.openxmlformats.org/officeDocument/2006/relationships/hyperlink" Target="http://en.wikipedia.org/wiki/Literary_realism" TargetMode="External"/><Relationship Id="rId2" Type="http://schemas.openxmlformats.org/officeDocument/2006/relationships/hyperlink" Target="http://en.wikipedia.org/wiki/English_peopl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English_literature" TargetMode="External"/><Relationship Id="rId11" Type="http://schemas.openxmlformats.org/officeDocument/2006/relationships/image" Target="../media/image10.jpeg"/><Relationship Id="rId5" Type="http://schemas.openxmlformats.org/officeDocument/2006/relationships/hyperlink" Target="http://en.wikipedia.org/wiki/Landed_gentry" TargetMode="External"/><Relationship Id="rId10" Type="http://schemas.openxmlformats.org/officeDocument/2006/relationships/hyperlink" Target="http://en.wikipedia.org/wiki/Renting" TargetMode="External"/><Relationship Id="rId4" Type="http://schemas.openxmlformats.org/officeDocument/2006/relationships/hyperlink" Target="http://en.wikipedia.org/wiki/Romance_novel" TargetMode="External"/><Relationship Id="rId9" Type="http://schemas.openxmlformats.org/officeDocument/2006/relationships/hyperlink" Target="http://en.wikipedia.org/wiki/Social_class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Sentimental_novel" TargetMode="External"/><Relationship Id="rId3" Type="http://schemas.openxmlformats.org/officeDocument/2006/relationships/hyperlink" Target="http://en.wikipedia.org/wiki/Pride_and_Prejudice" TargetMode="External"/><Relationship Id="rId7" Type="http://schemas.openxmlformats.org/officeDocument/2006/relationships/hyperlink" Target="http://en.wikipedia.org/wiki/Persuasion_(novel)" TargetMode="External"/><Relationship Id="rId2" Type="http://schemas.openxmlformats.org/officeDocument/2006/relationships/hyperlink" Target="http://en.wikipedia.org/wiki/Sense_and_Sensibilit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Northanger_Abbey" TargetMode="External"/><Relationship Id="rId5" Type="http://schemas.openxmlformats.org/officeDocument/2006/relationships/hyperlink" Target="http://en.wikipedia.org/wiki/Emma" TargetMode="External"/><Relationship Id="rId4" Type="http://schemas.openxmlformats.org/officeDocument/2006/relationships/hyperlink" Target="http://en.wikipedia.org/wiki/Mansfield_Park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entiment" TargetMode="External"/><Relationship Id="rId7" Type="http://schemas.openxmlformats.org/officeDocument/2006/relationships/hyperlink" Target="http://en.wikipedia.org/wiki/Augustan_literature" TargetMode="External"/><Relationship Id="rId2" Type="http://schemas.openxmlformats.org/officeDocument/2006/relationships/hyperlink" Target="http://en.wikipedia.org/wiki/18th_century_in_literatur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Poetry" TargetMode="External"/><Relationship Id="rId5" Type="http://schemas.openxmlformats.org/officeDocument/2006/relationships/hyperlink" Target="http://en.wikipedia.org/wiki/Sensibility" TargetMode="External"/><Relationship Id="rId4" Type="http://schemas.openxmlformats.org/officeDocument/2006/relationships/hyperlink" Target="http://en.wikipedia.org/wiki/Sentimentalism_(literature)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21444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Eighteenth-century Prose</a:t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928670"/>
            <a:ext cx="8572560" cy="5786478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u="sng" dirty="0" smtClean="0">
                <a:solidFill>
                  <a:srgbClr val="00B050"/>
                </a:solidFill>
              </a:rPr>
              <a:t>The Early Novel</a:t>
            </a: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1.Daniel Defoe(1660-1731)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He narrates the most remarkable</a:t>
            </a:r>
          </a:p>
          <a:p>
            <a:pPr algn="l" rtl="0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ncidents in the most matter-of-</a:t>
            </a:r>
          </a:p>
          <a:p>
            <a:pPr algn="l" rtl="0"/>
            <a:r>
              <a:rPr lang="en-US" sz="2400" dirty="0">
                <a:solidFill>
                  <a:schemeClr val="tx1"/>
                </a:solidFill>
              </a:rPr>
              <a:t>f</a:t>
            </a:r>
            <a:r>
              <a:rPr lang="en-US" sz="2400" dirty="0" smtClean="0">
                <a:solidFill>
                  <a:schemeClr val="tx1"/>
                </a:solidFill>
              </a:rPr>
              <a:t>act style.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He wrote novels, each presented as auto-</a:t>
            </a:r>
          </a:p>
          <a:p>
            <a:pPr algn="l" rtl="0"/>
            <a:r>
              <a:rPr lang="en-US" sz="2400" dirty="0" smtClean="0">
                <a:solidFill>
                  <a:schemeClr val="tx1"/>
                </a:solidFill>
              </a:rPr>
              <a:t>biography and claiming to teach moral </a:t>
            </a:r>
          </a:p>
          <a:p>
            <a:pPr algn="l" rtl="0"/>
            <a:r>
              <a:rPr lang="en-US" sz="2400" dirty="0">
                <a:solidFill>
                  <a:schemeClr val="tx1"/>
                </a:solidFill>
              </a:rPr>
              <a:t>l</a:t>
            </a:r>
            <a:r>
              <a:rPr lang="en-US" sz="2400" dirty="0" smtClean="0">
                <a:solidFill>
                  <a:schemeClr val="tx1"/>
                </a:solidFill>
              </a:rPr>
              <a:t>essons about human life.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His favorite form was the life story of a </a:t>
            </a:r>
          </a:p>
          <a:p>
            <a:pPr algn="l" rtl="0"/>
            <a:r>
              <a:rPr lang="en-US" sz="2400" dirty="0">
                <a:solidFill>
                  <a:schemeClr val="tx1"/>
                </a:solidFill>
              </a:rPr>
              <a:t>r</a:t>
            </a:r>
            <a:r>
              <a:rPr lang="en-US" sz="2400" dirty="0" smtClean="0">
                <a:solidFill>
                  <a:schemeClr val="tx1"/>
                </a:solidFill>
              </a:rPr>
              <a:t>eformed criminal. 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His humanity, sense of humor, and the </a:t>
            </a:r>
          </a:p>
          <a:p>
            <a:pPr algn="l" rtl="0"/>
            <a:r>
              <a:rPr lang="en-US" sz="2400" dirty="0">
                <a:solidFill>
                  <a:schemeClr val="tx1"/>
                </a:solidFill>
              </a:rPr>
              <a:t>s</a:t>
            </a:r>
            <a:r>
              <a:rPr lang="en-US" sz="2400" dirty="0" smtClean="0">
                <a:solidFill>
                  <a:schemeClr val="tx1"/>
                </a:solidFill>
              </a:rPr>
              <a:t>heer liveliness of his mind compensate for his </a:t>
            </a:r>
          </a:p>
          <a:p>
            <a:pPr algn="l" rtl="0"/>
            <a:r>
              <a:rPr lang="en-US" sz="2400" dirty="0">
                <a:solidFill>
                  <a:schemeClr val="tx1"/>
                </a:solidFill>
              </a:rPr>
              <a:t>d</a:t>
            </a:r>
            <a:r>
              <a:rPr lang="en-US" sz="2400" dirty="0" smtClean="0">
                <a:solidFill>
                  <a:schemeClr val="tx1"/>
                </a:solidFill>
              </a:rPr>
              <a:t>isorganized books.</a:t>
            </a:r>
          </a:p>
          <a:p>
            <a:pPr algn="l" rtl="0">
              <a:buFont typeface="Arial" pitchFamily="34" charset="0"/>
              <a:buChar char="•"/>
            </a:pPr>
            <a:endParaRPr lang="en-US" sz="2400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4" name="Picture 3" descr="daniel defo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1785926"/>
            <a:ext cx="2714643" cy="4572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1)Robinson Crusoe </a:t>
            </a:r>
            <a:r>
              <a:rPr lang="en-US" dirty="0" smtClean="0">
                <a:solidFill>
                  <a:srgbClr val="FF0000"/>
                </a:solidFill>
              </a:rPr>
              <a:t>(1719)</a:t>
            </a:r>
            <a:r>
              <a:rPr lang="ar-SA" dirty="0" smtClean="0">
                <a:solidFill>
                  <a:schemeClr val="tx1"/>
                </a:solidFill>
              </a:rPr>
              <a:t/>
            </a:r>
            <a:br>
              <a:rPr lang="ar-SA" dirty="0" smtClean="0">
                <a:solidFill>
                  <a:schemeClr val="tx1"/>
                </a:solidFill>
              </a:rPr>
            </a:br>
            <a:endParaRPr lang="ar-SA" dirty="0"/>
          </a:p>
        </p:txBody>
      </p:sp>
      <p:pic>
        <p:nvPicPr>
          <p:cNvPr id="5" name="Picture 4" descr="r.cruso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29322" y="785794"/>
            <a:ext cx="2928958" cy="571504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85720" y="714356"/>
            <a:ext cx="5572164" cy="5786478"/>
          </a:xfrm>
        </p:spPr>
        <p:txBody>
          <a:bodyPr>
            <a:normAutofit fontScale="85000" lnSpcReduction="10000"/>
          </a:bodyPr>
          <a:lstStyle/>
          <a:p>
            <a:pPr algn="l" rtl="0"/>
            <a:r>
              <a:rPr lang="en-US" sz="2800" dirty="0" smtClean="0"/>
              <a:t>Alexander Selkirk, a sailor who quarreled with his captain, was put on the island of Juan Fernandez, near Chile, and lived there alone for four years.</a:t>
            </a:r>
          </a:p>
          <a:p>
            <a:pPr algn="l" rtl="0"/>
            <a:r>
              <a:rPr lang="en-US" sz="2800" i="1" dirty="0" smtClean="0"/>
              <a:t>The Life and Strange Surprising Adventures of Robinson Crusoe of York, Mariner: Who lived Eight and Twenty Years, all alone in an un-inhabited Island on the coast of America, near the Mouth of the Great River of </a:t>
            </a:r>
            <a:r>
              <a:rPr lang="en-US" sz="2800" i="1" dirty="0" err="1" smtClean="0"/>
              <a:t>Oroonoque</a:t>
            </a:r>
            <a:r>
              <a:rPr lang="en-US" sz="2800" i="1" dirty="0" smtClean="0"/>
              <a:t>; Having been cast on Shore by Shipwreck, where-in all the Men perished but himself. With An Account how he was at last as strangely delivered by Pirates. Written by Himself</a:t>
            </a:r>
            <a:r>
              <a:rPr lang="en-US" sz="2800" dirty="0" smtClean="0"/>
              <a:t>, or simply </a:t>
            </a:r>
            <a:r>
              <a:rPr lang="en-US" sz="2800" i="1" dirty="0" smtClean="0"/>
              <a:t>Robinson Crusoe</a:t>
            </a:r>
            <a:r>
              <a:rPr lang="en-US" sz="2800" dirty="0"/>
              <a:t>.</a:t>
            </a:r>
            <a:endParaRPr lang="en-US" sz="2800" dirty="0" smtClean="0"/>
          </a:p>
          <a:p>
            <a:pPr algn="l" rtl="0"/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2) </a:t>
            </a:r>
            <a:r>
              <a:rPr lang="en-US" i="1" dirty="0" smtClean="0">
                <a:solidFill>
                  <a:srgbClr val="FF0000"/>
                </a:solidFill>
              </a:rPr>
              <a:t>Moll Flanders (1722)</a:t>
            </a:r>
            <a:endParaRPr lang="ar-SA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5757874" cy="5286412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/>
              <a:t>Defoe pretends that his novel is a true story told by the supposed heroine. </a:t>
            </a:r>
          </a:p>
          <a:p>
            <a:pPr algn="l" rtl="0"/>
            <a:r>
              <a:rPr lang="en-US" dirty="0" smtClean="0">
                <a:solidFill>
                  <a:srgbClr val="00B050"/>
                </a:solidFill>
              </a:rPr>
              <a:t>Plot:</a:t>
            </a:r>
          </a:p>
          <a:p>
            <a:pPr algn="l" rtl="0">
              <a:buNone/>
            </a:pPr>
            <a:r>
              <a:rPr lang="en-US" sz="2400" dirty="0" smtClean="0"/>
              <a:t>The Fortunes and Misfortunes of the Famous Moll Flanders, Who Was Born In New gate, and During a Life of Continued Variety For Threescore Years, Besides Her Childhood, Was Twelve Year a Whore, Five Times a Wife [Whereof Once To Her Own Brother], Twelve Year a Thief, Eight Year a Transported Felon In Virginia, At Last Grew Rich, Lived Honest, and Died a repentant Written from her own Memorandums. </a:t>
            </a:r>
          </a:p>
          <a:p>
            <a:pPr algn="l" rtl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3) </a:t>
            </a:r>
            <a:r>
              <a:rPr lang="en-US" sz="2400" i="1" dirty="0" smtClean="0">
                <a:solidFill>
                  <a:srgbClr val="FF0000"/>
                </a:solidFill>
              </a:rPr>
              <a:t>Journal of the Plague Year </a:t>
            </a:r>
            <a:r>
              <a:rPr lang="en-US" sz="2400" dirty="0" smtClean="0">
                <a:solidFill>
                  <a:srgbClr val="FF0000"/>
                </a:solidFill>
              </a:rPr>
              <a:t>(1722)</a:t>
            </a:r>
          </a:p>
          <a:p>
            <a:pPr algn="l" rtl="0"/>
            <a:endParaRPr lang="ar-SA" dirty="0"/>
          </a:p>
        </p:txBody>
      </p:sp>
      <p:pic>
        <p:nvPicPr>
          <p:cNvPr id="4" name="Picture 3" descr="moll fland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7950" y="1428736"/>
            <a:ext cx="2571768" cy="50006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00132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2. Jonathan Swift(1667-1745)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4422"/>
            <a:ext cx="4757742" cy="5286412"/>
          </a:xfrm>
        </p:spPr>
        <p:txBody>
          <a:bodyPr>
            <a:normAutofit fontScale="85000" lnSpcReduction="10000"/>
          </a:bodyPr>
          <a:lstStyle/>
          <a:p>
            <a:pPr algn="l" rtl="0"/>
            <a:r>
              <a:rPr lang="en-US" dirty="0" smtClean="0"/>
              <a:t>Britain's greatest </a:t>
            </a:r>
            <a:r>
              <a:rPr lang="en-US" dirty="0" smtClean="0">
                <a:solidFill>
                  <a:srgbClr val="00B050"/>
                </a:solidFill>
              </a:rPr>
              <a:t>Satirist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He involved himself in literary controversy, produced a great deal of </a:t>
            </a:r>
            <a:r>
              <a:rPr lang="en-US" dirty="0" smtClean="0">
                <a:solidFill>
                  <a:srgbClr val="00B050"/>
                </a:solidFill>
              </a:rPr>
              <a:t>political writing </a:t>
            </a:r>
            <a:r>
              <a:rPr lang="en-US" dirty="0" smtClean="0"/>
              <a:t>for the government.</a:t>
            </a:r>
          </a:p>
          <a:p>
            <a:pPr algn="l" rtl="0"/>
            <a:r>
              <a:rPr lang="en-US" dirty="0" smtClean="0"/>
              <a:t>He is one of the greatest masters of </a:t>
            </a:r>
            <a:r>
              <a:rPr lang="en-US" dirty="0" smtClean="0">
                <a:solidFill>
                  <a:srgbClr val="00B050"/>
                </a:solidFill>
              </a:rPr>
              <a:t>clear and simple writing. </a:t>
            </a:r>
          </a:p>
          <a:p>
            <a:pPr algn="l" rtl="0"/>
            <a:r>
              <a:rPr lang="en-US" dirty="0" smtClean="0"/>
              <a:t>He once said that the secret of good prose is </a:t>
            </a:r>
            <a:r>
              <a:rPr lang="en-US" dirty="0" smtClean="0">
                <a:solidFill>
                  <a:srgbClr val="00B050"/>
                </a:solidFill>
              </a:rPr>
              <a:t>‘proper words in proper places’ </a:t>
            </a:r>
            <a:r>
              <a:rPr lang="en-US" dirty="0" smtClean="0"/>
              <a:t>and nothing is more difficult than that.</a:t>
            </a:r>
            <a:endParaRPr lang="ar-SA" dirty="0"/>
          </a:p>
        </p:txBody>
      </p:sp>
      <p:pic>
        <p:nvPicPr>
          <p:cNvPr id="6" name="Content Placeholder 3" descr="swif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1500174"/>
            <a:ext cx="3429024" cy="4643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71570"/>
          </a:xfrm>
        </p:spPr>
        <p:txBody>
          <a:bodyPr>
            <a:normAutofit fontScale="90000"/>
          </a:bodyPr>
          <a:lstStyle/>
          <a:p>
            <a:pPr rtl="0"/>
            <a:r>
              <a:rPr lang="en-US" i="1" dirty="0" smtClean="0">
                <a:solidFill>
                  <a:srgbClr val="FF0000"/>
                </a:solidFill>
              </a:rPr>
              <a:t>1)Gulliver’s Travels (1726)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5043494" cy="5429288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dirty="0" smtClean="0"/>
              <a:t>Other books:</a:t>
            </a:r>
          </a:p>
          <a:p>
            <a:pPr algn="l" rtl="0">
              <a:buNone/>
            </a:pPr>
            <a:r>
              <a:rPr lang="en-US" i="1" dirty="0" smtClean="0"/>
              <a:t>1.The Battle of the Books (1704)</a:t>
            </a:r>
            <a:endParaRPr lang="en-US" dirty="0" smtClean="0"/>
          </a:p>
          <a:p>
            <a:pPr algn="l" rtl="0">
              <a:buNone/>
            </a:pPr>
            <a:r>
              <a:rPr lang="en-US" dirty="0" smtClean="0"/>
              <a:t>2.</a:t>
            </a:r>
            <a:r>
              <a:rPr lang="en-US" i="1" dirty="0" smtClean="0"/>
              <a:t>Tale of a Tub</a:t>
            </a:r>
            <a:r>
              <a:rPr lang="en-US" dirty="0" smtClean="0"/>
              <a:t> (1704) </a:t>
            </a:r>
          </a:p>
          <a:p>
            <a:pPr algn="l" rtl="0">
              <a:buNone/>
            </a:pPr>
            <a:r>
              <a:rPr lang="en-US" sz="2400" dirty="0" smtClean="0"/>
              <a:t>a satire that attacked abuses in religion and learning.</a:t>
            </a:r>
            <a:endParaRPr lang="en-US" sz="2400" i="1" dirty="0" smtClean="0"/>
          </a:p>
          <a:p>
            <a:pPr algn="l" rtl="0">
              <a:buNone/>
            </a:pPr>
            <a:r>
              <a:rPr lang="en-US" dirty="0" smtClean="0"/>
              <a:t>3. </a:t>
            </a:r>
            <a:r>
              <a:rPr lang="en-US" i="1" dirty="0" smtClean="0"/>
              <a:t>A Modest Proposal </a:t>
            </a:r>
            <a:r>
              <a:rPr lang="en-US" dirty="0" smtClean="0"/>
              <a:t>(1729)</a:t>
            </a:r>
          </a:p>
        </p:txBody>
      </p:sp>
      <p:pic>
        <p:nvPicPr>
          <p:cNvPr id="5" name="Picture 4" descr="gullivers travel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86446" y="1071546"/>
            <a:ext cx="3071834" cy="535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3.Samuel Richardson(1689-1761)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29246" cy="4525963"/>
          </a:xfrm>
        </p:spPr>
        <p:txBody>
          <a:bodyPr>
            <a:normAutofit fontScale="85000" lnSpcReduction="10000"/>
          </a:bodyPr>
          <a:lstStyle/>
          <a:p>
            <a:pPr algn="l" rtl="0">
              <a:buNone/>
            </a:pPr>
            <a:r>
              <a:rPr lang="en-US" i="1" dirty="0" smtClean="0">
                <a:solidFill>
                  <a:srgbClr val="00B050"/>
                </a:solidFill>
              </a:rPr>
              <a:t>1) Pamela (1740): </a:t>
            </a:r>
            <a:r>
              <a:rPr lang="en-US" dirty="0" smtClean="0"/>
              <a:t>told in the form of letters from Pamela. (considered to be the first English novel)</a:t>
            </a:r>
            <a:endParaRPr lang="en-US" i="1" dirty="0" smtClean="0">
              <a:solidFill>
                <a:srgbClr val="00B050"/>
              </a:solidFill>
            </a:endParaRPr>
          </a:p>
          <a:p>
            <a:pPr algn="l" rtl="0">
              <a:buNone/>
            </a:pPr>
            <a:r>
              <a:rPr lang="en-US" i="1" dirty="0" smtClean="0">
                <a:solidFill>
                  <a:srgbClr val="00B050"/>
                </a:solidFill>
              </a:rPr>
              <a:t>2) Clarissa </a:t>
            </a:r>
            <a:r>
              <a:rPr lang="en-US" i="1" dirty="0" err="1" smtClean="0">
                <a:solidFill>
                  <a:srgbClr val="00B050"/>
                </a:solidFill>
              </a:rPr>
              <a:t>Harlowe</a:t>
            </a:r>
            <a:r>
              <a:rPr lang="en-US" i="1" dirty="0" smtClean="0">
                <a:solidFill>
                  <a:srgbClr val="00B050"/>
                </a:solidFill>
              </a:rPr>
              <a:t>(1747-8)</a:t>
            </a:r>
          </a:p>
          <a:p>
            <a:pPr algn="l" rtl="0"/>
            <a:r>
              <a:rPr lang="en-US" dirty="0" smtClean="0"/>
              <a:t>He is nearer to 20</a:t>
            </a:r>
            <a:r>
              <a:rPr lang="en-US" baseline="30000" dirty="0" smtClean="0"/>
              <a:t>th</a:t>
            </a:r>
            <a:r>
              <a:rPr lang="en-US" dirty="0" smtClean="0"/>
              <a:t> century novelists than the majority of his 18</a:t>
            </a:r>
            <a:r>
              <a:rPr lang="en-US" baseline="30000" dirty="0" smtClean="0"/>
              <a:t>th</a:t>
            </a:r>
            <a:r>
              <a:rPr lang="en-US" dirty="0" smtClean="0"/>
              <a:t> c. counterparts because of his letter technique which allowed a much close and more complex characterization than was possible by the use of conventional style.</a:t>
            </a:r>
          </a:p>
          <a:p>
            <a:pPr algn="l" rtl="0">
              <a:buNone/>
            </a:pPr>
            <a:endParaRPr lang="en-US" i="1" dirty="0" smtClean="0">
              <a:solidFill>
                <a:srgbClr val="00B050"/>
              </a:solidFill>
            </a:endParaRPr>
          </a:p>
          <a:p>
            <a:pPr algn="l" rtl="0"/>
            <a:endParaRPr lang="en-US" i="1" dirty="0"/>
          </a:p>
          <a:p>
            <a:pPr algn="l" rtl="0"/>
            <a:endParaRPr lang="en-US" i="1" dirty="0" smtClean="0"/>
          </a:p>
          <a:p>
            <a:pPr algn="l" rtl="0"/>
            <a:endParaRPr lang="en-US" i="1" dirty="0"/>
          </a:p>
          <a:p>
            <a:pPr algn="l" rtl="0"/>
            <a:endParaRPr lang="en-US" sz="2800" dirty="0" smtClean="0"/>
          </a:p>
          <a:p>
            <a:pPr algn="l" rtl="0">
              <a:buNone/>
            </a:pPr>
            <a:endParaRPr lang="en-US" sz="2800" dirty="0" smtClean="0"/>
          </a:p>
          <a:p>
            <a:pPr algn="l" rtl="0">
              <a:buNone/>
            </a:pPr>
            <a:endParaRPr lang="ar-SA" dirty="0"/>
          </a:p>
        </p:txBody>
      </p:sp>
      <p:pic>
        <p:nvPicPr>
          <p:cNvPr id="4" name="Picture 3" descr="samuel richards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0760" y="1428736"/>
            <a:ext cx="2714644" cy="4643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4. Henry Fielding (1707-1754)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43494" cy="4525963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2600" dirty="0" smtClean="0">
                <a:solidFill>
                  <a:srgbClr val="FF0000"/>
                </a:solidFill>
              </a:rPr>
              <a:t>The greatest novelist of the century.</a:t>
            </a:r>
          </a:p>
          <a:p>
            <a:pPr algn="l" rtl="0"/>
            <a:r>
              <a:rPr lang="en-US" sz="2600" dirty="0" smtClean="0"/>
              <a:t>The term </a:t>
            </a:r>
            <a:r>
              <a:rPr lang="en-US" sz="2600" dirty="0" smtClean="0">
                <a:solidFill>
                  <a:srgbClr val="00B050"/>
                </a:solidFill>
              </a:rPr>
              <a:t>Picaresque</a:t>
            </a:r>
            <a:r>
              <a:rPr lang="en-US" sz="2600" dirty="0" smtClean="0"/>
              <a:t>(influenced by the Arabic </a:t>
            </a:r>
            <a:r>
              <a:rPr lang="en-US" sz="2600" dirty="0" err="1" smtClean="0"/>
              <a:t>maqama</a:t>
            </a:r>
            <a:r>
              <a:rPr lang="en-US" sz="2600" dirty="0" smtClean="0"/>
              <a:t>) is associated with Fielding.</a:t>
            </a:r>
          </a:p>
          <a:p>
            <a:pPr algn="l" rtl="0"/>
            <a:r>
              <a:rPr lang="en-US" sz="2600" dirty="0" smtClean="0">
                <a:solidFill>
                  <a:srgbClr val="00B050"/>
                </a:solidFill>
              </a:rPr>
              <a:t>Picaresque</a:t>
            </a:r>
            <a:r>
              <a:rPr lang="en-US" sz="2600" dirty="0" smtClean="0"/>
              <a:t>: a term that lends itself to describe all novels in which the bulk of the action take place on the road, on a journey, and in which eccentric and low-life characters appear. </a:t>
            </a:r>
          </a:p>
          <a:p>
            <a:pPr algn="l" rtl="0"/>
            <a:endParaRPr lang="en-US" i="1" dirty="0" smtClean="0">
              <a:solidFill>
                <a:srgbClr val="00B050"/>
              </a:solidFill>
            </a:endParaRPr>
          </a:p>
          <a:p>
            <a:pPr algn="l" rtl="0"/>
            <a:endParaRPr lang="en-US" i="1" dirty="0" smtClean="0">
              <a:solidFill>
                <a:srgbClr val="00B050"/>
              </a:solidFill>
            </a:endParaRPr>
          </a:p>
        </p:txBody>
      </p:sp>
      <p:pic>
        <p:nvPicPr>
          <p:cNvPr id="4" name="Picture 3" descr="henry field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7884" y="1142984"/>
            <a:ext cx="3000396" cy="5214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4543428" cy="5840435"/>
          </a:xfrm>
        </p:spPr>
        <p:txBody>
          <a:bodyPr>
            <a:normAutofit/>
          </a:bodyPr>
          <a:lstStyle/>
          <a:p>
            <a:pPr algn="l" rtl="0"/>
            <a:endParaRPr lang="en-US" sz="2800" i="1" dirty="0" smtClean="0">
              <a:solidFill>
                <a:srgbClr val="00B050"/>
              </a:solidFill>
            </a:endParaRPr>
          </a:p>
          <a:p>
            <a:pPr algn="l" rtl="0"/>
            <a:endParaRPr lang="en-US" sz="2800" i="1" dirty="0" smtClean="0">
              <a:solidFill>
                <a:srgbClr val="00B050"/>
              </a:solidFill>
            </a:endParaRPr>
          </a:p>
          <a:p>
            <a:pPr algn="l" rtl="0"/>
            <a:r>
              <a:rPr lang="en-US" sz="2800" i="1" dirty="0" smtClean="0">
                <a:solidFill>
                  <a:srgbClr val="00B050"/>
                </a:solidFill>
              </a:rPr>
              <a:t>1)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i="1" dirty="0" smtClean="0">
                <a:solidFill>
                  <a:srgbClr val="00B050"/>
                </a:solidFill>
              </a:rPr>
              <a:t>Joseph Andrews(1742): </a:t>
            </a:r>
          </a:p>
          <a:p>
            <a:pPr algn="l" rtl="0"/>
            <a:endParaRPr lang="en-US" sz="2800" i="1" dirty="0" smtClean="0">
              <a:solidFill>
                <a:srgbClr val="00B050"/>
              </a:solidFill>
            </a:endParaRPr>
          </a:p>
          <a:p>
            <a:pPr algn="l" rtl="0"/>
            <a:r>
              <a:rPr lang="en-US" dirty="0" smtClean="0"/>
              <a:t>a </a:t>
            </a:r>
            <a:r>
              <a:rPr lang="en-US" sz="2400" dirty="0" smtClean="0"/>
              <a:t>kind of satire on</a:t>
            </a:r>
            <a:r>
              <a:rPr lang="en-US" sz="2400" i="1" dirty="0" smtClean="0"/>
              <a:t> </a:t>
            </a:r>
            <a:r>
              <a:rPr lang="en-US" sz="2400" i="1" dirty="0" smtClean="0">
                <a:solidFill>
                  <a:srgbClr val="0070C0"/>
                </a:solidFill>
              </a:rPr>
              <a:t>Pamela</a:t>
            </a:r>
            <a:r>
              <a:rPr lang="en-US" sz="2400" i="1" dirty="0" smtClean="0"/>
              <a:t>, </a:t>
            </a:r>
            <a:r>
              <a:rPr lang="en-US" sz="2400" dirty="0" smtClean="0"/>
              <a:t>about her brother Joseph but soon became about Parson Adams, no letter style.</a:t>
            </a:r>
          </a:p>
          <a:p>
            <a:pPr algn="l" rtl="0"/>
            <a:endParaRPr lang="en-US" sz="2400" dirty="0" smtClean="0"/>
          </a:p>
          <a:p>
            <a:pPr algn="l" rtl="0"/>
            <a:r>
              <a:rPr lang="en-US" sz="2400" dirty="0" smtClean="0"/>
              <a:t>It was directed at satirizing Richardson</a:t>
            </a:r>
          </a:p>
          <a:p>
            <a:pPr algn="l" rtl="0"/>
            <a:endParaRPr lang="ar-SA" dirty="0"/>
          </a:p>
        </p:txBody>
      </p:sp>
      <p:pic>
        <p:nvPicPr>
          <p:cNvPr id="4" name="Picture 3" descr="joseph andrew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4" y="785794"/>
            <a:ext cx="3714776" cy="5643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357166"/>
          </a:xfrm>
        </p:spPr>
        <p:txBody>
          <a:bodyPr>
            <a:normAutofit fontScale="90000"/>
          </a:bodyPr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5043494" cy="5697559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i="1" dirty="0" smtClean="0">
                <a:solidFill>
                  <a:srgbClr val="00B050"/>
                </a:solidFill>
              </a:rPr>
              <a:t>2) Tom Jones(1749):</a:t>
            </a:r>
            <a:r>
              <a:rPr lang="en-US" dirty="0" smtClean="0"/>
              <a:t> </a:t>
            </a:r>
          </a:p>
          <a:p>
            <a:pPr algn="l" rtl="0"/>
            <a:r>
              <a:rPr lang="en-US" sz="2400" dirty="0" smtClean="0"/>
              <a:t>written in 18 books which had an essay before each book.</a:t>
            </a:r>
          </a:p>
          <a:p>
            <a:pPr algn="l" rtl="0"/>
            <a:r>
              <a:rPr lang="en-US" sz="2400" dirty="0" smtClean="0"/>
              <a:t>his greatest work and the greatest of all English novels.</a:t>
            </a:r>
          </a:p>
          <a:p>
            <a:pPr algn="l" rtl="0"/>
            <a:r>
              <a:rPr lang="en-US" sz="2400" dirty="0" smtClean="0"/>
              <a:t>His hero makes mistakes and he is punished for them.</a:t>
            </a:r>
          </a:p>
          <a:p>
            <a:pPr algn="l" rtl="0"/>
            <a:r>
              <a:rPr lang="en-US" sz="2400" dirty="0" smtClean="0"/>
              <a:t>Fielding is concerned with people’s feelings and not a profit-and-loss account.</a:t>
            </a:r>
          </a:p>
          <a:p>
            <a:pPr algn="l" rtl="0"/>
            <a:r>
              <a:rPr lang="en-US" sz="2400" dirty="0" smtClean="0"/>
              <a:t>It contains </a:t>
            </a:r>
            <a:r>
              <a:rPr lang="en-US" sz="2400" dirty="0" smtClean="0">
                <a:solidFill>
                  <a:srgbClr val="FF0000"/>
                </a:solidFill>
              </a:rPr>
              <a:t>Squire Western</a:t>
            </a:r>
            <a:r>
              <a:rPr lang="en-US" sz="2400" dirty="0" smtClean="0"/>
              <a:t>(one of the most powerful comic characters of the 18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c. novel.</a:t>
            </a:r>
          </a:p>
          <a:p>
            <a:pPr algn="l" rtl="0"/>
            <a:r>
              <a:rPr lang="en-US" sz="2400" dirty="0" smtClean="0"/>
              <a:t>Fielding described the novel as a </a:t>
            </a:r>
            <a:r>
              <a:rPr lang="en-US" sz="2400" dirty="0" smtClean="0">
                <a:solidFill>
                  <a:srgbClr val="FF0000"/>
                </a:solidFill>
              </a:rPr>
              <a:t>‘comic epic in prose’</a:t>
            </a:r>
            <a:endParaRPr lang="ar-SA" sz="2400" dirty="0">
              <a:solidFill>
                <a:srgbClr val="FF0000"/>
              </a:solidFill>
            </a:endParaRPr>
          </a:p>
        </p:txBody>
      </p:sp>
      <p:pic>
        <p:nvPicPr>
          <p:cNvPr id="4" name="Picture 3" descr="tom jon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18" y="428604"/>
            <a:ext cx="3571900" cy="62151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SA" dirty="0" smtClean="0"/>
              <a:t> 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Jane Austen (1775-1817)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5626968" cy="5472608"/>
          </a:xfrm>
        </p:spPr>
        <p:txBody>
          <a:bodyPr>
            <a:normAutofit fontScale="92500" lnSpcReduction="20000"/>
          </a:bodyPr>
          <a:lstStyle/>
          <a:p>
            <a:pPr algn="l" rtl="0"/>
            <a:r>
              <a:rPr lang="en-US" sz="2800" dirty="0" smtClean="0"/>
              <a:t>was an </a:t>
            </a:r>
            <a:r>
              <a:rPr lang="en-US" sz="2800" dirty="0" smtClean="0">
                <a:hlinkClick r:id="rId2" action="ppaction://hlinkfile" tooltip="English people"/>
              </a:rPr>
              <a:t>English</a:t>
            </a:r>
            <a:r>
              <a:rPr lang="en-US" sz="2800" dirty="0" smtClean="0"/>
              <a:t> </a:t>
            </a:r>
            <a:r>
              <a:rPr lang="en-US" sz="2800" dirty="0" smtClean="0">
                <a:hlinkClick r:id="rId3" action="ppaction://hlinkfile" tooltip="Novel"/>
              </a:rPr>
              <a:t>novelist</a:t>
            </a:r>
            <a:r>
              <a:rPr lang="en-US" sz="2800" dirty="0" smtClean="0"/>
              <a:t> whose works of </a:t>
            </a:r>
            <a:r>
              <a:rPr lang="en-US" sz="2800" dirty="0" smtClean="0">
                <a:hlinkClick r:id="rId4" action="ppaction://hlinkfile" tooltip="Romance novel"/>
              </a:rPr>
              <a:t>romantic fiction</a:t>
            </a:r>
            <a:r>
              <a:rPr lang="en-US" sz="2800" dirty="0" smtClean="0"/>
              <a:t>, set among the </a:t>
            </a:r>
            <a:r>
              <a:rPr lang="en-US" sz="2800" dirty="0" smtClean="0">
                <a:hlinkClick r:id="rId5" action="ppaction://hlinkfile" tooltip="Landed gentry"/>
              </a:rPr>
              <a:t>landed gentry</a:t>
            </a:r>
            <a:r>
              <a:rPr lang="en-US" sz="2800" dirty="0" smtClean="0"/>
              <a:t>, earned her a place as one of the most widely read writers in </a:t>
            </a:r>
            <a:r>
              <a:rPr lang="en-US" sz="2800" dirty="0" smtClean="0">
                <a:hlinkClick r:id="rId6" action="ppaction://hlinkfile" tooltip="English literature"/>
              </a:rPr>
              <a:t>English literature</a:t>
            </a:r>
            <a:r>
              <a:rPr lang="en-US" sz="2800" dirty="0" smtClean="0"/>
              <a:t>. Her </a:t>
            </a:r>
            <a:r>
              <a:rPr lang="en-US" sz="2800" dirty="0" smtClean="0">
                <a:hlinkClick r:id="rId7" action="ppaction://hlinkfile" tooltip="Literary realism"/>
              </a:rPr>
              <a:t>realism</a:t>
            </a:r>
            <a:r>
              <a:rPr lang="en-US" sz="2800" dirty="0" smtClean="0"/>
              <a:t> and biting social commentary have gained her historical importance among scholars and critics </a:t>
            </a:r>
            <a:r>
              <a:rPr lang="en-US" sz="2800" dirty="0" smtClean="0"/>
              <a:t>.</a:t>
            </a:r>
          </a:p>
          <a:p>
            <a:pPr algn="l" rtl="0"/>
            <a:r>
              <a:rPr lang="en-US" sz="2800" b="1" dirty="0" smtClean="0"/>
              <a:t>Landed gentry</a:t>
            </a:r>
            <a:r>
              <a:rPr lang="en-US" sz="2800" dirty="0" smtClean="0"/>
              <a:t> is a largely historical </a:t>
            </a:r>
            <a:r>
              <a:rPr lang="en-US" sz="2800" dirty="0" smtClean="0">
                <a:hlinkClick r:id="rId8" action="ppaction://hlinkfile" tooltip="British people"/>
              </a:rPr>
              <a:t>British</a:t>
            </a:r>
            <a:r>
              <a:rPr lang="en-US" sz="2800" dirty="0" smtClean="0"/>
              <a:t> </a:t>
            </a:r>
            <a:r>
              <a:rPr lang="en-US" sz="2800" dirty="0" smtClean="0">
                <a:hlinkClick r:id="rId9" action="ppaction://hlinkfile" tooltip="Social class"/>
              </a:rPr>
              <a:t>social class</a:t>
            </a:r>
            <a:r>
              <a:rPr lang="en-US" sz="2800" dirty="0" smtClean="0"/>
              <a:t>, consisting of land owners who could live entirely off </a:t>
            </a:r>
            <a:r>
              <a:rPr lang="en-US" sz="2800" dirty="0" err="1" smtClean="0">
                <a:hlinkClick r:id="rId10" action="ppaction://hlinkfile" tooltip="Renting"/>
              </a:rPr>
              <a:t>rental</a:t>
            </a:r>
            <a:r>
              <a:rPr lang="en-US" sz="2800" dirty="0" err="1" smtClean="0"/>
              <a:t>income</a:t>
            </a:r>
            <a:r>
              <a:rPr lang="en-US" sz="2800" dirty="0" smtClean="0"/>
              <a:t>. Often they worked only in an administrative capacity managing of their own lands. </a:t>
            </a:r>
            <a:endParaRPr lang="ar-SA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300192" y="1268760"/>
            <a:ext cx="246697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Her works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i="1" dirty="0" smtClean="0">
                <a:hlinkClick r:id="rId2" action="ppaction://hlinkfile" tooltip="Sense and Sensibility"/>
              </a:rPr>
              <a:t>Sense and Sensibility</a:t>
            </a:r>
            <a:r>
              <a:rPr lang="en-US" dirty="0" smtClean="0"/>
              <a:t> (1811), </a:t>
            </a:r>
            <a:r>
              <a:rPr lang="en-US" i="1" dirty="0" smtClean="0">
                <a:hlinkClick r:id="rId3" action="ppaction://hlinkfile" tooltip="Pride and Prejudice"/>
              </a:rPr>
              <a:t>Pride and Prejudice</a:t>
            </a:r>
            <a:r>
              <a:rPr lang="en-US" dirty="0" smtClean="0"/>
              <a:t>(1813), </a:t>
            </a:r>
            <a:r>
              <a:rPr lang="en-US" i="1" dirty="0" smtClean="0">
                <a:hlinkClick r:id="rId4" action="ppaction://hlinkfile" tooltip="Mansfield Park"/>
              </a:rPr>
              <a:t>Mansfield Park</a:t>
            </a:r>
            <a:r>
              <a:rPr lang="en-US" dirty="0" smtClean="0"/>
              <a:t> (1814) and </a:t>
            </a:r>
            <a:r>
              <a:rPr lang="en-US" i="1" dirty="0" smtClean="0">
                <a:hlinkClick r:id="rId5" action="ppaction://hlinkfile" tooltip="Emma"/>
              </a:rPr>
              <a:t>Emma</a:t>
            </a:r>
            <a:r>
              <a:rPr lang="en-US" dirty="0" smtClean="0"/>
              <a:t> (1816) </a:t>
            </a:r>
            <a:r>
              <a:rPr lang="en-US" dirty="0" smtClean="0"/>
              <a:t>, in 1818 she published both </a:t>
            </a:r>
            <a:r>
              <a:rPr lang="en-GB" dirty="0" smtClean="0"/>
              <a:t> </a:t>
            </a:r>
            <a:r>
              <a:rPr lang="en-GB" i="1" dirty="0" smtClean="0">
                <a:hlinkClick r:id="rId6" action="ppaction://hlinkfile" tooltip="Northanger Abbey"/>
              </a:rPr>
              <a:t>Northanger Abbey</a:t>
            </a:r>
            <a:r>
              <a:rPr lang="en-GB" dirty="0" smtClean="0"/>
              <a:t> and </a:t>
            </a:r>
            <a:r>
              <a:rPr lang="en-GB" i="1" dirty="0" smtClean="0">
                <a:hlinkClick r:id="rId7" action="ppaction://hlinkfile" tooltip="Persuasion (novel)"/>
              </a:rPr>
              <a:t>Persuasion</a:t>
            </a:r>
            <a:r>
              <a:rPr lang="en-GB" dirty="0" smtClean="0"/>
              <a:t> </a:t>
            </a:r>
            <a:r>
              <a:rPr lang="en-GB" dirty="0" smtClean="0"/>
              <a:t>.</a:t>
            </a:r>
          </a:p>
          <a:p>
            <a:pPr algn="l" rtl="0"/>
            <a:r>
              <a:rPr lang="en-US" dirty="0" smtClean="0"/>
              <a:t>Austen's works critique the </a:t>
            </a:r>
            <a:r>
              <a:rPr lang="en-US" dirty="0" smtClean="0">
                <a:hlinkClick r:id="rId8" action="ppaction://hlinkfile" tooltip="Sentimental novel"/>
              </a:rPr>
              <a:t>novels of sensibility</a:t>
            </a:r>
            <a:r>
              <a:rPr lang="en-US" dirty="0" smtClean="0"/>
              <a:t> of the second half of the 18th century and are part of the transition to 19th-century </a:t>
            </a:r>
            <a:r>
              <a:rPr lang="en-US" dirty="0" smtClean="0"/>
              <a:t>realism.</a:t>
            </a:r>
            <a:r>
              <a:rPr lang="en-US" dirty="0" smtClean="0"/>
              <a:t> Her plots, though fundamentally </a:t>
            </a:r>
            <a:r>
              <a:rPr lang="en-US" dirty="0" smtClean="0"/>
              <a:t>comic,</a:t>
            </a:r>
            <a:r>
              <a:rPr lang="en-US" dirty="0" smtClean="0"/>
              <a:t> highlight the dependence of women on marriage to secure social standing and economic security. </a:t>
            </a: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pPr algn="l" rtl="0"/>
            <a:r>
              <a:rPr lang="en-US" dirty="0" smtClean="0"/>
              <a:t>The </a:t>
            </a:r>
            <a:r>
              <a:rPr lang="en-US" b="1" dirty="0" smtClean="0"/>
              <a:t>sentimental novel</a:t>
            </a:r>
            <a:r>
              <a:rPr lang="en-US" dirty="0" smtClean="0"/>
              <a:t> or the </a:t>
            </a:r>
            <a:r>
              <a:rPr lang="en-US" b="1" dirty="0" smtClean="0"/>
              <a:t>novel of sensibility</a:t>
            </a:r>
            <a:r>
              <a:rPr lang="en-US" dirty="0" smtClean="0"/>
              <a:t> is an </a:t>
            </a:r>
            <a:r>
              <a:rPr lang="en-US" dirty="0" smtClean="0">
                <a:hlinkClick r:id="rId2" action="ppaction://hlinkfile" tooltip="18th century in literature"/>
              </a:rPr>
              <a:t>18th century literary genre</a:t>
            </a:r>
            <a:r>
              <a:rPr lang="en-US" dirty="0" smtClean="0"/>
              <a:t> which celebrates the emotional and intellectual concepts of </a:t>
            </a:r>
            <a:r>
              <a:rPr lang="en-US" dirty="0" smtClean="0">
                <a:hlinkClick r:id="rId3" action="ppaction://hlinkfile" tooltip="Sentiment"/>
              </a:rPr>
              <a:t>sentiment</a:t>
            </a:r>
            <a:r>
              <a:rPr lang="en-US" dirty="0" smtClean="0"/>
              <a:t>, </a:t>
            </a:r>
            <a:r>
              <a:rPr lang="en-US" dirty="0" smtClean="0">
                <a:hlinkClick r:id="rId4" action="ppaction://hlinkfile" tooltip="Sentimentalism (literature)"/>
              </a:rPr>
              <a:t>sentimentalism</a:t>
            </a:r>
            <a:r>
              <a:rPr lang="en-US" dirty="0" smtClean="0"/>
              <a:t>, and </a:t>
            </a:r>
            <a:r>
              <a:rPr lang="en-US" dirty="0" smtClean="0">
                <a:hlinkClick r:id="rId5" action="ppaction://hlinkfile" tooltip="Sensibility"/>
              </a:rPr>
              <a:t>sensibility</a:t>
            </a:r>
            <a:r>
              <a:rPr lang="en-US" dirty="0" smtClean="0"/>
              <a:t>. Sentimentalism, which is to be distinguished from sensibility, was a fashion in both </a:t>
            </a:r>
            <a:r>
              <a:rPr lang="en-US" dirty="0" smtClean="0">
                <a:hlinkClick r:id="rId6" action="ppaction://hlinkfile" tooltip="Poetry"/>
              </a:rPr>
              <a:t>poetry</a:t>
            </a:r>
            <a:r>
              <a:rPr lang="en-US" dirty="0" smtClean="0"/>
              <a:t> and prose fiction beginning in the eighteenth century in reaction to the rationalism of the </a:t>
            </a:r>
            <a:r>
              <a:rPr lang="en-US" dirty="0" smtClean="0">
                <a:hlinkClick r:id="rId7" action="ppaction://hlinkfile" tooltip="Augustan literature"/>
              </a:rPr>
              <a:t>Augustan Age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Sentimental novels relied on </a:t>
            </a:r>
            <a:r>
              <a:rPr lang="en-US" b="1" dirty="0" smtClean="0"/>
              <a:t>emotional response</a:t>
            </a:r>
            <a:r>
              <a:rPr lang="en-US" dirty="0" smtClean="0"/>
              <a:t>, both from their readers and characters. They feature scenes of distress and tenderness, and the plot is arranged to advance emotions rather than action. The result is a valorization of "fine feeling," displaying the characters as a model for refined, sensitive emotional effect. The ability to display feelings was thought to show character and experience, and to shape social life and relations.</a:t>
            </a:r>
          </a:p>
          <a:p>
            <a:pPr algn="l" rtl="0"/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 18</a:t>
            </a:r>
            <a:r>
              <a:rPr lang="en-US" baseline="30000" dirty="0" smtClean="0">
                <a:solidFill>
                  <a:srgbClr val="FF0000"/>
                </a:solidFill>
              </a:rPr>
              <a:t>th</a:t>
            </a:r>
            <a:r>
              <a:rPr lang="en-US" dirty="0" smtClean="0">
                <a:solidFill>
                  <a:srgbClr val="FF0000"/>
                </a:solidFill>
              </a:rPr>
              <a:t> Century writer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/>
              <a:t>The 18th century writer's primary aim was no longer to satisfy the standards of patrons and literary élite but to write in a simple way in order to be understood by the less educated new readers: middle class men and women. The new stories had to be particularly appealing to the practical - minded tradesman or manufacturer who was self-made and self-reliant. These were among the most influential factors in the "shaping" of the new genre.  </a:t>
            </a:r>
            <a:endParaRPr lang="ar-S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751</Words>
  <Application>Microsoft Office PowerPoint</Application>
  <PresentationFormat>On-screen Show (4:3)</PresentationFormat>
  <Paragraphs>72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Eighteenth-century Prose </vt:lpstr>
      <vt:lpstr>1)Robinson Crusoe (1719) </vt:lpstr>
      <vt:lpstr> 2) Moll Flanders (1722)</vt:lpstr>
      <vt:lpstr>2. Jonathan Swift(1667-1745)</vt:lpstr>
      <vt:lpstr>1)Gulliver’s Travels (1726) </vt:lpstr>
      <vt:lpstr>3.Samuel Richardson(1689-1761)</vt:lpstr>
      <vt:lpstr>4. Henry Fielding (1707-1754)</vt:lpstr>
      <vt:lpstr>Slide 8</vt:lpstr>
      <vt:lpstr> </vt:lpstr>
      <vt:lpstr>  Jane Austen (1775-1817)</vt:lpstr>
      <vt:lpstr>Her works</vt:lpstr>
      <vt:lpstr>Slide 12</vt:lpstr>
      <vt:lpstr>The 18th Century writer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Eighteenth-century Prose </dc:title>
  <dc:creator>Laila</dc:creator>
  <cp:lastModifiedBy>Laila</cp:lastModifiedBy>
  <cp:revision>47</cp:revision>
  <dcterms:created xsi:type="dcterms:W3CDTF">2010-03-21T15:04:18Z</dcterms:created>
  <dcterms:modified xsi:type="dcterms:W3CDTF">2012-09-17T03:42:52Z</dcterms:modified>
</cp:coreProperties>
</file>