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00CA230-1742-4282-B05A-89D4C6122B4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1FDF5AF-DD4D-47A3-9D89-7E0A45594616}" type="datetimeFigureOut">
              <a:rPr lang="ar-SA" smtClean="0"/>
              <a:pPr/>
              <a:t>02/11/1433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00CA230-1742-4282-B05A-89D4C6122B4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Novella" TargetMode="External"/><Relationship Id="rId13" Type="http://schemas.openxmlformats.org/officeDocument/2006/relationships/hyperlink" Target="http://en.wikipedia.org/wiki/History" TargetMode="External"/><Relationship Id="rId3" Type="http://schemas.openxmlformats.org/officeDocument/2006/relationships/hyperlink" Target="http://en.wikipedia.org/wiki/Literary" TargetMode="External"/><Relationship Id="rId7" Type="http://schemas.openxmlformats.org/officeDocument/2006/relationships/hyperlink" Target="http://en.wikipedia.org/wiki/Romance_(heroic_literature)" TargetMode="External"/><Relationship Id="rId12" Type="http://schemas.openxmlformats.org/officeDocument/2006/relationships/hyperlink" Target="http://en.wikipedia.org/wiki/Character_(arts)" TargetMode="External"/><Relationship Id="rId2" Type="http://schemas.openxmlformats.org/officeDocument/2006/relationships/hyperlink" Target="http://en.wikipedia.org/wiki/Narrative" TargetMode="External"/><Relationship Id="rId1" Type="http://schemas.openxmlformats.org/officeDocument/2006/relationships/slideLayout" Target="../slideLayouts/slideLayout2.xml"/><Relationship Id="rId6" Type="http://schemas.openxmlformats.org/officeDocument/2006/relationships/hyperlink" Target="http://en.wikipedia.org/wiki/Modern" TargetMode="External"/><Relationship Id="rId11" Type="http://schemas.openxmlformats.org/officeDocument/2006/relationships/hyperlink" Target="http://en.wikipedia.org/wiki/Fiction" TargetMode="External"/><Relationship Id="rId5" Type="http://schemas.openxmlformats.org/officeDocument/2006/relationships/hyperlink" Target="http://en.wikipedia.org/wiki/Medieval" TargetMode="External"/><Relationship Id="rId10" Type="http://schemas.openxmlformats.org/officeDocument/2006/relationships/hyperlink" Target="http://en.wikipedia.org/wiki/Reality" TargetMode="External"/><Relationship Id="rId4" Type="http://schemas.openxmlformats.org/officeDocument/2006/relationships/hyperlink" Target="http://en.wikipedia.org/wiki/Prose" TargetMode="External"/><Relationship Id="rId9" Type="http://schemas.openxmlformats.org/officeDocument/2006/relationships/hyperlink" Target="http://en.wikipedia.org/wiki/Plot_(narrative)"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nvcc.edu/home/ataormina/novels/structure/character.htm" TargetMode="External"/><Relationship Id="rId7" Type="http://schemas.openxmlformats.org/officeDocument/2006/relationships/hyperlink" Target="http://en.wikipedia.org/wiki/Style_(fiction)" TargetMode="External"/><Relationship Id="rId2" Type="http://schemas.openxmlformats.org/officeDocument/2006/relationships/hyperlink" Target="http://www.nvcc.edu/home/ataormina/novels/structure/plot.htm" TargetMode="External"/><Relationship Id="rId1" Type="http://schemas.openxmlformats.org/officeDocument/2006/relationships/slideLayout" Target="../slideLayouts/slideLayout2.xml"/><Relationship Id="rId6" Type="http://schemas.openxmlformats.org/officeDocument/2006/relationships/hyperlink" Target="http://www.nvcc.edu/home/ataormina/novels/structure/theme.htm" TargetMode="External"/><Relationship Id="rId5" Type="http://schemas.openxmlformats.org/officeDocument/2006/relationships/hyperlink" Target="http://www.nvcc.edu/home/ataormina/novels/structure/setting.htm" TargetMode="External"/><Relationship Id="rId4" Type="http://schemas.openxmlformats.org/officeDocument/2006/relationships/hyperlink" Target="http://www.nvcc.edu/home/ataormina/novels/structure/pov.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Film" TargetMode="External"/><Relationship Id="rId3" Type="http://schemas.openxmlformats.org/officeDocument/2006/relationships/hyperlink" Target="http://en.wikipedia.org/wiki/Person" TargetMode="External"/><Relationship Id="rId7" Type="http://schemas.openxmlformats.org/officeDocument/2006/relationships/hyperlink" Target="http://en.wikipedia.org/wiki/Play_(theatre)" TargetMode="External"/><Relationship Id="rId2" Type="http://schemas.openxmlformats.org/officeDocument/2006/relationships/hyperlink" Target="http://en.wikipedia.org/wiki/Representation_(arts)" TargetMode="External"/><Relationship Id="rId1" Type="http://schemas.openxmlformats.org/officeDocument/2006/relationships/slideLayout" Target="../slideLayouts/slideLayout2.xml"/><Relationship Id="rId6" Type="http://schemas.openxmlformats.org/officeDocument/2006/relationships/hyperlink" Target="http://en.wikipedia.org/wiki/Novel" TargetMode="External"/><Relationship Id="rId5" Type="http://schemas.openxmlformats.org/officeDocument/2006/relationships/hyperlink" Target="http://en.wikipedia.org/wiki/The_arts" TargetMode="External"/><Relationship Id="rId4" Type="http://schemas.openxmlformats.org/officeDocument/2006/relationships/hyperlink" Target="http://en.wikipedia.org/wiki/Narrative" TargetMode="External"/><Relationship Id="rId9" Type="http://schemas.openxmlformats.org/officeDocument/2006/relationships/hyperlink" Target="http://en.wikipedia.org/wiki/Ancient_Gree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Character_(arts)" TargetMode="External"/><Relationship Id="rId2" Type="http://schemas.openxmlformats.org/officeDocument/2006/relationships/hyperlink" Target="http://en.wikipedia.org/wiki/Narrator" TargetMode="External"/><Relationship Id="rId1" Type="http://schemas.openxmlformats.org/officeDocument/2006/relationships/slideLayout" Target="../slideLayouts/slideLayout2.xml"/><Relationship Id="rId4" Type="http://schemas.openxmlformats.org/officeDocument/2006/relationships/hyperlink" Target="http://en.wikipedia.org/wiki/Protagonis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Iain_Banks" TargetMode="External"/><Relationship Id="rId2" Type="http://schemas.openxmlformats.org/officeDocument/2006/relationships/hyperlink" Target="http://en.wikipedia.org/wiki/A_Song_of_Ston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Second-person" TargetMode="External"/><Relationship Id="rId2" Type="http://schemas.openxmlformats.org/officeDocument/2006/relationships/hyperlink" Target="http://en.wikipedia.org/wiki/Grammatical_person" TargetMode="External"/><Relationship Id="rId1" Type="http://schemas.openxmlformats.org/officeDocument/2006/relationships/slideLayout" Target="../slideLayouts/slideLayout2.xml"/><Relationship Id="rId4" Type="http://schemas.openxmlformats.org/officeDocument/2006/relationships/hyperlink" Target="http://en.wikipedia.org/wiki/Entit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Theme_(literature)" TargetMode="External"/><Relationship Id="rId2" Type="http://schemas.openxmlformats.org/officeDocument/2006/relationships/hyperlink" Target="http://en.wikipedia.org/wiki/Setting_(fic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lang="en-US" dirty="0" smtClean="0">
                <a:solidFill>
                  <a:srgbClr val="FF0000"/>
                </a:solidFill>
              </a:rPr>
              <a:t>What is the novel?</a:t>
            </a:r>
            <a:endParaRPr lang="ar-SA" dirty="0">
              <a:solidFill>
                <a:srgbClr val="FF0000"/>
              </a:solidFill>
            </a:endParaRPr>
          </a:p>
        </p:txBody>
      </p:sp>
      <p:sp>
        <p:nvSpPr>
          <p:cNvPr id="5" name="عنصر نائب للمحتوى 4"/>
          <p:cNvSpPr>
            <a:spLocks noGrp="1"/>
          </p:cNvSpPr>
          <p:nvPr>
            <p:ph idx="1"/>
          </p:nvPr>
        </p:nvSpPr>
        <p:spPr/>
        <p:txBody>
          <a:bodyPr>
            <a:normAutofit fontScale="55000" lnSpcReduction="20000"/>
          </a:bodyPr>
          <a:lstStyle/>
          <a:p>
            <a:pPr algn="l" rtl="0"/>
            <a:r>
              <a:rPr lang="en-US" dirty="0" smtClean="0"/>
              <a:t>E.M. Forster in </a:t>
            </a:r>
            <a:r>
              <a:rPr lang="en-US" b="1" i="1" dirty="0" smtClean="0"/>
              <a:t>Aspects of the Novel</a:t>
            </a:r>
            <a:r>
              <a:rPr lang="en-US" dirty="0" smtClean="0"/>
              <a:t> cites the definition of a Frenchman named Abel </a:t>
            </a:r>
            <a:r>
              <a:rPr lang="en-US" dirty="0" err="1" smtClean="0"/>
              <a:t>Chevalley</a:t>
            </a:r>
            <a:r>
              <a:rPr lang="en-US" dirty="0" smtClean="0"/>
              <a:t>: "a fiction in prose of a certain extent" and adds that he defines "extent" as over 50,000 words. </a:t>
            </a:r>
          </a:p>
          <a:p>
            <a:pPr algn="l" rtl="0"/>
            <a:r>
              <a:rPr lang="en-US" dirty="0" smtClean="0"/>
              <a:t>The word "novel" (which wasn't even used until the end of the 18th century) is an English transliteration of the Italian word "novella"--used to describe a short, compact, broadly realistic tale popular during the medieval period (e.g. The </a:t>
            </a:r>
            <a:r>
              <a:rPr lang="en-US" dirty="0" err="1" smtClean="0"/>
              <a:t>Decameron</a:t>
            </a:r>
            <a:r>
              <a:rPr lang="en-US" dirty="0" smtClean="0"/>
              <a:t>).</a:t>
            </a:r>
          </a:p>
          <a:p>
            <a:pPr algn="l" rtl="0"/>
            <a:r>
              <a:rPr lang="en-US" dirty="0" smtClean="0"/>
              <a:t>The novel deals with a </a:t>
            </a:r>
            <a:r>
              <a:rPr lang="en-US" b="1" dirty="0" smtClean="0"/>
              <a:t>human character</a:t>
            </a:r>
            <a:r>
              <a:rPr lang="en-US" dirty="0" smtClean="0"/>
              <a:t> in a </a:t>
            </a:r>
            <a:r>
              <a:rPr lang="en-US" b="1" dirty="0" smtClean="0"/>
              <a:t>social situation</a:t>
            </a:r>
            <a:r>
              <a:rPr lang="en-US" dirty="0" smtClean="0"/>
              <a:t>, man as a social being.</a:t>
            </a:r>
          </a:p>
          <a:p>
            <a:pPr algn="l" rtl="0"/>
            <a:r>
              <a:rPr lang="en-US" dirty="0" smtClean="0"/>
              <a:t>The novel places more emphasis on character, especially one well-rounded character, than on plot.</a:t>
            </a:r>
          </a:p>
          <a:p>
            <a:pPr algn="l" rtl="0"/>
            <a:r>
              <a:rPr lang="en-US" dirty="0" smtClean="0"/>
              <a:t>Another initial major characteristic of the novel is realism--a full and authentic report of human life.</a:t>
            </a:r>
          </a:p>
          <a:p>
            <a:pPr algn="l" rtl="0"/>
            <a:r>
              <a:rPr lang="en-US" dirty="0" smtClean="0"/>
              <a:t>The traditional novel has:</a:t>
            </a:r>
          </a:p>
          <a:p>
            <a:pPr algn="l" rtl="0"/>
            <a:r>
              <a:rPr lang="en-US" dirty="0" smtClean="0"/>
              <a:t>a unified and plausible plot structure </a:t>
            </a:r>
          </a:p>
          <a:p>
            <a:pPr algn="l" rtl="0"/>
            <a:r>
              <a:rPr lang="en-US" dirty="0" smtClean="0"/>
              <a:t>sharply individualized and believable characters </a:t>
            </a:r>
          </a:p>
          <a:p>
            <a:pPr algn="l" rtl="0"/>
            <a:r>
              <a:rPr lang="en-US" dirty="0" smtClean="0"/>
              <a:t>a pervasive illusion of reality </a:t>
            </a:r>
          </a:p>
          <a:p>
            <a:pPr algn="l" rtl="0"/>
            <a:endParaRPr lang="en-US" dirty="0" smtClean="0"/>
          </a:p>
          <a:p>
            <a:pPr algn="l" rtl="0"/>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6362"/>
          </a:xfrm>
        </p:spPr>
        <p:txBody>
          <a:bodyPr>
            <a:normAutofit fontScale="90000"/>
          </a:bodyPr>
          <a:lstStyle/>
          <a:p>
            <a:endParaRPr lang="ar-SA" dirty="0"/>
          </a:p>
        </p:txBody>
      </p:sp>
      <p:sp>
        <p:nvSpPr>
          <p:cNvPr id="3" name="عنصر نائب للمحتوى 2"/>
          <p:cNvSpPr>
            <a:spLocks noGrp="1"/>
          </p:cNvSpPr>
          <p:nvPr>
            <p:ph idx="1"/>
          </p:nvPr>
        </p:nvSpPr>
        <p:spPr>
          <a:xfrm>
            <a:off x="457200" y="381000"/>
            <a:ext cx="8229600" cy="5745163"/>
          </a:xfrm>
        </p:spPr>
        <p:txBody>
          <a:bodyPr>
            <a:normAutofit fontScale="92500" lnSpcReduction="20000"/>
          </a:bodyPr>
          <a:lstStyle/>
          <a:p>
            <a:pPr algn="l"/>
            <a:r>
              <a:rPr lang="en-US" dirty="0" smtClean="0"/>
              <a:t>A </a:t>
            </a:r>
            <a:r>
              <a:rPr lang="en-US" b="1" dirty="0" smtClean="0"/>
              <a:t>novel</a:t>
            </a:r>
            <a:r>
              <a:rPr lang="en-US" dirty="0" smtClean="0"/>
              <a:t> is a book of long </a:t>
            </a:r>
            <a:r>
              <a:rPr lang="en-US" dirty="0" smtClean="0">
                <a:hlinkClick r:id="rId2" tooltip="Narrative"/>
              </a:rPr>
              <a:t>narrative</a:t>
            </a:r>
            <a:r>
              <a:rPr lang="en-US" dirty="0" smtClean="0"/>
              <a:t> in </a:t>
            </a:r>
            <a:r>
              <a:rPr lang="en-US" dirty="0" smtClean="0">
                <a:hlinkClick r:id="rId3" tooltip="Literary"/>
              </a:rPr>
              <a:t>literary</a:t>
            </a:r>
            <a:r>
              <a:rPr lang="en-US" dirty="0" smtClean="0"/>
              <a:t> </a:t>
            </a:r>
            <a:r>
              <a:rPr lang="en-US" dirty="0" smtClean="0">
                <a:hlinkClick r:id="rId4" tooltip="Prose"/>
              </a:rPr>
              <a:t>prose</a:t>
            </a:r>
            <a:r>
              <a:rPr lang="en-US" dirty="0" smtClean="0"/>
              <a:t>. The genre has historical roots both in the fields of the </a:t>
            </a:r>
            <a:r>
              <a:rPr lang="en-US" dirty="0" smtClean="0">
                <a:hlinkClick r:id="rId5" tooltip="Medieval"/>
              </a:rPr>
              <a:t>medieval</a:t>
            </a:r>
            <a:r>
              <a:rPr lang="en-US" dirty="0" smtClean="0"/>
              <a:t> and early </a:t>
            </a:r>
            <a:r>
              <a:rPr lang="en-US" dirty="0" smtClean="0">
                <a:hlinkClick r:id="rId6" tooltip="Modern"/>
              </a:rPr>
              <a:t>modern</a:t>
            </a:r>
            <a:r>
              <a:rPr lang="en-US" dirty="0" smtClean="0"/>
              <a:t> </a:t>
            </a:r>
            <a:r>
              <a:rPr lang="en-US" dirty="0" smtClean="0">
                <a:hlinkClick r:id="rId7" tooltip="Romance (heroic literature)"/>
              </a:rPr>
              <a:t>romance</a:t>
            </a:r>
            <a:r>
              <a:rPr lang="en-US" dirty="0" smtClean="0"/>
              <a:t> and in the tradition of the </a:t>
            </a:r>
            <a:r>
              <a:rPr lang="en-US" dirty="0" smtClean="0">
                <a:hlinkClick r:id="rId8" tooltip="Novella"/>
              </a:rPr>
              <a:t>novella</a:t>
            </a:r>
            <a:r>
              <a:rPr lang="en-US" dirty="0" smtClean="0"/>
              <a:t>. The latter supplied the present generic term in the late 18th century.</a:t>
            </a:r>
          </a:p>
          <a:p>
            <a:pPr algn="l"/>
            <a:r>
              <a:rPr lang="en-US" dirty="0" smtClean="0"/>
              <a:t>Further definition of the genre is historically difficult. The construction of the narrative, the </a:t>
            </a:r>
            <a:r>
              <a:rPr lang="en-US" dirty="0" smtClean="0">
                <a:hlinkClick r:id="rId9" tooltip="Plot (narrative)"/>
              </a:rPr>
              <a:t>plot</a:t>
            </a:r>
            <a:r>
              <a:rPr lang="en-US" dirty="0" smtClean="0"/>
              <a:t>, the way </a:t>
            </a:r>
            <a:r>
              <a:rPr lang="en-US" dirty="0" smtClean="0">
                <a:hlinkClick r:id="rId10" tooltip="Reality"/>
              </a:rPr>
              <a:t>reality</a:t>
            </a:r>
            <a:r>
              <a:rPr lang="en-US" dirty="0" smtClean="0"/>
              <a:t> is created in the works of </a:t>
            </a:r>
            <a:r>
              <a:rPr lang="en-US" dirty="0" smtClean="0">
                <a:hlinkClick r:id="rId11" tooltip="Fiction"/>
              </a:rPr>
              <a:t>fiction</a:t>
            </a:r>
            <a:r>
              <a:rPr lang="en-US" dirty="0" smtClean="0"/>
              <a:t>, the fascination of the </a:t>
            </a:r>
            <a:r>
              <a:rPr lang="en-US" dirty="0" smtClean="0">
                <a:hlinkClick r:id="rId12" tooltip="Character (arts)"/>
              </a:rPr>
              <a:t>character</a:t>
            </a:r>
            <a:r>
              <a:rPr lang="en-US" dirty="0" smtClean="0"/>
              <a:t> study, and the use of language are usually discussed to show a novel's artistic merits. Most of these requirements were introduced in the 16th and 17th centuries, in order to give fiction a  justification outside the field of factual </a:t>
            </a:r>
            <a:r>
              <a:rPr lang="en-US" dirty="0" smtClean="0">
                <a:hlinkClick r:id="rId13" tooltip="History"/>
              </a:rPr>
              <a:t>history</a:t>
            </a:r>
            <a:r>
              <a:rPr lang="en-US" dirty="0" smtClean="0"/>
              <a:t>.</a:t>
            </a:r>
          </a:p>
          <a:p>
            <a:pPr algn="l" rtl="0"/>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elements of the novel</a:t>
            </a:r>
            <a:endParaRPr lang="ar-SA" dirty="0">
              <a:solidFill>
                <a:srgbClr val="FF0000"/>
              </a:solidFill>
            </a:endParaRPr>
          </a:p>
        </p:txBody>
      </p:sp>
      <p:sp>
        <p:nvSpPr>
          <p:cNvPr id="3" name="عنصر نائب للمحتوى 2"/>
          <p:cNvSpPr>
            <a:spLocks noGrp="1"/>
          </p:cNvSpPr>
          <p:nvPr>
            <p:ph idx="1"/>
          </p:nvPr>
        </p:nvSpPr>
        <p:spPr/>
        <p:txBody>
          <a:bodyPr>
            <a:normAutofit fontScale="55000" lnSpcReduction="20000"/>
          </a:bodyPr>
          <a:lstStyle/>
          <a:p>
            <a:pPr algn="l" rtl="0"/>
            <a:r>
              <a:rPr lang="en-US" dirty="0" smtClean="0"/>
              <a:t>A novel aims for a comprehensive unified effect in which all of the elements of fiction intertwine to make a comment on the human condition. The elements of fiction are :</a:t>
            </a:r>
          </a:p>
          <a:p>
            <a:pPr algn="l" rtl="0"/>
            <a:r>
              <a:rPr lang="en-US" dirty="0" smtClean="0">
                <a:hlinkClick r:id="rId2"/>
              </a:rPr>
              <a:t>Plot</a:t>
            </a:r>
            <a:r>
              <a:rPr lang="en-US" dirty="0" smtClean="0"/>
              <a:t>: what happens in the story </a:t>
            </a:r>
          </a:p>
          <a:p>
            <a:pPr algn="l" rtl="0"/>
            <a:r>
              <a:rPr lang="en-US" dirty="0" smtClean="0">
                <a:hlinkClick r:id="rId3"/>
              </a:rPr>
              <a:t>Character</a:t>
            </a:r>
            <a:r>
              <a:rPr lang="en-US" dirty="0" smtClean="0"/>
              <a:t>: who is involved in what happens in the story </a:t>
            </a:r>
          </a:p>
          <a:p>
            <a:pPr algn="l" rtl="0"/>
            <a:r>
              <a:rPr lang="en-US" dirty="0" smtClean="0">
                <a:hlinkClick r:id="rId4"/>
              </a:rPr>
              <a:t>Point of View</a:t>
            </a:r>
            <a:r>
              <a:rPr lang="en-US" dirty="0" smtClean="0"/>
              <a:t>: how the story is told </a:t>
            </a:r>
          </a:p>
          <a:p>
            <a:pPr algn="l" rtl="0"/>
            <a:r>
              <a:rPr lang="en-US" dirty="0" smtClean="0">
                <a:hlinkClick r:id="rId5"/>
              </a:rPr>
              <a:t>Setting</a:t>
            </a:r>
            <a:r>
              <a:rPr lang="en-US" dirty="0" smtClean="0"/>
              <a:t>: where and when the story takes place </a:t>
            </a:r>
          </a:p>
          <a:p>
            <a:pPr algn="l" rtl="0"/>
            <a:r>
              <a:rPr lang="en-US" dirty="0" smtClean="0">
                <a:hlinkClick r:id="rId6"/>
              </a:rPr>
              <a:t>Theme</a:t>
            </a:r>
            <a:r>
              <a:rPr lang="en-US" dirty="0" smtClean="0"/>
              <a:t>: what the point of the story is</a:t>
            </a:r>
          </a:p>
          <a:p>
            <a:pPr algn="l" rtl="0"/>
            <a:r>
              <a:rPr lang="en-US" u="sng" dirty="0" smtClean="0">
                <a:solidFill>
                  <a:schemeClr val="accent1"/>
                </a:solidFill>
              </a:rPr>
              <a:t>style</a:t>
            </a:r>
            <a:r>
              <a:rPr lang="en-US" dirty="0" smtClean="0"/>
              <a:t>:  </a:t>
            </a:r>
            <a:r>
              <a:rPr lang="en-US" b="1" dirty="0" smtClean="0"/>
              <a:t>Style</a:t>
            </a:r>
            <a:r>
              <a:rPr lang="en-US" dirty="0" smtClean="0"/>
              <a:t> is not so much </a:t>
            </a:r>
            <a:r>
              <a:rPr lang="en-US" i="1" dirty="0" smtClean="0"/>
              <a:t>what</a:t>
            </a:r>
            <a:r>
              <a:rPr lang="en-US" dirty="0" smtClean="0"/>
              <a:t> is written, but </a:t>
            </a:r>
            <a:r>
              <a:rPr lang="en-US" i="1" dirty="0" smtClean="0"/>
              <a:t>how</a:t>
            </a:r>
            <a:r>
              <a:rPr lang="en-US" dirty="0" smtClean="0"/>
              <a:t> it is written and interpreted. </a:t>
            </a:r>
            <a:r>
              <a:rPr lang="en-US" dirty="0" smtClean="0">
                <a:hlinkClick r:id="rId7" action="ppaction://hlinkfile" tooltip="Style (fiction)"/>
              </a:rPr>
              <a:t>Style</a:t>
            </a:r>
            <a:r>
              <a:rPr lang="en-US" dirty="0" smtClean="0"/>
              <a:t> in fiction refers to language conventions used to construct the story or article. A fiction writer may manipulate diction, sentence structure, phrasing, dialogue, and other aspects of language to create style or mood. The communicative effect created by the author's style is sometimes referred to as the story's voice. Every writer has his or her own unique style, or voice (</a:t>
            </a:r>
            <a:r>
              <a:rPr lang="en-US" dirty="0" smtClean="0">
                <a:hlinkClick r:id="" action="ppaction://hlinkfile"/>
              </a:rPr>
              <a:t>Provost 1988</a:t>
            </a:r>
            <a:r>
              <a:rPr lang="en-US" dirty="0" smtClean="0"/>
              <a:t>, p. 8). Style is sometimes listed as one of the fundamental elements of fiction.</a:t>
            </a:r>
          </a:p>
          <a:p>
            <a:pPr algn="l" rtl="0"/>
            <a:r>
              <a:rPr lang="en-US" dirty="0" smtClean="0"/>
              <a:t>An ability to identify these elements in a novel and then understand how all of these elements work together to provide the effect of the novel on the reading leads to a critical understanding of a novel.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plot</a:t>
            </a:r>
            <a:endParaRPr lang="ar-SA" dirty="0">
              <a:solidFill>
                <a:srgbClr val="FF0000"/>
              </a:solidFill>
            </a:endParaRPr>
          </a:p>
        </p:txBody>
      </p:sp>
      <p:sp>
        <p:nvSpPr>
          <p:cNvPr id="3" name="عنصر نائب للمحتوى 2"/>
          <p:cNvSpPr>
            <a:spLocks noGrp="1"/>
          </p:cNvSpPr>
          <p:nvPr>
            <p:ph idx="1"/>
          </p:nvPr>
        </p:nvSpPr>
        <p:spPr/>
        <p:txBody>
          <a:bodyPr/>
          <a:lstStyle/>
          <a:p>
            <a:pPr algn="l" rtl="0"/>
            <a:r>
              <a:rPr lang="en-US" b="1" dirty="0" smtClean="0"/>
              <a:t>Plot</a:t>
            </a:r>
            <a:r>
              <a:rPr lang="en-US" dirty="0" smtClean="0"/>
              <a:t> was and is a literary term defined as the events that make up a story, particularly as they relate to one another in a pattern, in a sequence, through cause and effect, how the reader views the story, or simply by coincidence. One is generally interested in how well this pattern of events accomplishes some artistic or emotional effect.</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character</a:t>
            </a:r>
            <a:endParaRPr lang="ar-SA" dirty="0">
              <a:solidFill>
                <a:srgbClr val="FF0000"/>
              </a:solidFill>
            </a:endParaRPr>
          </a:p>
        </p:txBody>
      </p:sp>
      <p:sp>
        <p:nvSpPr>
          <p:cNvPr id="3" name="عنصر نائب للمحتوى 2"/>
          <p:cNvSpPr>
            <a:spLocks noGrp="1"/>
          </p:cNvSpPr>
          <p:nvPr>
            <p:ph idx="1"/>
          </p:nvPr>
        </p:nvSpPr>
        <p:spPr/>
        <p:txBody>
          <a:bodyPr/>
          <a:lstStyle/>
          <a:p>
            <a:pPr algn="l" rtl="0"/>
            <a:r>
              <a:rPr lang="en-US" dirty="0" smtClean="0"/>
              <a:t>A </a:t>
            </a:r>
            <a:r>
              <a:rPr lang="en-US" b="1" dirty="0" smtClean="0"/>
              <a:t>character</a:t>
            </a:r>
            <a:r>
              <a:rPr lang="en-US" dirty="0" smtClean="0"/>
              <a:t> is the </a:t>
            </a:r>
            <a:r>
              <a:rPr lang="en-US" dirty="0" smtClean="0">
                <a:hlinkClick r:id="rId2" tooltip="Representation (arts)"/>
              </a:rPr>
              <a:t>representation</a:t>
            </a:r>
            <a:r>
              <a:rPr lang="en-US" dirty="0" smtClean="0"/>
              <a:t> of a </a:t>
            </a:r>
            <a:r>
              <a:rPr lang="en-US" dirty="0" smtClean="0">
                <a:hlinkClick r:id="rId3" tooltip="Person"/>
              </a:rPr>
              <a:t>person</a:t>
            </a:r>
            <a:r>
              <a:rPr lang="en-US" dirty="0" smtClean="0"/>
              <a:t> in a </a:t>
            </a:r>
            <a:r>
              <a:rPr lang="en-US" dirty="0" smtClean="0">
                <a:hlinkClick r:id="rId4" tooltip="Narrative"/>
              </a:rPr>
              <a:t>narrative</a:t>
            </a:r>
            <a:r>
              <a:rPr lang="en-US" dirty="0" smtClean="0"/>
              <a:t> </a:t>
            </a:r>
            <a:r>
              <a:rPr lang="en-US" dirty="0" smtClean="0">
                <a:hlinkClick r:id="rId5" tooltip="The arts"/>
              </a:rPr>
              <a:t>work of art</a:t>
            </a:r>
            <a:r>
              <a:rPr lang="en-US" dirty="0" smtClean="0"/>
              <a:t> (such as a </a:t>
            </a:r>
            <a:r>
              <a:rPr lang="en-US" dirty="0" smtClean="0">
                <a:hlinkClick r:id="rId6" tooltip="Novel"/>
              </a:rPr>
              <a:t>novel</a:t>
            </a:r>
            <a:r>
              <a:rPr lang="en-US" dirty="0" smtClean="0"/>
              <a:t>, </a:t>
            </a:r>
            <a:r>
              <a:rPr lang="en-US" dirty="0" smtClean="0">
                <a:hlinkClick r:id="rId7" tooltip="Play (theatre)"/>
              </a:rPr>
              <a:t>play</a:t>
            </a:r>
            <a:r>
              <a:rPr lang="en-US" dirty="0" smtClean="0"/>
              <a:t>, or </a:t>
            </a:r>
            <a:r>
              <a:rPr lang="en-US" dirty="0" smtClean="0">
                <a:hlinkClick r:id="rId8" tooltip="Film"/>
              </a:rPr>
              <a:t>film</a:t>
            </a:r>
            <a:r>
              <a:rPr lang="en-US" smtClean="0"/>
              <a:t>) derived </a:t>
            </a:r>
            <a:r>
              <a:rPr lang="en-US" dirty="0" smtClean="0"/>
              <a:t>from the </a:t>
            </a:r>
            <a:r>
              <a:rPr lang="en-US" dirty="0" smtClean="0">
                <a:hlinkClick r:id="rId9" tooltip="Ancient Greek"/>
              </a:rPr>
              <a:t>ancient Greek</a:t>
            </a:r>
            <a:r>
              <a:rPr lang="en-US" dirty="0" smtClean="0"/>
              <a:t> word </a:t>
            </a:r>
            <a:r>
              <a:rPr lang="en-US" i="1" dirty="0" err="1" smtClean="0"/>
              <a:t>kharaktêr</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Point of view</a:t>
            </a:r>
            <a:endParaRPr lang="ar-SA" dirty="0">
              <a:solidFill>
                <a:srgbClr val="FF0000"/>
              </a:solidFill>
            </a:endParaRPr>
          </a:p>
        </p:txBody>
      </p:sp>
      <p:sp>
        <p:nvSpPr>
          <p:cNvPr id="3" name="عنصر نائب للمحتوى 2"/>
          <p:cNvSpPr>
            <a:spLocks noGrp="1"/>
          </p:cNvSpPr>
          <p:nvPr>
            <p:ph idx="1"/>
          </p:nvPr>
        </p:nvSpPr>
        <p:spPr/>
        <p:txBody>
          <a:bodyPr>
            <a:normAutofit fontScale="77500" lnSpcReduction="20000"/>
          </a:bodyPr>
          <a:lstStyle/>
          <a:p>
            <a:pPr algn="l" rtl="0"/>
            <a:r>
              <a:rPr lang="en-US" dirty="0" smtClean="0"/>
              <a:t>Narrative point of view in the creative writing of fiction describes the narrator's position in relation to the story being told.</a:t>
            </a:r>
          </a:p>
          <a:p>
            <a:pPr algn="l" rtl="0"/>
            <a:r>
              <a:rPr lang="en-US" dirty="0" smtClean="0"/>
              <a:t>In a </a:t>
            </a:r>
            <a:r>
              <a:rPr lang="en-US" b="1" dirty="0" smtClean="0"/>
              <a:t>first-person narrative</a:t>
            </a:r>
            <a:r>
              <a:rPr lang="en-US" dirty="0" smtClean="0"/>
              <a:t> the story is relayed by a </a:t>
            </a:r>
            <a:r>
              <a:rPr lang="en-US" dirty="0" smtClean="0">
                <a:hlinkClick r:id="rId2" tooltip="Narrator"/>
              </a:rPr>
              <a:t>narrator</a:t>
            </a:r>
            <a:r>
              <a:rPr lang="en-US" dirty="0" smtClean="0"/>
              <a:t> who is also a </a:t>
            </a:r>
            <a:r>
              <a:rPr lang="en-US" dirty="0" smtClean="0">
                <a:hlinkClick r:id="rId3" tooltip="Character (arts)"/>
              </a:rPr>
              <a:t>character</a:t>
            </a:r>
            <a:r>
              <a:rPr lang="en-US" dirty="0" smtClean="0"/>
              <a:t> within the story, so that the narrator reveals the plot by referring to this viewpoint character as "I" (or, when plural, "we"). Oftentimes, the first-person narrative is used as a way to directly convey the deeply internal, otherwise unspoken thoughts of the narrator. Frequently, the narrator's story revolves around him-/herself as the </a:t>
            </a:r>
            <a:r>
              <a:rPr lang="en-US" dirty="0" smtClean="0">
                <a:hlinkClick r:id="rId4" tooltip="Protagonist"/>
              </a:rPr>
              <a:t>protagonist</a:t>
            </a:r>
            <a:r>
              <a:rPr lang="en-US" dirty="0" smtClean="0"/>
              <a:t> and allows this protagonist/narrator character's inner thoughts to be conveyed openly to the audience, even if not to any of the other characters</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82562"/>
          </a:xfrm>
        </p:spPr>
        <p:txBody>
          <a:bodyPr>
            <a:normAutofit fontScale="90000"/>
          </a:bodyPr>
          <a:lstStyle/>
          <a:p>
            <a:endParaRPr lang="ar-SA" dirty="0"/>
          </a:p>
        </p:txBody>
      </p:sp>
      <p:sp>
        <p:nvSpPr>
          <p:cNvPr id="3" name="عنصر نائب للمحتوى 2"/>
          <p:cNvSpPr>
            <a:spLocks noGrp="1"/>
          </p:cNvSpPr>
          <p:nvPr>
            <p:ph idx="1"/>
          </p:nvPr>
        </p:nvSpPr>
        <p:spPr>
          <a:xfrm>
            <a:off x="457200" y="533400"/>
            <a:ext cx="8229600" cy="5592763"/>
          </a:xfrm>
        </p:spPr>
        <p:txBody>
          <a:bodyPr>
            <a:normAutofit fontScale="85000" lnSpcReduction="20000"/>
          </a:bodyPr>
          <a:lstStyle/>
          <a:p>
            <a:pPr algn="l" rtl="0"/>
            <a:r>
              <a:rPr lang="en-US" dirty="0" smtClean="0"/>
              <a:t>The rarest mode in literature (though quite common in song lyrics) is the </a:t>
            </a:r>
            <a:r>
              <a:rPr lang="en-US" b="1" dirty="0" smtClean="0"/>
              <a:t>second-person narrative mode</a:t>
            </a:r>
            <a:r>
              <a:rPr lang="en-US" dirty="0" smtClean="0"/>
              <a:t>, in which the narrator refers to one of the characters as "you", therefore making the audience member feel as if he or she is a character within the story. Another common place to see this is in preschool television shows in which characters will tell the audience to follow them, or ask the audience questions. Second-person narrative mode is often paired with the first-person narrative mode in which the narrator makes emotional comparisons between the thoughts, actions, and feelings of "you" versus "I". Often the narrator is also a character in his or her story, in which case it would technically still be employing the first-person narrative mode; an example of this form is </a:t>
            </a:r>
            <a:r>
              <a:rPr lang="en-US" i="1" dirty="0" smtClean="0">
                <a:hlinkClick r:id="rId2" tooltip="A Song of Stone"/>
              </a:rPr>
              <a:t>A Song of Stone</a:t>
            </a:r>
            <a:r>
              <a:rPr lang="en-US" dirty="0" smtClean="0"/>
              <a:t> by </a:t>
            </a:r>
            <a:r>
              <a:rPr lang="en-US" dirty="0" smtClean="0">
                <a:hlinkClick r:id="rId3" tooltip="Iain Banks"/>
              </a:rPr>
              <a:t>Iain Banks</a:t>
            </a:r>
            <a:r>
              <a:rPr lang="en-US" dirty="0"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6362"/>
          </a:xfrm>
        </p:spPr>
        <p:txBody>
          <a:bodyPr>
            <a:normAutofit fontScale="90000"/>
          </a:bodyPr>
          <a:lstStyle/>
          <a:p>
            <a:endParaRPr lang="ar-SA" dirty="0"/>
          </a:p>
        </p:txBody>
      </p:sp>
      <p:sp>
        <p:nvSpPr>
          <p:cNvPr id="3" name="عنصر نائب للمحتوى 2"/>
          <p:cNvSpPr>
            <a:spLocks noGrp="1"/>
          </p:cNvSpPr>
          <p:nvPr>
            <p:ph idx="1"/>
          </p:nvPr>
        </p:nvSpPr>
        <p:spPr>
          <a:xfrm>
            <a:off x="457200" y="533400"/>
            <a:ext cx="8229600" cy="5592763"/>
          </a:xfrm>
        </p:spPr>
        <p:txBody>
          <a:bodyPr>
            <a:normAutofit lnSpcReduction="10000"/>
          </a:bodyPr>
          <a:lstStyle/>
          <a:p>
            <a:pPr algn="l" rtl="0"/>
            <a:r>
              <a:rPr lang="en-US" dirty="0" smtClean="0"/>
              <a:t>Third-person narration provides the greatest flexibility to the author and thus is the most commonly used narrative mode in literature. In the </a:t>
            </a:r>
            <a:r>
              <a:rPr lang="en-US" b="1" dirty="0" smtClean="0"/>
              <a:t>third-person narrative mode</a:t>
            </a:r>
            <a:r>
              <a:rPr lang="en-US" dirty="0" smtClean="0"/>
              <a:t>, each and every character is referred to by the narrator as "he", "she", "it", or "they", but never as "I" or "we" (</a:t>
            </a:r>
            <a:r>
              <a:rPr lang="en-US" dirty="0" smtClean="0">
                <a:hlinkClick r:id="rId2" tooltip="Grammatical person"/>
              </a:rPr>
              <a:t>first-person</a:t>
            </a:r>
            <a:r>
              <a:rPr lang="en-US" dirty="0" smtClean="0"/>
              <a:t>), or "you" (</a:t>
            </a:r>
            <a:r>
              <a:rPr lang="en-US" dirty="0" smtClean="0">
                <a:hlinkClick r:id="rId3" tooltip="Second-person"/>
              </a:rPr>
              <a:t>second-person</a:t>
            </a:r>
            <a:r>
              <a:rPr lang="en-US" dirty="0" smtClean="0"/>
              <a:t>). In third-person narrative, it is obvious that the narrator be merely an unspecified </a:t>
            </a:r>
            <a:r>
              <a:rPr lang="en-US" dirty="0" smtClean="0">
                <a:hlinkClick r:id="rId4" tooltip="Entity"/>
              </a:rPr>
              <a:t>entity</a:t>
            </a:r>
            <a:r>
              <a:rPr lang="en-US" dirty="0" smtClean="0"/>
              <a:t> or uninvolved person that conveys the story, but </a:t>
            </a:r>
            <a:r>
              <a:rPr lang="en-US" i="1" dirty="0" smtClean="0"/>
              <a:t>not</a:t>
            </a:r>
            <a:r>
              <a:rPr lang="en-US" dirty="0" smtClean="0"/>
              <a:t> a character of any kind within the story being told</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5719"/>
          </a:xfrm>
        </p:spPr>
        <p:txBody>
          <a:bodyPr>
            <a:normAutofit fontScale="90000"/>
          </a:bodyPr>
          <a:lstStyle/>
          <a:p>
            <a:endParaRPr lang="ar-SA" dirty="0"/>
          </a:p>
        </p:txBody>
      </p:sp>
      <p:sp>
        <p:nvSpPr>
          <p:cNvPr id="3" name="عنصر نائب للمحتوى 2"/>
          <p:cNvSpPr>
            <a:spLocks noGrp="1"/>
          </p:cNvSpPr>
          <p:nvPr>
            <p:ph idx="1"/>
          </p:nvPr>
        </p:nvSpPr>
        <p:spPr>
          <a:xfrm>
            <a:off x="457200" y="457200"/>
            <a:ext cx="8229600" cy="5668963"/>
          </a:xfrm>
        </p:spPr>
        <p:txBody>
          <a:bodyPr>
            <a:normAutofit fontScale="85000" lnSpcReduction="20000"/>
          </a:bodyPr>
          <a:lstStyle/>
          <a:p>
            <a:pPr algn="l"/>
            <a:r>
              <a:rPr lang="en-US" b="1" dirty="0" smtClean="0">
                <a:hlinkClick r:id="rId2" action="ppaction://hlinkfile" tooltip="Setting (fiction)"/>
              </a:rPr>
              <a:t>Setting</a:t>
            </a:r>
            <a:r>
              <a:rPr lang="en-US" dirty="0" smtClean="0"/>
              <a:t>, the location and time of a story, is often listed as one of the fundamental elements of fiction. Sometimes setting is referred to as </a:t>
            </a:r>
            <a:r>
              <a:rPr lang="en-US" b="1" dirty="0" smtClean="0"/>
              <a:t>milieu</a:t>
            </a:r>
            <a:r>
              <a:rPr lang="en-US" dirty="0" smtClean="0"/>
              <a:t>, to include a context (such as society) beyond the immediate surroundings of the story. In some cases, setting becomes a character itself and can set the tone of a story. (</a:t>
            </a:r>
            <a:r>
              <a:rPr lang="en-US" dirty="0" err="1" smtClean="0">
                <a:hlinkClick r:id="" action="ppaction://hlinkfile"/>
              </a:rPr>
              <a:t>Rozelle</a:t>
            </a:r>
            <a:r>
              <a:rPr lang="en-US" dirty="0" smtClean="0">
                <a:hlinkClick r:id="" action="ppaction://hlinkfile"/>
              </a:rPr>
              <a:t> 2005</a:t>
            </a:r>
            <a:r>
              <a:rPr lang="en-US" dirty="0" smtClean="0"/>
              <a:t>, p. 2)</a:t>
            </a:r>
          </a:p>
          <a:p>
            <a:pPr algn="l"/>
            <a:r>
              <a:rPr lang="en-US" b="1" dirty="0" smtClean="0">
                <a:hlinkClick r:id="rId3" action="ppaction://hlinkfile" tooltip="Theme (literature)"/>
              </a:rPr>
              <a:t>Theme</a:t>
            </a:r>
            <a:r>
              <a:rPr lang="en-US" dirty="0" smtClean="0"/>
              <a:t>, a conceptual distillation of the story, is often listed as one of the fundamental elements of fiction. It is the central idea or insight serving as a unifying element, creating cohesion and is an answer to the question, 'What did you learn from the piece of fiction?' In some cases a story's theme is a prominent element and somewhat unmistakable. (</a:t>
            </a:r>
            <a:r>
              <a:rPr lang="en-US" dirty="0" smtClean="0">
                <a:hlinkClick r:id="" action="ppaction://hlinkfile"/>
              </a:rPr>
              <a:t>Morrell 2006</a:t>
            </a:r>
            <a:r>
              <a:rPr lang="en-US" dirty="0" smtClean="0"/>
              <a:t>, p. 263)</a:t>
            </a:r>
          </a:p>
          <a:p>
            <a:pPr algn="l" rtl="0"/>
            <a:endParaRPr lang="ar-SA"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TotalTime>
  <Words>1038</Words>
  <Application>Microsoft Office PowerPoint</Application>
  <PresentationFormat>On-screen Show (4:3)</PresentationFormat>
  <Paragraphs>32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سمة Office</vt:lpstr>
      <vt:lpstr>What is the novel?</vt:lpstr>
      <vt:lpstr>Slide 2</vt:lpstr>
      <vt:lpstr>elements of the novel</vt:lpstr>
      <vt:lpstr>plot</vt:lpstr>
      <vt:lpstr>character</vt:lpstr>
      <vt:lpstr>Point of view</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novel?</dc:title>
  <dc:creator>lalogaily</dc:creator>
  <cp:lastModifiedBy>Laila</cp:lastModifiedBy>
  <cp:revision>6</cp:revision>
  <dcterms:created xsi:type="dcterms:W3CDTF">2012-09-12T04:39:14Z</dcterms:created>
  <dcterms:modified xsi:type="dcterms:W3CDTF">2012-09-17T03:15:19Z</dcterms:modified>
</cp:coreProperties>
</file>