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3" r:id="rId8"/>
    <p:sldId id="264" r:id="rId9"/>
    <p:sldId id="265" r:id="rId10"/>
    <p:sldId id="262"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44" d="100"/>
          <a:sy n="44" d="100"/>
        </p:scale>
        <p:origin x="-69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861F665A-ACF0-4A49-B3E2-3558E590A5ED}" type="datetimeFigureOut">
              <a:rPr lang="ar-SA" smtClean="0"/>
              <a:t>03/11/1433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7B938907-8717-4610-A21E-F78A94196C4A}"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861F665A-ACF0-4A49-B3E2-3558E590A5ED}" type="datetimeFigureOut">
              <a:rPr lang="ar-SA" smtClean="0"/>
              <a:t>03/11/1433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7B938907-8717-4610-A21E-F78A94196C4A}"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61F665A-ACF0-4A49-B3E2-3558E590A5ED}" type="datetimeFigureOut">
              <a:rPr lang="ar-SA" smtClean="0"/>
              <a:t>03/11/1433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7B938907-8717-4610-A21E-F78A94196C4A}"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861F665A-ACF0-4A49-B3E2-3558E590A5ED}" type="datetimeFigureOut">
              <a:rPr lang="ar-SA" smtClean="0"/>
              <a:t>03/11/1433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7B938907-8717-4610-A21E-F78A94196C4A}"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861F665A-ACF0-4A49-B3E2-3558E590A5ED}" type="datetimeFigureOut">
              <a:rPr lang="ar-SA" smtClean="0"/>
              <a:t>03/11/1433</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7B938907-8717-4610-A21E-F78A94196C4A}"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861F665A-ACF0-4A49-B3E2-3558E590A5ED}" type="datetimeFigureOut">
              <a:rPr lang="ar-SA" smtClean="0"/>
              <a:t>03/11/1433</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7B938907-8717-4610-A21E-F78A94196C4A}"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1F665A-ACF0-4A49-B3E2-3558E590A5ED}" type="datetimeFigureOut">
              <a:rPr lang="ar-SA" smtClean="0"/>
              <a:t>03/11/1433</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7B938907-8717-4610-A21E-F78A94196C4A}"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1F665A-ACF0-4A49-B3E2-3558E590A5ED}" type="datetimeFigureOut">
              <a:rPr lang="ar-SA" smtClean="0"/>
              <a:t>03/11/1433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7B938907-8717-4610-A21E-F78A94196C4A}"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1F665A-ACF0-4A49-B3E2-3558E590A5ED}" type="datetimeFigureOut">
              <a:rPr lang="ar-SA" smtClean="0"/>
              <a:t>03/11/1433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7B938907-8717-4610-A21E-F78A94196C4A}"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861F665A-ACF0-4A49-B3E2-3558E590A5ED}" type="datetimeFigureOut">
              <a:rPr lang="ar-SA" smtClean="0"/>
              <a:t>03/11/1433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7B938907-8717-4610-A21E-F78A94196C4A}"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861F665A-ACF0-4A49-B3E2-3558E590A5ED}" type="datetimeFigureOut">
              <a:rPr lang="ar-SA" smtClean="0"/>
              <a:t>03/11/1433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7B938907-8717-4610-A21E-F78A94196C4A}"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861F665A-ACF0-4A49-B3E2-3558E590A5ED}" type="datetimeFigureOut">
              <a:rPr lang="ar-SA" smtClean="0"/>
              <a:t>03/11/1433</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B938907-8717-4610-A21E-F78A94196C4A}"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www.localhistories.org/knickers.html" TargetMode="Externa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en.wikipedia.org/wiki/Cultural_movement"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en.wikipedia.org/wiki/John_Lock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634082"/>
          </a:xfrm>
        </p:spPr>
        <p:txBody>
          <a:bodyPr>
            <a:normAutofit fontScale="90000"/>
          </a:bodyPr>
          <a:lstStyle/>
          <a:p>
            <a:pPr rtl="0"/>
            <a:r>
              <a:rPr lang="en-US" dirty="0" smtClean="0">
                <a:solidFill>
                  <a:srgbClr val="FF0000"/>
                </a:solidFill>
              </a:rPr>
              <a:t>18</a:t>
            </a:r>
            <a:r>
              <a:rPr lang="en-US" baseline="30000" dirty="0" smtClean="0">
                <a:solidFill>
                  <a:srgbClr val="FF0000"/>
                </a:solidFill>
              </a:rPr>
              <a:t>th</a:t>
            </a:r>
            <a:r>
              <a:rPr lang="en-US" dirty="0" smtClean="0">
                <a:solidFill>
                  <a:srgbClr val="FF0000"/>
                </a:solidFill>
              </a:rPr>
              <a:t> Century England</a:t>
            </a:r>
            <a:endParaRPr lang="ar-SA" dirty="0">
              <a:solidFill>
                <a:srgbClr val="FF0000"/>
              </a:solidFill>
            </a:endParaRPr>
          </a:p>
        </p:txBody>
      </p:sp>
      <p:sp>
        <p:nvSpPr>
          <p:cNvPr id="5" name="Content Placeholder 4"/>
          <p:cNvSpPr>
            <a:spLocks noGrp="1"/>
          </p:cNvSpPr>
          <p:nvPr>
            <p:ph idx="1"/>
          </p:nvPr>
        </p:nvSpPr>
        <p:spPr>
          <a:xfrm>
            <a:off x="457200" y="980728"/>
            <a:ext cx="4762872" cy="5145435"/>
          </a:xfrm>
        </p:spPr>
        <p:txBody>
          <a:bodyPr>
            <a:normAutofit lnSpcReduction="10000"/>
          </a:bodyPr>
          <a:lstStyle/>
          <a:p>
            <a:pPr algn="l" rtl="0"/>
            <a:r>
              <a:rPr lang="en-US" dirty="0"/>
              <a:t>In 1702 Queen Anne began her </a:t>
            </a:r>
            <a:r>
              <a:rPr lang="en-US" dirty="0" smtClean="0"/>
              <a:t>reign.</a:t>
            </a:r>
          </a:p>
          <a:p>
            <a:pPr algn="l" rtl="0"/>
            <a:r>
              <a:rPr lang="en-US" dirty="0"/>
              <a:t>George I became king in 1714. He was also the ruler of Hanover (part of Germany) and he much preferred to stay there. George could not speak English and was content to leave the running of Britain to his ministers.</a:t>
            </a:r>
            <a:r>
              <a:rPr lang="en-US" dirty="0" smtClean="0"/>
              <a:t> </a:t>
            </a:r>
          </a:p>
        </p:txBody>
      </p:sp>
      <p:pic>
        <p:nvPicPr>
          <p:cNvPr id="1026" name="Picture 2"/>
          <p:cNvPicPr>
            <a:picLocks noChangeAspect="1" noChangeArrowheads="1"/>
          </p:cNvPicPr>
          <p:nvPr/>
        </p:nvPicPr>
        <p:blipFill>
          <a:blip r:embed="rId2" cstate="print"/>
          <a:srcRect/>
          <a:stretch>
            <a:fillRect/>
          </a:stretch>
        </p:blipFill>
        <p:spPr bwMode="auto">
          <a:xfrm>
            <a:off x="6588224" y="1196752"/>
            <a:ext cx="1838325" cy="2495550"/>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6660232" y="3789040"/>
            <a:ext cx="1733550" cy="26289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018"/>
          </a:xfrm>
        </p:spPr>
        <p:txBody>
          <a:bodyPr>
            <a:normAutofit fontScale="90000"/>
          </a:bodyPr>
          <a:lstStyle/>
          <a:p>
            <a:endParaRPr lang="ar-SA" dirty="0"/>
          </a:p>
        </p:txBody>
      </p:sp>
      <p:sp>
        <p:nvSpPr>
          <p:cNvPr id="5" name="Content Placeholder 4"/>
          <p:cNvSpPr>
            <a:spLocks noGrp="1"/>
          </p:cNvSpPr>
          <p:nvPr>
            <p:ph idx="1"/>
          </p:nvPr>
        </p:nvSpPr>
        <p:spPr>
          <a:xfrm>
            <a:off x="457200" y="476672"/>
            <a:ext cx="8229600" cy="5649491"/>
          </a:xfrm>
        </p:spPr>
        <p:txBody>
          <a:bodyPr>
            <a:normAutofit fontScale="85000" lnSpcReduction="10000"/>
          </a:bodyPr>
          <a:lstStyle/>
          <a:p>
            <a:pPr algn="l" rtl="0"/>
            <a:r>
              <a:rPr lang="en-US" dirty="0"/>
              <a:t>In 1711 the South Sea Company was formed. It was given exclusive rights to trade with the Spanish colonies in South America. (It transported many slaves from Africa to South America). In 1720 shares in the company became massively overpriced. Then the share price collapsed. (The South Sea Bubble burst) and many investors lost huge sums of money.</a:t>
            </a:r>
            <a:r>
              <a:rPr lang="en-US" dirty="0" smtClean="0"/>
              <a:t> </a:t>
            </a:r>
          </a:p>
          <a:p>
            <a:pPr algn="l" rtl="0"/>
            <a:r>
              <a:rPr lang="en-US" dirty="0"/>
              <a:t>From 1721 Robert Walpole (1676-1745) became the king's chief minister. People began to call him Prime Minister (Originally it was a term of abuse not an official title). Walpole moved into Downing Street in 1735.</a:t>
            </a:r>
          </a:p>
          <a:p>
            <a:pPr algn="l" rtl="0"/>
            <a:r>
              <a:rPr lang="en-US" dirty="0"/>
              <a:t>10 Downing Street became the Prime Minister's official residence in 1732.</a:t>
            </a:r>
          </a:p>
          <a:p>
            <a:pPr algn="l" rtl="0"/>
            <a:endParaRPr lang="ar-S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018"/>
          </a:xfrm>
        </p:spPr>
        <p:txBody>
          <a:bodyPr>
            <a:normAutofit fontScale="90000"/>
          </a:bodyPr>
          <a:lstStyle/>
          <a:p>
            <a:endParaRPr lang="ar-SA" dirty="0"/>
          </a:p>
        </p:txBody>
      </p:sp>
      <p:sp>
        <p:nvSpPr>
          <p:cNvPr id="3" name="Content Placeholder 2"/>
          <p:cNvSpPr>
            <a:spLocks noGrp="1"/>
          </p:cNvSpPr>
          <p:nvPr>
            <p:ph idx="1"/>
          </p:nvPr>
        </p:nvSpPr>
        <p:spPr>
          <a:xfrm>
            <a:off x="457200" y="404664"/>
            <a:ext cx="5842992" cy="5721499"/>
          </a:xfrm>
        </p:spPr>
        <p:txBody>
          <a:bodyPr/>
          <a:lstStyle/>
          <a:p>
            <a:pPr algn="l" rtl="0"/>
            <a:r>
              <a:rPr lang="en-US" dirty="0"/>
              <a:t>George I died in 1727 and was succeeded by his son George II. Like his father George II was content to leave government largely in the hands of his ministers. However he was the last British king to lead an army into battle. He led them to victory against the French at </a:t>
            </a:r>
            <a:r>
              <a:rPr lang="en-US" dirty="0" err="1"/>
              <a:t>Dettingen</a:t>
            </a:r>
            <a:r>
              <a:rPr lang="en-US" dirty="0"/>
              <a:t> in June 1743.</a:t>
            </a:r>
            <a:r>
              <a:rPr lang="en-US" dirty="0" smtClean="0"/>
              <a:t> </a:t>
            </a:r>
            <a:endParaRPr lang="ar-SA" dirty="0"/>
          </a:p>
        </p:txBody>
      </p:sp>
      <p:pic>
        <p:nvPicPr>
          <p:cNvPr id="3074" name="Picture 2"/>
          <p:cNvPicPr>
            <a:picLocks noChangeAspect="1" noChangeArrowheads="1"/>
          </p:cNvPicPr>
          <p:nvPr/>
        </p:nvPicPr>
        <p:blipFill>
          <a:blip r:embed="rId2" cstate="print"/>
          <a:srcRect/>
          <a:stretch>
            <a:fillRect/>
          </a:stretch>
        </p:blipFill>
        <p:spPr bwMode="auto">
          <a:xfrm>
            <a:off x="6444208" y="836712"/>
            <a:ext cx="2303140" cy="4464496"/>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rmAutofit/>
          </a:bodyPr>
          <a:lstStyle/>
          <a:p>
            <a:pPr rtl="0"/>
            <a:r>
              <a:rPr lang="en-US" dirty="0" smtClean="0">
                <a:solidFill>
                  <a:srgbClr val="FF0000"/>
                </a:solidFill>
              </a:rPr>
              <a:t>Religion in the 18</a:t>
            </a:r>
            <a:r>
              <a:rPr lang="en-US" baseline="30000" dirty="0" smtClean="0">
                <a:solidFill>
                  <a:srgbClr val="FF0000"/>
                </a:solidFill>
              </a:rPr>
              <a:t>th</a:t>
            </a:r>
            <a:r>
              <a:rPr lang="en-US" dirty="0" smtClean="0">
                <a:solidFill>
                  <a:srgbClr val="FF0000"/>
                </a:solidFill>
              </a:rPr>
              <a:t> C.</a:t>
            </a:r>
            <a:endParaRPr lang="ar-SA" dirty="0">
              <a:solidFill>
                <a:srgbClr val="FF0000"/>
              </a:solidFill>
            </a:endParaRPr>
          </a:p>
        </p:txBody>
      </p:sp>
      <p:sp>
        <p:nvSpPr>
          <p:cNvPr id="3" name="Content Placeholder 2"/>
          <p:cNvSpPr>
            <a:spLocks noGrp="1"/>
          </p:cNvSpPr>
          <p:nvPr>
            <p:ph idx="1"/>
          </p:nvPr>
        </p:nvSpPr>
        <p:spPr>
          <a:xfrm>
            <a:off x="457200" y="1052736"/>
            <a:ext cx="8229600" cy="5073427"/>
          </a:xfrm>
        </p:spPr>
        <p:txBody>
          <a:bodyPr>
            <a:normAutofit fontScale="70000" lnSpcReduction="20000"/>
          </a:bodyPr>
          <a:lstStyle/>
          <a:p>
            <a:pPr algn="l" rtl="0"/>
            <a:r>
              <a:rPr lang="en-US" dirty="0"/>
              <a:t>In the early 18th century England was notable for its lack of religious zeal. </a:t>
            </a:r>
            <a:endParaRPr lang="en-US" dirty="0" smtClean="0"/>
          </a:p>
          <a:p>
            <a:pPr algn="l" rtl="0"/>
            <a:r>
              <a:rPr lang="en-US" dirty="0" smtClean="0"/>
              <a:t>Most </a:t>
            </a:r>
            <a:r>
              <a:rPr lang="en-US" dirty="0"/>
              <a:t>people went to church on Sunday but very often they were indifferent. </a:t>
            </a:r>
            <a:endParaRPr lang="en-US" dirty="0" smtClean="0"/>
          </a:p>
          <a:p>
            <a:pPr algn="l" rtl="0"/>
            <a:r>
              <a:rPr lang="en-US" dirty="0" smtClean="0"/>
              <a:t>Some </a:t>
            </a:r>
            <a:r>
              <a:rPr lang="en-US" dirty="0"/>
              <a:t>of the clergy continued to do good work but generally there was a lack of energy in the church.</a:t>
            </a:r>
          </a:p>
          <a:p>
            <a:pPr algn="l" rtl="0"/>
            <a:r>
              <a:rPr lang="en-US" dirty="0"/>
              <a:t>This began to change in the 1730s. First a man named </a:t>
            </a:r>
            <a:r>
              <a:rPr lang="en-US" dirty="0">
                <a:solidFill>
                  <a:srgbClr val="FF0000"/>
                </a:solidFill>
              </a:rPr>
              <a:t>George Whitefield </a:t>
            </a:r>
            <a:r>
              <a:rPr lang="en-US" dirty="0"/>
              <a:t>(1714-1770) became a great preacher. It was said that he could preach to crowds of 20,000 people (without a microphone). </a:t>
            </a:r>
            <a:endParaRPr lang="en-US" dirty="0" smtClean="0"/>
          </a:p>
          <a:p>
            <a:pPr algn="l" rtl="0"/>
            <a:r>
              <a:rPr lang="en-US" dirty="0" smtClean="0"/>
              <a:t>Then </a:t>
            </a:r>
            <a:r>
              <a:rPr lang="en-US" dirty="0"/>
              <a:t>in 1738 </a:t>
            </a:r>
            <a:r>
              <a:rPr lang="en-US" dirty="0">
                <a:solidFill>
                  <a:srgbClr val="FF0000"/>
                </a:solidFill>
              </a:rPr>
              <a:t>John Wesley </a:t>
            </a:r>
            <a:r>
              <a:rPr lang="en-US" dirty="0"/>
              <a:t>(1703-1791) founded the Methodists. Wesley did not want to break with the Church of England. He wanted his followers to remain within it but in the end this proved impossible and the Methodists were forced to become a separate denomination.</a:t>
            </a:r>
          </a:p>
          <a:p>
            <a:pPr algn="l" rtl="0"/>
            <a:r>
              <a:rPr lang="en-US" dirty="0"/>
              <a:t>Meanwhile at the end of the 18th century religious enthusiasm began to revive. Within the Church of England there were a number of Evangelicals campaigning for an end to slavery.</a:t>
            </a:r>
          </a:p>
          <a:p>
            <a:pPr algn="l" rtl="0"/>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smtClean="0">
                <a:solidFill>
                  <a:srgbClr val="FF0000"/>
                </a:solidFill>
              </a:rPr>
              <a:t>The agricultural revolution</a:t>
            </a:r>
            <a:endParaRPr lang="ar-SA" dirty="0">
              <a:solidFill>
                <a:srgbClr val="FF0000"/>
              </a:solidFill>
            </a:endParaRPr>
          </a:p>
        </p:txBody>
      </p:sp>
      <p:sp>
        <p:nvSpPr>
          <p:cNvPr id="3" name="Content Placeholder 2"/>
          <p:cNvSpPr>
            <a:spLocks noGrp="1"/>
          </p:cNvSpPr>
          <p:nvPr>
            <p:ph idx="1"/>
          </p:nvPr>
        </p:nvSpPr>
        <p:spPr/>
        <p:txBody>
          <a:bodyPr/>
          <a:lstStyle/>
          <a:p>
            <a:pPr algn="l" rtl="0"/>
            <a:r>
              <a:rPr lang="en-US" dirty="0"/>
              <a:t>in 1701 </a:t>
            </a:r>
            <a:r>
              <a:rPr lang="en-US" dirty="0" err="1" smtClean="0">
                <a:solidFill>
                  <a:srgbClr val="FF0000"/>
                </a:solidFill>
              </a:rPr>
              <a:t>Jethro</a:t>
            </a:r>
            <a:r>
              <a:rPr lang="en-US" dirty="0" smtClean="0">
                <a:solidFill>
                  <a:srgbClr val="FF0000"/>
                </a:solidFill>
              </a:rPr>
              <a:t> </a:t>
            </a:r>
            <a:r>
              <a:rPr lang="en-US" dirty="0" err="1" smtClean="0">
                <a:solidFill>
                  <a:srgbClr val="FF0000"/>
                </a:solidFill>
              </a:rPr>
              <a:t>Tull</a:t>
            </a:r>
            <a:r>
              <a:rPr lang="en-US" dirty="0" smtClean="0">
                <a:solidFill>
                  <a:srgbClr val="FF0000"/>
                </a:solidFill>
              </a:rPr>
              <a:t> </a:t>
            </a:r>
            <a:r>
              <a:rPr lang="en-US" dirty="0" smtClean="0"/>
              <a:t>invented </a:t>
            </a:r>
            <a:r>
              <a:rPr lang="en-US" dirty="0"/>
              <a:t>the seed drill. This machine dropped seeds at a controllable rate in the straight lines. A harrow at the back of the machine covered the seeds to prevent birds eating them. </a:t>
            </a:r>
            <a:r>
              <a:rPr lang="en-US" dirty="0" err="1"/>
              <a:t>Tull</a:t>
            </a:r>
            <a:r>
              <a:rPr lang="en-US" dirty="0"/>
              <a:t> also invented a horse drawn hoe, which killed weeds between rows of seeds.</a:t>
            </a:r>
            <a:r>
              <a:rPr lang="en-US" dirty="0" smtClean="0"/>
              <a:t> </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0026"/>
          </a:xfrm>
        </p:spPr>
        <p:txBody>
          <a:bodyPr>
            <a:normAutofit fontScale="90000"/>
          </a:bodyPr>
          <a:lstStyle/>
          <a:p>
            <a:endParaRPr lang="ar-SA" dirty="0"/>
          </a:p>
        </p:txBody>
      </p:sp>
      <p:sp>
        <p:nvSpPr>
          <p:cNvPr id="3" name="Content Placeholder 2"/>
          <p:cNvSpPr>
            <a:spLocks noGrp="1"/>
          </p:cNvSpPr>
          <p:nvPr>
            <p:ph idx="1"/>
          </p:nvPr>
        </p:nvSpPr>
        <p:spPr>
          <a:xfrm>
            <a:off x="457200" y="476672"/>
            <a:ext cx="8229600" cy="6048672"/>
          </a:xfrm>
        </p:spPr>
        <p:txBody>
          <a:bodyPr>
            <a:normAutofit fontScale="70000" lnSpcReduction="20000"/>
          </a:bodyPr>
          <a:lstStyle/>
          <a:p>
            <a:pPr algn="l" rtl="0"/>
            <a:r>
              <a:rPr lang="en-US" dirty="0"/>
              <a:t>new forms of crop rotation were introduced. Under the old system land was divided into 3 fields and each year one was left fallow. This was, obviously, </a:t>
            </a:r>
            <a:r>
              <a:rPr lang="en-US" dirty="0" smtClean="0"/>
              <a:t>wasteful.</a:t>
            </a:r>
          </a:p>
          <a:p>
            <a:pPr algn="l" rtl="0"/>
            <a:r>
              <a:rPr lang="en-US" dirty="0" smtClean="0"/>
              <a:t>In </a:t>
            </a:r>
            <a:r>
              <a:rPr lang="en-US" dirty="0"/>
              <a:t>the 17th century the Dutch began to use new forms of crop rotation with clover and root crops such as turnips and </a:t>
            </a:r>
            <a:r>
              <a:rPr lang="en-US" dirty="0" err="1"/>
              <a:t>swedes</a:t>
            </a:r>
            <a:r>
              <a:rPr lang="en-US" dirty="0"/>
              <a:t> instead of letting the land grow fallow. (Root crops restored fertility to the soil). </a:t>
            </a:r>
            <a:endParaRPr lang="en-US" dirty="0" smtClean="0"/>
          </a:p>
          <a:p>
            <a:pPr algn="l" rtl="0"/>
            <a:r>
              <a:rPr lang="en-US" dirty="0" smtClean="0"/>
              <a:t>In </a:t>
            </a:r>
            <a:r>
              <a:rPr lang="en-US" dirty="0"/>
              <a:t>the 18th century these new methods became common in England. A man named </a:t>
            </a:r>
            <a:r>
              <a:rPr lang="en-US" dirty="0">
                <a:solidFill>
                  <a:srgbClr val="FF0000"/>
                </a:solidFill>
              </a:rPr>
              <a:t>Charles 'Turnip' Townshend </a:t>
            </a:r>
            <a:r>
              <a:rPr lang="en-US" dirty="0" smtClean="0"/>
              <a:t>did </a:t>
            </a:r>
            <a:r>
              <a:rPr lang="en-US" dirty="0"/>
              <a:t>much to </a:t>
            </a:r>
            <a:r>
              <a:rPr lang="en-US" dirty="0" smtClean="0"/>
              <a:t>popularize </a:t>
            </a:r>
            <a:r>
              <a:rPr lang="en-US" dirty="0"/>
              <a:t>growing turnips.</a:t>
            </a:r>
          </a:p>
          <a:p>
            <a:pPr algn="l" rtl="0"/>
            <a:r>
              <a:rPr lang="en-US" dirty="0"/>
              <a:t>Turnips had another advantage. They provided winter feed for cattle. Previously most cattle were slaughtered at the beginning of winter because there was not enough food to keep them through the season. Now fresh milk and butter became available all year round.</a:t>
            </a:r>
          </a:p>
          <a:p>
            <a:pPr algn="l" rtl="0"/>
            <a:r>
              <a:rPr lang="en-US" dirty="0"/>
              <a:t>Moreover in the early 18th century farmers began to improve their livestock by selective breeding. One of the most famous pioneers of selective breeding was </a:t>
            </a:r>
            <a:r>
              <a:rPr lang="en-US" dirty="0">
                <a:solidFill>
                  <a:srgbClr val="FF0000"/>
                </a:solidFill>
              </a:rPr>
              <a:t>Robert </a:t>
            </a:r>
            <a:r>
              <a:rPr lang="en-US" dirty="0" err="1">
                <a:solidFill>
                  <a:srgbClr val="FF0000"/>
                </a:solidFill>
              </a:rPr>
              <a:t>Bakewell</a:t>
            </a:r>
            <a:r>
              <a:rPr lang="en-US" dirty="0">
                <a:solidFill>
                  <a:srgbClr val="FF0000"/>
                </a:solidFill>
              </a:rPr>
              <a:t> </a:t>
            </a:r>
            <a:r>
              <a:rPr lang="en-US" dirty="0" smtClean="0">
                <a:solidFill>
                  <a:srgbClr val="FF0000"/>
                </a:solidFill>
              </a:rPr>
              <a:t>.</a:t>
            </a:r>
            <a:endParaRPr lang="en-US" dirty="0">
              <a:solidFill>
                <a:srgbClr val="FF0000"/>
              </a:solidFill>
            </a:endParaRPr>
          </a:p>
          <a:p>
            <a:pPr algn="l" rtl="0"/>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018"/>
          </a:xfrm>
        </p:spPr>
        <p:txBody>
          <a:bodyPr>
            <a:normAutofit fontScale="90000"/>
          </a:bodyPr>
          <a:lstStyle/>
          <a:p>
            <a:endParaRPr lang="ar-SA" dirty="0"/>
          </a:p>
        </p:txBody>
      </p:sp>
      <p:sp>
        <p:nvSpPr>
          <p:cNvPr id="3" name="Content Placeholder 2"/>
          <p:cNvSpPr>
            <a:spLocks noGrp="1"/>
          </p:cNvSpPr>
          <p:nvPr>
            <p:ph idx="1"/>
          </p:nvPr>
        </p:nvSpPr>
        <p:spPr>
          <a:xfrm>
            <a:off x="457200" y="404664"/>
            <a:ext cx="8229600" cy="5721499"/>
          </a:xfrm>
        </p:spPr>
        <p:txBody>
          <a:bodyPr>
            <a:normAutofit lnSpcReduction="10000"/>
          </a:bodyPr>
          <a:lstStyle/>
          <a:p>
            <a:pPr algn="l" rtl="0"/>
            <a:r>
              <a:rPr lang="en-US" dirty="0"/>
              <a:t>Finally in the 18th century there was a wave of </a:t>
            </a:r>
            <a:r>
              <a:rPr lang="en-US" dirty="0">
                <a:solidFill>
                  <a:srgbClr val="FF0000"/>
                </a:solidFill>
              </a:rPr>
              <a:t>enclosures</a:t>
            </a:r>
            <a:r>
              <a:rPr lang="en-US" dirty="0"/>
              <a:t>.</a:t>
            </a:r>
            <a:r>
              <a:rPr lang="en-US" dirty="0" smtClean="0"/>
              <a:t> </a:t>
            </a:r>
          </a:p>
          <a:p>
            <a:pPr algn="l" rtl="0"/>
            <a:r>
              <a:rPr lang="en-US" dirty="0"/>
              <a:t>When an act of enclosure was passed commissioners divided up the land in the village so each farmer had all his land in one </a:t>
            </a:r>
            <a:r>
              <a:rPr lang="en-US" dirty="0" smtClean="0"/>
              <a:t>place.</a:t>
            </a:r>
          </a:p>
          <a:p>
            <a:pPr algn="l" rtl="0"/>
            <a:r>
              <a:rPr lang="en-US" dirty="0"/>
              <a:t>In 1756 Britain became embroiled in the Seven Years War (1756-1763) with France. </a:t>
            </a:r>
            <a:r>
              <a:rPr lang="en-US" dirty="0" smtClean="0"/>
              <a:t> </a:t>
            </a:r>
          </a:p>
          <a:p>
            <a:pPr algn="l" rtl="0"/>
            <a:r>
              <a:rPr lang="en-US" dirty="0" smtClean="0"/>
              <a:t>They won </a:t>
            </a:r>
            <a:r>
              <a:rPr lang="en-US" dirty="0"/>
              <a:t>a great victory at Quebec. That ensured that Canada became a British colony rather than a French one.</a:t>
            </a:r>
            <a:r>
              <a:rPr lang="en-US" dirty="0" smtClean="0"/>
              <a:t> </a:t>
            </a:r>
          </a:p>
          <a:p>
            <a:pPr algn="l" rtl="0"/>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018"/>
          </a:xfrm>
        </p:spPr>
        <p:txBody>
          <a:bodyPr>
            <a:normAutofit fontScale="90000"/>
          </a:bodyPr>
          <a:lstStyle/>
          <a:p>
            <a:endParaRPr lang="ar-SA" dirty="0"/>
          </a:p>
        </p:txBody>
      </p:sp>
      <p:sp>
        <p:nvSpPr>
          <p:cNvPr id="3" name="Content Placeholder 2"/>
          <p:cNvSpPr>
            <a:spLocks noGrp="1"/>
          </p:cNvSpPr>
          <p:nvPr>
            <p:ph idx="1"/>
          </p:nvPr>
        </p:nvSpPr>
        <p:spPr>
          <a:xfrm>
            <a:off x="457200" y="404664"/>
            <a:ext cx="6419056" cy="5721499"/>
          </a:xfrm>
        </p:spPr>
        <p:txBody>
          <a:bodyPr>
            <a:normAutofit fontScale="77500" lnSpcReduction="20000"/>
          </a:bodyPr>
          <a:lstStyle/>
          <a:p>
            <a:pPr algn="l" rtl="0"/>
            <a:r>
              <a:rPr lang="en-US" dirty="0"/>
              <a:t>Meanwhile in 1760 </a:t>
            </a:r>
            <a:r>
              <a:rPr lang="en-US" dirty="0">
                <a:solidFill>
                  <a:srgbClr val="FF0000"/>
                </a:solidFill>
              </a:rPr>
              <a:t>George II </a:t>
            </a:r>
            <a:r>
              <a:rPr lang="en-US" dirty="0"/>
              <a:t>died at the age of 77</a:t>
            </a:r>
            <a:r>
              <a:rPr lang="en-US" dirty="0" smtClean="0"/>
              <a:t>.</a:t>
            </a:r>
            <a:r>
              <a:rPr lang="en-US" dirty="0" smtClean="0">
                <a:solidFill>
                  <a:srgbClr val="FF0000"/>
                </a:solidFill>
              </a:rPr>
              <a:t> </a:t>
            </a:r>
          </a:p>
          <a:p>
            <a:pPr algn="l" rtl="0"/>
            <a:r>
              <a:rPr lang="en-US" dirty="0" smtClean="0">
                <a:solidFill>
                  <a:srgbClr val="FF0000"/>
                </a:solidFill>
              </a:rPr>
              <a:t>George III </a:t>
            </a:r>
            <a:r>
              <a:rPr lang="en-US" dirty="0" smtClean="0"/>
              <a:t> succeeded </a:t>
            </a:r>
            <a:r>
              <a:rPr lang="en-US" dirty="0"/>
              <a:t>him. The first two George's were content to leave government in the hands of their ministers. However, according to his enemies, George III tried to gain more power for himself.</a:t>
            </a:r>
          </a:p>
          <a:p>
            <a:pPr algn="l" rtl="0"/>
            <a:r>
              <a:rPr lang="en-US" dirty="0"/>
              <a:t>During his reign Britain lost her colonies in North America. Fighting began in 1775 and the colonists declared themselves independent in 1776. </a:t>
            </a:r>
            <a:endParaRPr lang="en-US" dirty="0" smtClean="0"/>
          </a:p>
          <a:p>
            <a:pPr algn="l" rtl="0"/>
            <a:r>
              <a:rPr lang="en-US" dirty="0" smtClean="0"/>
              <a:t>George </a:t>
            </a:r>
            <a:r>
              <a:rPr lang="en-US" dirty="0"/>
              <a:t>was determined to suppress the colonists, ignoring the wishes of those who wanted reconciliation. </a:t>
            </a:r>
            <a:endParaRPr lang="en-US" dirty="0" smtClean="0"/>
          </a:p>
          <a:p>
            <a:pPr algn="l" rtl="0"/>
            <a:r>
              <a:rPr lang="en-US" dirty="0" smtClean="0"/>
              <a:t>However </a:t>
            </a:r>
            <a:r>
              <a:rPr lang="en-US" dirty="0"/>
              <a:t>the Americans won a decisive victory at Yorktown in 1781, which ensured their independence</a:t>
            </a:r>
            <a:r>
              <a:rPr lang="en-US" dirty="0" smtClean="0"/>
              <a:t>..</a:t>
            </a:r>
            <a:endParaRPr lang="en-US" dirty="0"/>
          </a:p>
          <a:p>
            <a:pPr algn="l" rtl="0"/>
            <a:endParaRPr lang="ar-SA" dirty="0"/>
          </a:p>
        </p:txBody>
      </p:sp>
      <p:pic>
        <p:nvPicPr>
          <p:cNvPr id="4098" name="Picture 2"/>
          <p:cNvPicPr>
            <a:picLocks noChangeAspect="1" noChangeArrowheads="1"/>
          </p:cNvPicPr>
          <p:nvPr/>
        </p:nvPicPr>
        <p:blipFill>
          <a:blip r:embed="rId2" cstate="print"/>
          <a:srcRect/>
          <a:stretch>
            <a:fillRect/>
          </a:stretch>
        </p:blipFill>
        <p:spPr bwMode="auto">
          <a:xfrm>
            <a:off x="6876256" y="908720"/>
            <a:ext cx="2016224" cy="4896544"/>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0026"/>
          </a:xfrm>
        </p:spPr>
        <p:txBody>
          <a:bodyPr>
            <a:normAutofit fontScale="90000"/>
          </a:bodyPr>
          <a:lstStyle/>
          <a:p>
            <a:endParaRPr lang="ar-SA" dirty="0"/>
          </a:p>
        </p:txBody>
      </p:sp>
      <p:sp>
        <p:nvSpPr>
          <p:cNvPr id="3" name="Content Placeholder 2"/>
          <p:cNvSpPr>
            <a:spLocks noGrp="1"/>
          </p:cNvSpPr>
          <p:nvPr>
            <p:ph idx="1"/>
          </p:nvPr>
        </p:nvSpPr>
        <p:spPr>
          <a:xfrm>
            <a:off x="457200" y="476672"/>
            <a:ext cx="8229600" cy="5649491"/>
          </a:xfrm>
        </p:spPr>
        <p:txBody>
          <a:bodyPr>
            <a:normAutofit fontScale="85000" lnSpcReduction="10000"/>
          </a:bodyPr>
          <a:lstStyle/>
          <a:p>
            <a:pPr algn="l" rtl="0"/>
            <a:r>
              <a:rPr lang="en-US" dirty="0"/>
              <a:t>Meanwhile London was rocked by the anti-Catholic </a:t>
            </a:r>
            <a:r>
              <a:rPr lang="en-US" dirty="0">
                <a:solidFill>
                  <a:srgbClr val="FF0000"/>
                </a:solidFill>
              </a:rPr>
              <a:t>Gordon riots </a:t>
            </a:r>
            <a:r>
              <a:rPr lang="en-US" dirty="0"/>
              <a:t>in 1780. </a:t>
            </a:r>
            <a:endParaRPr lang="en-US" dirty="0" smtClean="0"/>
          </a:p>
          <a:p>
            <a:pPr algn="l" rtl="0"/>
            <a:r>
              <a:rPr lang="en-US" dirty="0" smtClean="0"/>
              <a:t>Riots </a:t>
            </a:r>
            <a:r>
              <a:rPr lang="en-US" dirty="0"/>
              <a:t>were common in the 18th century. The workers could not vote and there were no trade unions so if the workers were disaffected they rioted.</a:t>
            </a:r>
          </a:p>
          <a:p>
            <a:pPr algn="l" rtl="0"/>
            <a:r>
              <a:rPr lang="en-US" dirty="0"/>
              <a:t>The Gordon riot was the worst</a:t>
            </a:r>
            <a:r>
              <a:rPr lang="en-US" dirty="0">
                <a:solidFill>
                  <a:srgbClr val="FF0000"/>
                </a:solidFill>
              </a:rPr>
              <a:t>. Lord George Gordon </a:t>
            </a:r>
            <a:r>
              <a:rPr lang="en-US" dirty="0"/>
              <a:t>(1751-1793) was an </a:t>
            </a:r>
            <a:r>
              <a:rPr lang="en-US" dirty="0">
                <a:solidFill>
                  <a:srgbClr val="FF0000"/>
                </a:solidFill>
              </a:rPr>
              <a:t>MP</a:t>
            </a:r>
            <a:r>
              <a:rPr lang="en-US" dirty="0"/>
              <a:t> who led a huge crowd to parliament to present a petition demanding the repeal of a 1778 act, which removed certain restrictions on Roman Catholics. </a:t>
            </a:r>
            <a:endParaRPr lang="en-US" dirty="0" smtClean="0"/>
          </a:p>
          <a:p>
            <a:pPr algn="l" rtl="0"/>
            <a:r>
              <a:rPr lang="en-US" dirty="0" smtClean="0"/>
              <a:t>The </a:t>
            </a:r>
            <a:r>
              <a:rPr lang="en-US" dirty="0"/>
              <a:t>demonstration became a riot. With cries of 'No Popery!' the rioters held London for several days until the army restored order. About 300 people died in the rioting.</a:t>
            </a:r>
          </a:p>
          <a:p>
            <a:pPr algn="l" rtl="0"/>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en-US" dirty="0" smtClean="0">
                <a:solidFill>
                  <a:srgbClr val="FF0000"/>
                </a:solidFill>
              </a:rPr>
              <a:t>The Industrial Revolution</a:t>
            </a:r>
            <a:endParaRPr lang="ar-SA" dirty="0">
              <a:solidFill>
                <a:srgbClr val="FF0000"/>
              </a:solidFill>
            </a:endParaRPr>
          </a:p>
        </p:txBody>
      </p:sp>
      <p:sp>
        <p:nvSpPr>
          <p:cNvPr id="3" name="Content Placeholder 2"/>
          <p:cNvSpPr>
            <a:spLocks noGrp="1"/>
          </p:cNvSpPr>
          <p:nvPr>
            <p:ph idx="1"/>
          </p:nvPr>
        </p:nvSpPr>
        <p:spPr>
          <a:xfrm>
            <a:off x="457200" y="908721"/>
            <a:ext cx="8229600" cy="5544615"/>
          </a:xfrm>
        </p:spPr>
        <p:txBody>
          <a:bodyPr>
            <a:normAutofit fontScale="70000" lnSpcReduction="20000"/>
          </a:bodyPr>
          <a:lstStyle/>
          <a:p>
            <a:pPr algn="l" rtl="0"/>
            <a:r>
              <a:rPr lang="en-US" sz="3400" dirty="0"/>
              <a:t>In the late 18th century everyday life in Britain was transformed by the industrial revolution. Towns, industry and trade had been growing for centuries but about 1780 economic growth took off.</a:t>
            </a:r>
            <a:r>
              <a:rPr lang="en-US" sz="3400" dirty="0" smtClean="0"/>
              <a:t> </a:t>
            </a:r>
          </a:p>
          <a:p>
            <a:pPr algn="l" rtl="0"/>
            <a:r>
              <a:rPr lang="en-US" sz="3400" dirty="0"/>
              <a:t>A number of technological advances made the revolution possible.</a:t>
            </a:r>
            <a:r>
              <a:rPr lang="en-US" sz="3400" dirty="0" smtClean="0"/>
              <a:t> </a:t>
            </a:r>
          </a:p>
          <a:p>
            <a:pPr algn="l" rtl="0"/>
            <a:r>
              <a:rPr lang="en-US" sz="3400" dirty="0"/>
              <a:t>The first industry to become </a:t>
            </a:r>
            <a:r>
              <a:rPr lang="en-US" sz="3400" dirty="0" smtClean="0"/>
              <a:t>mechanized </a:t>
            </a:r>
            <a:r>
              <a:rPr lang="en-US" sz="3400" dirty="0"/>
              <a:t>was the textile industry. </a:t>
            </a:r>
            <a:endParaRPr lang="en-US" sz="3400" dirty="0" smtClean="0"/>
          </a:p>
          <a:p>
            <a:pPr algn="l" rtl="0"/>
            <a:r>
              <a:rPr lang="en-US" sz="3400" dirty="0" smtClean="0"/>
              <a:t>In </a:t>
            </a:r>
            <a:r>
              <a:rPr lang="en-US" sz="3400" dirty="0"/>
              <a:t>1771 Richard Arkwright opened a cotton-spinning mill with a machine called a water frame, which was powered by a water mill. </a:t>
            </a:r>
            <a:endParaRPr lang="en-US" sz="3400" dirty="0" smtClean="0"/>
          </a:p>
          <a:p>
            <a:pPr algn="l" rtl="0"/>
            <a:r>
              <a:rPr lang="en-US" sz="3400" dirty="0" smtClean="0"/>
              <a:t>Then</a:t>
            </a:r>
            <a:r>
              <a:rPr lang="en-US" sz="3400" dirty="0"/>
              <a:t>, in 1779, Samuel Crompton invented a new cotton-spinning machine called a spinning mule. </a:t>
            </a:r>
            <a:endParaRPr lang="en-US" sz="3400" dirty="0" smtClean="0"/>
          </a:p>
          <a:p>
            <a:pPr algn="l" rtl="0"/>
            <a:r>
              <a:rPr lang="en-US" sz="3400" dirty="0" smtClean="0"/>
              <a:t>Finally </a:t>
            </a:r>
            <a:r>
              <a:rPr lang="en-US" sz="3400" dirty="0"/>
              <a:t>in 1785 Edmund Cartwright invented a loom that could be powered by a steam engine. </a:t>
            </a:r>
            <a:endParaRPr lang="en-US" sz="3400" dirty="0" smtClean="0"/>
          </a:p>
          <a:p>
            <a:pPr algn="l" rtl="0"/>
            <a:r>
              <a:rPr lang="en-US" sz="3400" dirty="0" smtClean="0"/>
              <a:t>As </a:t>
            </a:r>
            <a:r>
              <a:rPr lang="en-US" sz="3400" dirty="0"/>
              <a:t>a result of these new inventions cotton production boomed</a:t>
            </a:r>
            <a:r>
              <a:rPr lang="en-US" dirty="0"/>
              <a:t>.</a:t>
            </a:r>
            <a:r>
              <a:rPr lang="en-US" dirty="0" smtClean="0"/>
              <a:t> </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0026"/>
          </a:xfrm>
        </p:spPr>
        <p:txBody>
          <a:bodyPr>
            <a:normAutofit fontScale="90000"/>
          </a:bodyPr>
          <a:lstStyle/>
          <a:p>
            <a:endParaRPr lang="ar-SA" dirty="0"/>
          </a:p>
        </p:txBody>
      </p:sp>
      <p:sp>
        <p:nvSpPr>
          <p:cNvPr id="3" name="Content Placeholder 2"/>
          <p:cNvSpPr>
            <a:spLocks noGrp="1"/>
          </p:cNvSpPr>
          <p:nvPr>
            <p:ph idx="1"/>
          </p:nvPr>
        </p:nvSpPr>
        <p:spPr>
          <a:xfrm>
            <a:off x="457200" y="476672"/>
            <a:ext cx="8229600" cy="5649491"/>
          </a:xfrm>
        </p:spPr>
        <p:txBody>
          <a:bodyPr/>
          <a:lstStyle/>
          <a:p>
            <a:pPr algn="l" rtl="0"/>
            <a:r>
              <a:rPr lang="en-US" dirty="0"/>
              <a:t>During the 19th century Britain was transformed by the industrial revolution. In 1801, at the time of the first census, only about 20% of the population lived in towns. By 1851 the figure had risen to over 50%. By 1881 about two thirds of the population lived in towns.</a:t>
            </a:r>
            <a:r>
              <a:rPr lang="en-US" dirty="0" smtClean="0"/>
              <a:t> </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smtClean="0">
                <a:solidFill>
                  <a:srgbClr val="FF0000"/>
                </a:solidFill>
              </a:rPr>
              <a:t>Society in the 18</a:t>
            </a:r>
            <a:r>
              <a:rPr lang="en-US" baseline="30000" dirty="0" smtClean="0">
                <a:solidFill>
                  <a:srgbClr val="FF0000"/>
                </a:solidFill>
              </a:rPr>
              <a:t>th</a:t>
            </a:r>
            <a:r>
              <a:rPr lang="en-US" dirty="0" smtClean="0">
                <a:solidFill>
                  <a:srgbClr val="FF0000"/>
                </a:solidFill>
              </a:rPr>
              <a:t> C. Britain</a:t>
            </a:r>
            <a:endParaRPr lang="ar-SA" dirty="0">
              <a:solidFill>
                <a:srgbClr val="FF0000"/>
              </a:solidFill>
            </a:endParaRPr>
          </a:p>
        </p:txBody>
      </p:sp>
      <p:sp>
        <p:nvSpPr>
          <p:cNvPr id="3" name="Content Placeholder 2"/>
          <p:cNvSpPr>
            <a:spLocks noGrp="1"/>
          </p:cNvSpPr>
          <p:nvPr>
            <p:ph idx="1"/>
          </p:nvPr>
        </p:nvSpPr>
        <p:spPr>
          <a:xfrm>
            <a:off x="457200" y="1600200"/>
            <a:ext cx="8229600" cy="4997151"/>
          </a:xfrm>
        </p:spPr>
        <p:txBody>
          <a:bodyPr>
            <a:normAutofit fontScale="85000" lnSpcReduction="20000"/>
          </a:bodyPr>
          <a:lstStyle/>
          <a:p>
            <a:pPr algn="l" rtl="0"/>
            <a:r>
              <a:rPr lang="en-US" dirty="0" smtClean="0"/>
              <a:t>Britain </a:t>
            </a:r>
            <a:r>
              <a:rPr lang="en-US" dirty="0"/>
              <a:t>built up a great overseas empire. </a:t>
            </a:r>
            <a:endParaRPr lang="en-US" dirty="0" smtClean="0"/>
          </a:p>
          <a:p>
            <a:pPr algn="l" rtl="0"/>
            <a:r>
              <a:rPr lang="en-US" dirty="0" smtClean="0"/>
              <a:t>The </a:t>
            </a:r>
            <a:r>
              <a:rPr lang="en-US" dirty="0"/>
              <a:t>North American colonies were lost after the War of Independence 1776-1783. </a:t>
            </a:r>
            <a:endParaRPr lang="en-US" dirty="0" smtClean="0"/>
          </a:p>
          <a:p>
            <a:pPr algn="l" rtl="0"/>
            <a:r>
              <a:rPr lang="en-US" dirty="0" smtClean="0"/>
              <a:t>On </a:t>
            </a:r>
            <a:r>
              <a:rPr lang="en-US" dirty="0"/>
              <a:t>the other hand after the Seven Years War 1756-1763 Britain captured Canada and India. Britain also took Dominica, Grenada, St Vincent and Tobago in the West Indies.</a:t>
            </a:r>
          </a:p>
          <a:p>
            <a:pPr algn="l" rtl="0"/>
            <a:r>
              <a:rPr lang="en-US" dirty="0"/>
              <a:t>In 1707 the Act of Union was passed. Scotland was united with England and Wales. England became part of Great Britain.</a:t>
            </a:r>
          </a:p>
          <a:p>
            <a:pPr algn="l" rtl="0"/>
            <a:r>
              <a:rPr lang="en-US" dirty="0"/>
              <a:t>In the mid 18th century the population of Britain was about </a:t>
            </a:r>
            <a:r>
              <a:rPr lang="en-US" dirty="0">
                <a:solidFill>
                  <a:srgbClr val="FF0000"/>
                </a:solidFill>
              </a:rPr>
              <a:t>6 1/2 million</a:t>
            </a:r>
            <a:r>
              <a:rPr lang="en-US" dirty="0"/>
              <a:t>. In the late 18th century it grew rapidly and by 1801 it was over </a:t>
            </a:r>
            <a:r>
              <a:rPr lang="en-US" dirty="0">
                <a:solidFill>
                  <a:srgbClr val="FF0000"/>
                </a:solidFill>
              </a:rPr>
              <a:t>9 million</a:t>
            </a:r>
            <a:r>
              <a:rPr lang="en-US" dirty="0"/>
              <a:t>.</a:t>
            </a:r>
          </a:p>
          <a:p>
            <a:pPr algn="l" rtl="0"/>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018"/>
          </a:xfrm>
        </p:spPr>
        <p:txBody>
          <a:bodyPr>
            <a:normAutofit fontScale="90000"/>
          </a:bodyPr>
          <a:lstStyle/>
          <a:p>
            <a:endParaRPr lang="ar-SA" dirty="0"/>
          </a:p>
        </p:txBody>
      </p:sp>
      <p:sp>
        <p:nvSpPr>
          <p:cNvPr id="3" name="Content Placeholder 2"/>
          <p:cNvSpPr>
            <a:spLocks noGrp="1"/>
          </p:cNvSpPr>
          <p:nvPr>
            <p:ph idx="1"/>
          </p:nvPr>
        </p:nvSpPr>
        <p:spPr>
          <a:xfrm>
            <a:off x="457200" y="476672"/>
            <a:ext cx="8229600" cy="5649491"/>
          </a:xfrm>
        </p:spPr>
        <p:txBody>
          <a:bodyPr>
            <a:normAutofit fontScale="92500"/>
          </a:bodyPr>
          <a:lstStyle/>
          <a:p>
            <a:pPr algn="l" rtl="0"/>
            <a:r>
              <a:rPr lang="en-US" dirty="0" smtClean="0">
                <a:solidFill>
                  <a:srgbClr val="FF0000"/>
                </a:solidFill>
              </a:rPr>
              <a:t>Owning land </a:t>
            </a:r>
            <a:r>
              <a:rPr lang="en-US" dirty="0" smtClean="0"/>
              <a:t>was the main form of wealth in the 18th century. </a:t>
            </a:r>
          </a:p>
          <a:p>
            <a:pPr algn="l" rtl="0"/>
            <a:r>
              <a:rPr lang="en-US" dirty="0" smtClean="0"/>
              <a:t>Political power and influence was in the hands of rich landowners. </a:t>
            </a:r>
          </a:p>
          <a:p>
            <a:pPr algn="l" rtl="0"/>
            <a:r>
              <a:rPr lang="en-US" dirty="0" smtClean="0"/>
              <a:t>At the top were the nobility. Below them were a class of nearly rich landowners called the gentry. </a:t>
            </a:r>
          </a:p>
          <a:p>
            <a:pPr algn="l" rtl="0"/>
            <a:r>
              <a:rPr lang="en-US" dirty="0" smtClean="0"/>
              <a:t>However other middle class people such as merchants and professional men became richer and more numerous, especially in the towns.</a:t>
            </a:r>
          </a:p>
          <a:p>
            <a:pPr algn="l" rtl="0"/>
            <a:r>
              <a:rPr lang="en-US" dirty="0" smtClean="0"/>
              <a:t>Below them were the great mass of the population, craftsmen and </a:t>
            </a:r>
            <a:r>
              <a:rPr lang="en-US" dirty="0" err="1" smtClean="0"/>
              <a:t>labourers</a:t>
            </a:r>
            <a:r>
              <a:rPr lang="en-US" dirty="0" smtClean="0"/>
              <a:t>. </a:t>
            </a:r>
          </a:p>
          <a:p>
            <a:pPr algn="l" rtl="0"/>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2656"/>
            <a:ext cx="8229600" cy="864096"/>
          </a:xfrm>
        </p:spPr>
        <p:txBody>
          <a:bodyPr>
            <a:normAutofit/>
          </a:bodyPr>
          <a:lstStyle/>
          <a:p>
            <a:pPr rtl="0"/>
            <a:r>
              <a:rPr lang="en-US" dirty="0">
                <a:solidFill>
                  <a:srgbClr val="FF0000"/>
                </a:solidFill>
              </a:rPr>
              <a:t>Homes in 18th Century Britain</a:t>
            </a:r>
            <a:r>
              <a:rPr lang="en-US" dirty="0" smtClean="0">
                <a:solidFill>
                  <a:srgbClr val="FF0000"/>
                </a:solidFill>
              </a:rPr>
              <a:t> </a:t>
            </a:r>
            <a:endParaRPr lang="ar-SA" dirty="0">
              <a:solidFill>
                <a:srgbClr val="FF0000"/>
              </a:solidFill>
            </a:endParaRPr>
          </a:p>
        </p:txBody>
      </p:sp>
      <p:sp>
        <p:nvSpPr>
          <p:cNvPr id="3" name="Content Placeholder 2"/>
          <p:cNvSpPr>
            <a:spLocks noGrp="1"/>
          </p:cNvSpPr>
          <p:nvPr>
            <p:ph idx="1"/>
          </p:nvPr>
        </p:nvSpPr>
        <p:spPr>
          <a:xfrm>
            <a:off x="457200" y="1340768"/>
            <a:ext cx="5266928" cy="4785395"/>
          </a:xfrm>
        </p:spPr>
        <p:txBody>
          <a:bodyPr>
            <a:normAutofit fontScale="85000" lnSpcReduction="10000"/>
          </a:bodyPr>
          <a:lstStyle/>
          <a:p>
            <a:pPr algn="l" rtl="0"/>
            <a:r>
              <a:rPr lang="en-US" dirty="0"/>
              <a:t>In the 18th century a tiny minority of the population lived in luxury. The rich built great country houses</a:t>
            </a:r>
            <a:r>
              <a:rPr lang="en-US" dirty="0" smtClean="0"/>
              <a:t>.</a:t>
            </a:r>
          </a:p>
          <a:p>
            <a:pPr algn="l" rtl="0"/>
            <a:r>
              <a:rPr lang="en-US" dirty="0" smtClean="0"/>
              <a:t> The </a:t>
            </a:r>
            <a:r>
              <a:rPr lang="en-US" dirty="0"/>
              <a:t>wealthy owned comfortable </a:t>
            </a:r>
            <a:r>
              <a:rPr lang="en-US" dirty="0" smtClean="0"/>
              <a:t>furniture.</a:t>
            </a:r>
          </a:p>
          <a:p>
            <a:pPr algn="l" rtl="0"/>
            <a:r>
              <a:rPr lang="en-US" dirty="0"/>
              <a:t>However the poor had none of these things. Craftsmen and </a:t>
            </a:r>
            <a:r>
              <a:rPr lang="en-US" dirty="0" err="1"/>
              <a:t>labourers</a:t>
            </a:r>
            <a:r>
              <a:rPr lang="en-US" dirty="0"/>
              <a:t> lived in 2 or 3 rooms. The poorest people lived in just one room. Their furniture was very simple and plain.</a:t>
            </a:r>
            <a:r>
              <a:rPr lang="en-US" dirty="0" smtClean="0"/>
              <a:t>  </a:t>
            </a:r>
          </a:p>
          <a:p>
            <a:pPr algn="l" rtl="0"/>
            <a:endParaRPr lang="ar-SA" dirty="0"/>
          </a:p>
        </p:txBody>
      </p:sp>
      <p:pic>
        <p:nvPicPr>
          <p:cNvPr id="5122" name="Picture 2"/>
          <p:cNvPicPr>
            <a:picLocks noChangeAspect="1" noChangeArrowheads="1"/>
          </p:cNvPicPr>
          <p:nvPr/>
        </p:nvPicPr>
        <p:blipFill>
          <a:blip r:embed="rId2" cstate="print"/>
          <a:srcRect/>
          <a:stretch>
            <a:fillRect/>
          </a:stretch>
        </p:blipFill>
        <p:spPr bwMode="auto">
          <a:xfrm>
            <a:off x="5724128" y="1412776"/>
            <a:ext cx="2705100" cy="2232248"/>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5796136" y="3933056"/>
            <a:ext cx="2808312" cy="2202557"/>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fontScale="90000"/>
          </a:bodyPr>
          <a:lstStyle/>
          <a:p>
            <a:r>
              <a:rPr lang="en-US" dirty="0">
                <a:solidFill>
                  <a:srgbClr val="FF0000"/>
                </a:solidFill>
              </a:rPr>
              <a:t>Clothes in 18th Century Britain</a:t>
            </a:r>
            <a:r>
              <a:rPr lang="en-US" dirty="0" smtClean="0">
                <a:solidFill>
                  <a:srgbClr val="FF0000"/>
                </a:solidFill>
              </a:rPr>
              <a:t> </a:t>
            </a:r>
            <a:endParaRPr lang="ar-SA" dirty="0">
              <a:solidFill>
                <a:srgbClr val="FF0000"/>
              </a:solidFill>
            </a:endParaRPr>
          </a:p>
        </p:txBody>
      </p:sp>
      <p:sp>
        <p:nvSpPr>
          <p:cNvPr id="3" name="Content Placeholder 2"/>
          <p:cNvSpPr>
            <a:spLocks noGrp="1"/>
          </p:cNvSpPr>
          <p:nvPr>
            <p:ph idx="1"/>
          </p:nvPr>
        </p:nvSpPr>
        <p:spPr>
          <a:xfrm>
            <a:off x="457200" y="836712"/>
            <a:ext cx="5482952" cy="5289451"/>
          </a:xfrm>
        </p:spPr>
        <p:txBody>
          <a:bodyPr>
            <a:normAutofit fontScale="70000" lnSpcReduction="20000"/>
          </a:bodyPr>
          <a:lstStyle/>
          <a:p>
            <a:pPr algn="l" rtl="0"/>
            <a:r>
              <a:rPr lang="en-US" dirty="0"/>
              <a:t>men wore knee-length trouser like garments called breeches and stockings. </a:t>
            </a:r>
            <a:endParaRPr lang="en-US" dirty="0" smtClean="0"/>
          </a:p>
          <a:p>
            <a:pPr algn="l" rtl="0"/>
            <a:r>
              <a:rPr lang="en-US" dirty="0" smtClean="0"/>
              <a:t>They </a:t>
            </a:r>
            <a:r>
              <a:rPr lang="en-US" dirty="0"/>
              <a:t>also wore waistcoats and frock coats. They wore linen shirts. </a:t>
            </a:r>
            <a:endParaRPr lang="en-US" dirty="0" smtClean="0"/>
          </a:p>
          <a:p>
            <a:pPr algn="l" rtl="0"/>
            <a:r>
              <a:rPr lang="en-US" dirty="0" smtClean="0"/>
              <a:t>Both </a:t>
            </a:r>
            <a:r>
              <a:rPr lang="en-US" dirty="0"/>
              <a:t>men and women wore wigs and for men three-cornered hats were popular. Men wore buckled shoes.</a:t>
            </a:r>
          </a:p>
          <a:p>
            <a:pPr algn="l" rtl="0"/>
            <a:r>
              <a:rPr lang="en-US" dirty="0"/>
              <a:t>Women wore stays (a bodice with strips of whalebone) and hooped petticoats under their dresses. Women in the 18th century did not wear </a:t>
            </a:r>
            <a:r>
              <a:rPr lang="en-US" dirty="0">
                <a:hlinkClick r:id="rId2" action="ppaction://hlinkfile"/>
              </a:rPr>
              <a:t>knickers</a:t>
            </a:r>
            <a:r>
              <a:rPr lang="en-US" dirty="0"/>
              <a:t>.</a:t>
            </a:r>
          </a:p>
          <a:p>
            <a:pPr algn="l" rtl="0"/>
            <a:r>
              <a:rPr lang="en-US" dirty="0"/>
              <a:t>Fashionable women carried folding fans. Fashion was very important for the </a:t>
            </a:r>
            <a:r>
              <a:rPr lang="en-US" dirty="0" smtClean="0"/>
              <a:t>18th </a:t>
            </a:r>
            <a:r>
              <a:rPr lang="en-US" dirty="0"/>
              <a:t>century but poor people's clothes hardly changed at all.</a:t>
            </a:r>
          </a:p>
          <a:p>
            <a:pPr algn="l" rtl="0"/>
            <a:endParaRPr lang="ar-SA" dirty="0"/>
          </a:p>
        </p:txBody>
      </p:sp>
      <p:pic>
        <p:nvPicPr>
          <p:cNvPr id="6146" name="Picture 2"/>
          <p:cNvPicPr>
            <a:picLocks noChangeAspect="1" noChangeArrowheads="1"/>
          </p:cNvPicPr>
          <p:nvPr/>
        </p:nvPicPr>
        <p:blipFill>
          <a:blip r:embed="rId3" cstate="print"/>
          <a:srcRect/>
          <a:stretch>
            <a:fillRect/>
          </a:stretch>
        </p:blipFill>
        <p:spPr bwMode="auto">
          <a:xfrm>
            <a:off x="7452320" y="3645024"/>
            <a:ext cx="1253877" cy="2714625"/>
          </a:xfrm>
          <a:prstGeom prst="rect">
            <a:avLst/>
          </a:prstGeom>
          <a:noFill/>
          <a:ln w="9525">
            <a:noFill/>
            <a:miter lim="800000"/>
            <a:headEnd/>
            <a:tailEnd/>
          </a:ln>
        </p:spPr>
      </p:pic>
      <p:pic>
        <p:nvPicPr>
          <p:cNvPr id="6147" name="Picture 3"/>
          <p:cNvPicPr>
            <a:picLocks noChangeAspect="1" noChangeArrowheads="1"/>
          </p:cNvPicPr>
          <p:nvPr/>
        </p:nvPicPr>
        <p:blipFill>
          <a:blip r:embed="rId4" cstate="print"/>
          <a:srcRect/>
          <a:stretch>
            <a:fillRect/>
          </a:stretch>
        </p:blipFill>
        <p:spPr bwMode="auto">
          <a:xfrm>
            <a:off x="5652120" y="4648200"/>
            <a:ext cx="1778893" cy="1877144"/>
          </a:xfrm>
          <a:prstGeom prst="rect">
            <a:avLst/>
          </a:prstGeom>
          <a:noFill/>
          <a:ln w="9525">
            <a:noFill/>
            <a:miter lim="800000"/>
            <a:headEnd/>
            <a:tailEnd/>
          </a:ln>
        </p:spPr>
      </p:pic>
      <p:pic>
        <p:nvPicPr>
          <p:cNvPr id="6148" name="Picture 4"/>
          <p:cNvPicPr>
            <a:picLocks noChangeAspect="1" noChangeArrowheads="1"/>
          </p:cNvPicPr>
          <p:nvPr/>
        </p:nvPicPr>
        <p:blipFill>
          <a:blip r:embed="rId5" cstate="print"/>
          <a:srcRect/>
          <a:stretch>
            <a:fillRect/>
          </a:stretch>
        </p:blipFill>
        <p:spPr bwMode="auto">
          <a:xfrm>
            <a:off x="5940153" y="908720"/>
            <a:ext cx="3203848" cy="2619375"/>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a:solidFill>
                  <a:srgbClr val="FF0000"/>
                </a:solidFill>
              </a:rPr>
              <a:t>Leisure in 18th Century Britain</a:t>
            </a:r>
            <a:r>
              <a:rPr lang="en-US" dirty="0" smtClean="0">
                <a:solidFill>
                  <a:srgbClr val="FF0000"/>
                </a:solidFill>
              </a:rPr>
              <a:t> </a:t>
            </a:r>
            <a:endParaRPr lang="ar-SA" dirty="0">
              <a:solidFill>
                <a:srgbClr val="FF0000"/>
              </a:solidFill>
            </a:endParaRPr>
          </a:p>
        </p:txBody>
      </p:sp>
      <p:sp>
        <p:nvSpPr>
          <p:cNvPr id="3" name="Content Placeholder 2"/>
          <p:cNvSpPr>
            <a:spLocks noGrp="1"/>
          </p:cNvSpPr>
          <p:nvPr>
            <p:ph idx="1"/>
          </p:nvPr>
        </p:nvSpPr>
        <p:spPr>
          <a:xfrm>
            <a:off x="457200" y="1124744"/>
            <a:ext cx="8229600" cy="5400600"/>
          </a:xfrm>
        </p:spPr>
        <p:txBody>
          <a:bodyPr>
            <a:normAutofit lnSpcReduction="10000"/>
          </a:bodyPr>
          <a:lstStyle/>
          <a:p>
            <a:pPr algn="l" rtl="0"/>
            <a:r>
              <a:rPr lang="en-US" dirty="0" smtClean="0"/>
              <a:t>Traditional games remained popular in the 18th century. These included games such as chess, draughts and backgammon. They also tennis and a rough version of football. </a:t>
            </a:r>
          </a:p>
          <a:p>
            <a:pPr algn="l" rtl="0"/>
            <a:r>
              <a:rPr lang="en-US" dirty="0" smtClean="0"/>
              <a:t>Horse racing was carried on for centuries before the 18th century but at this time it became a professional sport. The Jockey Club was formed in 1727. The Derby began in 1780. </a:t>
            </a:r>
          </a:p>
          <a:p>
            <a:pPr algn="l" rtl="0"/>
            <a:r>
              <a:rPr lang="en-US" dirty="0" smtClean="0"/>
              <a:t>For the rich card games and gambling were popular. The theatre was also popular.</a:t>
            </a:r>
          </a:p>
          <a:p>
            <a:pPr algn="l" rtl="0"/>
            <a:r>
              <a:rPr lang="en-US" dirty="0"/>
              <a:t>In London pleasure gardens were created.</a:t>
            </a:r>
            <a:r>
              <a:rPr lang="en-US" dirty="0" smtClean="0"/>
              <a:t>  </a:t>
            </a:r>
          </a:p>
          <a:p>
            <a:pPr algn="l" rtl="0"/>
            <a:endParaRPr lang="en-US" dirty="0" smtClean="0"/>
          </a:p>
          <a:p>
            <a:pPr algn="l" rtl="0"/>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018"/>
          </a:xfrm>
        </p:spPr>
        <p:txBody>
          <a:bodyPr>
            <a:normAutofit fontScale="90000"/>
          </a:bodyPr>
          <a:lstStyle/>
          <a:p>
            <a:endParaRPr lang="ar-SA" dirty="0"/>
          </a:p>
        </p:txBody>
      </p:sp>
      <p:sp>
        <p:nvSpPr>
          <p:cNvPr id="3" name="Content Placeholder 2"/>
          <p:cNvSpPr>
            <a:spLocks noGrp="1"/>
          </p:cNvSpPr>
          <p:nvPr>
            <p:ph idx="1"/>
          </p:nvPr>
        </p:nvSpPr>
        <p:spPr>
          <a:xfrm>
            <a:off x="457200" y="476672"/>
            <a:ext cx="8229600" cy="5649491"/>
          </a:xfrm>
        </p:spPr>
        <p:txBody>
          <a:bodyPr/>
          <a:lstStyle/>
          <a:p>
            <a:pPr algn="l" rtl="0"/>
            <a:r>
              <a:rPr lang="en-US" dirty="0"/>
              <a:t>Reading was also a popular pastime in the 18th century and the first novels were published at this time. Books were still expensive but in many towns you could pay to join a circulating library. The first daily newspaper in England was printed in 1702. The </a:t>
            </a:r>
            <a:r>
              <a:rPr lang="en-US" i="1" dirty="0">
                <a:solidFill>
                  <a:srgbClr val="FF0000"/>
                </a:solidFill>
              </a:rPr>
              <a:t>Times</a:t>
            </a:r>
            <a:r>
              <a:rPr lang="en-US" dirty="0"/>
              <a:t> began in 1785.</a:t>
            </a:r>
            <a:r>
              <a:rPr lang="en-US" dirty="0" smtClean="0"/>
              <a:t> </a:t>
            </a:r>
          </a:p>
          <a:p>
            <a:pPr algn="l" rtl="0"/>
            <a:r>
              <a:rPr lang="en-US" dirty="0"/>
              <a:t>Rich people liked fox hunting.</a:t>
            </a:r>
            <a:r>
              <a:rPr lang="en-US" dirty="0" smtClean="0"/>
              <a:t> </a:t>
            </a:r>
          </a:p>
          <a:p>
            <a:pPr algn="l" rtl="0"/>
            <a:r>
              <a:rPr lang="en-US" dirty="0"/>
              <a:t>Public executions were also popular and they drew large crowds.</a:t>
            </a:r>
            <a:r>
              <a:rPr lang="en-US" dirty="0" smtClean="0"/>
              <a:t> </a:t>
            </a:r>
          </a:p>
          <a:p>
            <a:pPr algn="l" rtl="0">
              <a:buNone/>
            </a:pPr>
            <a:endParaRPr lang="en-US" dirty="0" smtClean="0"/>
          </a:p>
          <a:p>
            <a:pPr algn="l" rtl="0"/>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smtClean="0">
                <a:solidFill>
                  <a:srgbClr val="FF0000"/>
                </a:solidFill>
              </a:rPr>
              <a:t>18</a:t>
            </a:r>
            <a:r>
              <a:rPr lang="en-US" baseline="30000" dirty="0" smtClean="0">
                <a:solidFill>
                  <a:srgbClr val="FF0000"/>
                </a:solidFill>
              </a:rPr>
              <a:t>th</a:t>
            </a:r>
            <a:r>
              <a:rPr lang="en-US" dirty="0" smtClean="0">
                <a:solidFill>
                  <a:srgbClr val="FF0000"/>
                </a:solidFill>
              </a:rPr>
              <a:t> c. Education</a:t>
            </a:r>
            <a:endParaRPr lang="ar-SA" dirty="0">
              <a:solidFill>
                <a:srgbClr val="FF0000"/>
              </a:solidFill>
            </a:endParaRPr>
          </a:p>
        </p:txBody>
      </p:sp>
      <p:sp>
        <p:nvSpPr>
          <p:cNvPr id="3" name="Content Placeholder 2"/>
          <p:cNvSpPr>
            <a:spLocks noGrp="1"/>
          </p:cNvSpPr>
          <p:nvPr>
            <p:ph idx="1"/>
          </p:nvPr>
        </p:nvSpPr>
        <p:spPr/>
        <p:txBody>
          <a:bodyPr>
            <a:normAutofit fontScale="77500" lnSpcReduction="20000"/>
          </a:bodyPr>
          <a:lstStyle/>
          <a:p>
            <a:pPr algn="l" rtl="0"/>
            <a:r>
              <a:rPr lang="en-US" dirty="0"/>
              <a:t>In the early 18th century </a:t>
            </a:r>
            <a:r>
              <a:rPr lang="en-US" dirty="0">
                <a:solidFill>
                  <a:srgbClr val="FF0000"/>
                </a:solidFill>
              </a:rPr>
              <a:t>charity schools </a:t>
            </a:r>
            <a:r>
              <a:rPr lang="en-US" dirty="0"/>
              <a:t>were founded in many towns in England. </a:t>
            </a:r>
            <a:endParaRPr lang="en-US" dirty="0" smtClean="0"/>
          </a:p>
          <a:p>
            <a:pPr algn="l" rtl="0"/>
            <a:r>
              <a:rPr lang="en-US" dirty="0" smtClean="0"/>
              <a:t>They </a:t>
            </a:r>
            <a:r>
              <a:rPr lang="en-US" dirty="0"/>
              <a:t>were sometimes called </a:t>
            </a:r>
            <a:r>
              <a:rPr lang="en-US" dirty="0">
                <a:solidFill>
                  <a:srgbClr val="FF0000"/>
                </a:solidFill>
              </a:rPr>
              <a:t>Blue Coat Schools </a:t>
            </a:r>
            <a:r>
              <a:rPr lang="en-US" dirty="0"/>
              <a:t>because of the </a:t>
            </a:r>
            <a:r>
              <a:rPr lang="en-US" dirty="0" err="1"/>
              <a:t>colour</a:t>
            </a:r>
            <a:r>
              <a:rPr lang="en-US" dirty="0"/>
              <a:t> of the children's uniforms.</a:t>
            </a:r>
          </a:p>
          <a:p>
            <a:pPr algn="l" rtl="0"/>
            <a:r>
              <a:rPr lang="en-US" dirty="0"/>
              <a:t>Boys from well off families went to </a:t>
            </a:r>
            <a:r>
              <a:rPr lang="en-US" dirty="0">
                <a:solidFill>
                  <a:srgbClr val="FF0000"/>
                </a:solidFill>
              </a:rPr>
              <a:t>grammar schools</a:t>
            </a:r>
            <a:r>
              <a:rPr lang="en-US" dirty="0"/>
              <a:t>. Girls from well off families also went to school but it was felt important for them to learn 'accomplishments' like </a:t>
            </a:r>
            <a:r>
              <a:rPr lang="en-US" dirty="0">
                <a:solidFill>
                  <a:srgbClr val="FF0000"/>
                </a:solidFill>
              </a:rPr>
              <a:t>embroidery and music </a:t>
            </a:r>
            <a:r>
              <a:rPr lang="en-US" dirty="0"/>
              <a:t>rather than academic subjects.</a:t>
            </a:r>
          </a:p>
          <a:p>
            <a:pPr algn="l" rtl="0"/>
            <a:r>
              <a:rPr lang="en-US" dirty="0"/>
              <a:t>However non-</a:t>
            </a:r>
            <a:r>
              <a:rPr lang="en-US" dirty="0" err="1"/>
              <a:t>comformists</a:t>
            </a:r>
            <a:r>
              <a:rPr lang="en-US" dirty="0"/>
              <a:t> or dissenters (</a:t>
            </a:r>
            <a:r>
              <a:rPr lang="en-US" dirty="0">
                <a:solidFill>
                  <a:srgbClr val="FF0000"/>
                </a:solidFill>
              </a:rPr>
              <a:t>Protestants who did not belong to the Church of England</a:t>
            </a:r>
            <a:r>
              <a:rPr lang="en-US" dirty="0"/>
              <a:t>) were not allowed to attend most public schools. Instead they went to their own dissenting academies.</a:t>
            </a:r>
          </a:p>
          <a:p>
            <a:pPr algn="l" rtl="0">
              <a:buNone/>
            </a:pP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Philosophy</a:t>
            </a:r>
            <a:endParaRPr lang="ar-SA"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pPr algn="l" rtl="0"/>
            <a:r>
              <a:rPr lang="en-US" dirty="0"/>
              <a:t>The </a:t>
            </a:r>
            <a:r>
              <a:rPr lang="en-US" b="1" dirty="0"/>
              <a:t>Age of Enlightenment</a:t>
            </a:r>
            <a:r>
              <a:rPr lang="en-US" dirty="0"/>
              <a:t> (or simply </a:t>
            </a:r>
            <a:r>
              <a:rPr lang="en-US" dirty="0" err="1"/>
              <a:t>the</a:t>
            </a:r>
            <a:r>
              <a:rPr lang="en-US" b="1" dirty="0" err="1"/>
              <a:t>Enlightenment</a:t>
            </a:r>
            <a:r>
              <a:rPr lang="en-US" dirty="0"/>
              <a:t> or </a:t>
            </a:r>
            <a:r>
              <a:rPr lang="en-US" b="1" dirty="0"/>
              <a:t>Age of Reason</a:t>
            </a:r>
            <a:r>
              <a:rPr lang="en-US" dirty="0"/>
              <a:t>) was a </a:t>
            </a:r>
            <a:r>
              <a:rPr lang="en-US" dirty="0">
                <a:hlinkClick r:id="rId2" action="ppaction://hlinkfile" tooltip="Cultural movement"/>
              </a:rPr>
              <a:t>cultural movement</a:t>
            </a:r>
            <a:r>
              <a:rPr lang="en-US" dirty="0"/>
              <a:t> of intellectuals in 18th century Europe and the American colonies. </a:t>
            </a:r>
            <a:endParaRPr lang="en-US" dirty="0" smtClean="0"/>
          </a:p>
          <a:p>
            <a:pPr algn="l" rtl="0"/>
            <a:r>
              <a:rPr lang="en-US" dirty="0" smtClean="0"/>
              <a:t>Its </a:t>
            </a:r>
            <a:r>
              <a:rPr lang="en-US" dirty="0"/>
              <a:t>purpose was to reform society using reason (rather than tradition, faith and revelation) and advance knowledge through science. </a:t>
            </a:r>
            <a:endParaRPr lang="en-US" dirty="0" smtClean="0"/>
          </a:p>
          <a:p>
            <a:pPr algn="l" rtl="0"/>
            <a:r>
              <a:rPr lang="en-US" dirty="0" smtClean="0"/>
              <a:t>It </a:t>
            </a:r>
            <a:r>
              <a:rPr lang="en-US" dirty="0"/>
              <a:t>promoted science and intellectual interchange and opposed </a:t>
            </a:r>
            <a:r>
              <a:rPr lang="en-US" dirty="0" smtClean="0"/>
              <a:t>superstition, intolerance </a:t>
            </a:r>
            <a:r>
              <a:rPr lang="en-US" dirty="0"/>
              <a:t>and some abuses by church and state.</a:t>
            </a:r>
            <a:r>
              <a:rPr lang="en-US" dirty="0" smtClean="0"/>
              <a:t> </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2034"/>
          </a:xfrm>
        </p:spPr>
        <p:txBody>
          <a:bodyPr>
            <a:normAutofit fontScale="90000"/>
          </a:bodyPr>
          <a:lstStyle/>
          <a:p>
            <a:endParaRPr lang="ar-SA" dirty="0"/>
          </a:p>
        </p:txBody>
      </p:sp>
      <p:sp>
        <p:nvSpPr>
          <p:cNvPr id="3" name="Content Placeholder 2"/>
          <p:cNvSpPr>
            <a:spLocks noGrp="1"/>
          </p:cNvSpPr>
          <p:nvPr>
            <p:ph idx="1"/>
          </p:nvPr>
        </p:nvSpPr>
        <p:spPr>
          <a:xfrm>
            <a:off x="323528" y="620688"/>
            <a:ext cx="6264696" cy="5577483"/>
          </a:xfrm>
        </p:spPr>
        <p:txBody>
          <a:bodyPr>
            <a:normAutofit fontScale="70000" lnSpcReduction="20000"/>
          </a:bodyPr>
          <a:lstStyle/>
          <a:p>
            <a:pPr algn="l" rtl="0"/>
            <a:r>
              <a:rPr lang="en-US" dirty="0">
                <a:hlinkClick r:id="rId2" action="ppaction://hlinkfile" tooltip="John Locke"/>
              </a:rPr>
              <a:t>John Locke</a:t>
            </a:r>
            <a:r>
              <a:rPr lang="en-US" dirty="0"/>
              <a:t> was one of the most influential Enlightenment thinkers</a:t>
            </a:r>
            <a:r>
              <a:rPr lang="en-US" dirty="0" smtClean="0"/>
              <a:t>.</a:t>
            </a:r>
          </a:p>
          <a:p>
            <a:pPr algn="l" rtl="0"/>
            <a:r>
              <a:rPr lang="en-US" dirty="0" smtClean="0"/>
              <a:t>He </a:t>
            </a:r>
            <a:r>
              <a:rPr lang="en-US" dirty="0"/>
              <a:t>influenced other thinkers such as </a:t>
            </a:r>
            <a:r>
              <a:rPr lang="en-US" dirty="0">
                <a:solidFill>
                  <a:srgbClr val="FF0000"/>
                </a:solidFill>
              </a:rPr>
              <a:t>Rousseau, Voltaire</a:t>
            </a:r>
            <a:r>
              <a:rPr lang="en-US" dirty="0"/>
              <a:t>, among others. </a:t>
            </a:r>
            <a:endParaRPr lang="en-US" dirty="0" smtClean="0"/>
          </a:p>
          <a:p>
            <a:pPr algn="l" rtl="0"/>
            <a:r>
              <a:rPr lang="en-US" dirty="0" smtClean="0"/>
              <a:t>"</a:t>
            </a:r>
            <a:r>
              <a:rPr lang="en-US" dirty="0"/>
              <a:t>He is one of the dozen or so thinkers who are remembered for their influential contributions across a broad spectrum of philosophical subfields--in Locke's case, across epistemology, the philosophy of language, the philosophy of mind, metaphysics, rational theology, ethics, and political philosophy</a:t>
            </a:r>
            <a:r>
              <a:rPr lang="en-US" dirty="0" smtClean="0"/>
              <a:t>.“</a:t>
            </a:r>
            <a:endParaRPr lang="en-US" dirty="0"/>
          </a:p>
          <a:p>
            <a:pPr algn="l" rtl="0"/>
            <a:r>
              <a:rPr lang="en-US" dirty="0" smtClean="0"/>
              <a:t>He </a:t>
            </a:r>
            <a:r>
              <a:rPr lang="en-US" dirty="0"/>
              <a:t>is still known today for his liberalism in political theory. </a:t>
            </a:r>
            <a:endParaRPr lang="en-US" dirty="0" smtClean="0"/>
          </a:p>
          <a:p>
            <a:pPr algn="l" rtl="0"/>
            <a:r>
              <a:rPr lang="en-US" dirty="0" smtClean="0"/>
              <a:t>The </a:t>
            </a:r>
            <a:r>
              <a:rPr lang="en-US" dirty="0"/>
              <a:t>main goal that most people remember about him is his famous words of </a:t>
            </a:r>
            <a:r>
              <a:rPr lang="en-US" dirty="0">
                <a:solidFill>
                  <a:srgbClr val="FF0000"/>
                </a:solidFill>
              </a:rPr>
              <a:t>" Life, Liberty and Property</a:t>
            </a:r>
            <a:r>
              <a:rPr lang="en-US" dirty="0"/>
              <a:t>." </a:t>
            </a:r>
            <a:endParaRPr lang="en-US" dirty="0" smtClean="0"/>
          </a:p>
          <a:p>
            <a:pPr algn="l" rtl="0"/>
            <a:r>
              <a:rPr lang="en-US" dirty="0" smtClean="0"/>
              <a:t>With </a:t>
            </a:r>
            <a:r>
              <a:rPr lang="en-US" dirty="0"/>
              <a:t>property he stated that it is a natural right derived from labor. </a:t>
            </a:r>
            <a:endParaRPr lang="ar-SA" dirty="0"/>
          </a:p>
        </p:txBody>
      </p:sp>
      <p:pic>
        <p:nvPicPr>
          <p:cNvPr id="7170" name="Picture 2"/>
          <p:cNvPicPr>
            <a:picLocks noChangeAspect="1" noChangeArrowheads="1"/>
          </p:cNvPicPr>
          <p:nvPr/>
        </p:nvPicPr>
        <p:blipFill>
          <a:blip r:embed="rId3" cstate="print"/>
          <a:srcRect/>
          <a:stretch>
            <a:fillRect/>
          </a:stretch>
        </p:blipFill>
        <p:spPr bwMode="auto">
          <a:xfrm>
            <a:off x="6732240" y="1628800"/>
            <a:ext cx="2095500" cy="4176464"/>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TotalTime>
  <Words>1701</Words>
  <Application>Microsoft Office PowerPoint</Application>
  <PresentationFormat>On-screen Show (4:3)</PresentationFormat>
  <Paragraphs>87</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18th Century England</vt:lpstr>
      <vt:lpstr>Slide 2</vt:lpstr>
      <vt:lpstr>Slide 3</vt:lpstr>
      <vt:lpstr>Religion in the 18th C.</vt:lpstr>
      <vt:lpstr>The agricultural revolution</vt:lpstr>
      <vt:lpstr>Slide 6</vt:lpstr>
      <vt:lpstr>Slide 7</vt:lpstr>
      <vt:lpstr>Slide 8</vt:lpstr>
      <vt:lpstr>Slide 9</vt:lpstr>
      <vt:lpstr>The Industrial Revolution</vt:lpstr>
      <vt:lpstr>Slide 11</vt:lpstr>
      <vt:lpstr>Society in the 18th C. Britain</vt:lpstr>
      <vt:lpstr>Slide 13</vt:lpstr>
      <vt:lpstr>Homes in 18th Century Britain </vt:lpstr>
      <vt:lpstr>Clothes in 18th Century Britain </vt:lpstr>
      <vt:lpstr>Leisure in 18th Century Britain </vt:lpstr>
      <vt:lpstr>Slide 17</vt:lpstr>
      <vt:lpstr>18th c. Education</vt:lpstr>
      <vt:lpstr>Philosophy</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18th Century England</dc:title>
  <dc:creator>Laila</dc:creator>
  <cp:lastModifiedBy>Laila</cp:lastModifiedBy>
  <cp:revision>17</cp:revision>
  <dcterms:created xsi:type="dcterms:W3CDTF">2012-09-18T05:50:51Z</dcterms:created>
  <dcterms:modified xsi:type="dcterms:W3CDTF">2012-09-18T07:28:06Z</dcterms:modified>
</cp:coreProperties>
</file>