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t>15/11/1433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t>15/11/1433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3A3AD-BA0F-48A4-8312-D22D51D98F78}" type="datetimeFigureOut">
              <a:rPr lang="ar-SA" smtClean="0"/>
              <a:t>15/11/1433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9D33A3AD-BA0F-48A4-8312-D22D51D98F78}" type="datetimeFigureOut">
              <a:rPr lang="ar-SA" smtClean="0"/>
              <a:t>15/11/1433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9D33A3AD-BA0F-48A4-8312-D22D51D98F78}" type="datetimeFigureOut">
              <a:rPr lang="ar-SA" smtClean="0"/>
              <a:t>15/11/1433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9D33A3AD-BA0F-48A4-8312-D22D51D98F78}" type="datetimeFigureOut">
              <a:rPr lang="ar-SA" smtClean="0"/>
              <a:t>15/11/1433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33A3AD-BA0F-48A4-8312-D22D51D98F78}" type="datetimeFigureOut">
              <a:rPr lang="ar-SA" smtClean="0"/>
              <a:t>15/11/1433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3A3AD-BA0F-48A4-8312-D22D51D98F78}" type="datetimeFigureOut">
              <a:rPr lang="ar-SA" smtClean="0"/>
              <a:t>15/11/1433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3A3AD-BA0F-48A4-8312-D22D51D98F78}" type="datetimeFigureOut">
              <a:rPr lang="ar-SA" smtClean="0"/>
              <a:t>15/11/1433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t>15/11/1433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t>15/11/1433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D33A3AD-BA0F-48A4-8312-D22D51D98F78}" type="datetimeFigureOut">
              <a:rPr lang="ar-SA" smtClean="0"/>
              <a:t>15/11/1433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24BBBD4-0C0C-4CC6-B774-148941114A35}"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en.wikipedia.org/wiki/Sentimental_nove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en.wikipedia.org/wiki/Thomas_Langlois_Lefro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A_Memoir_of_Jane_Austen" TargetMode="External"/><Relationship Id="rId2" Type="http://schemas.openxmlformats.org/officeDocument/2006/relationships/hyperlink" Target="http://en.wikipedia.org/wiki/Leslie_Stephen" TargetMode="External"/><Relationship Id="rId1" Type="http://schemas.openxmlformats.org/officeDocument/2006/relationships/slideLayout" Target="../slideLayouts/slideLayout2.xml"/><Relationship Id="rId4" Type="http://schemas.openxmlformats.org/officeDocument/2006/relationships/hyperlink" Target="http://en.wikipedia.org/wiki/Janeit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Ian_Watt" TargetMode="External"/><Relationship Id="rId2" Type="http://schemas.openxmlformats.org/officeDocument/2006/relationships/hyperlink" Target="http://en.wikipedia.org/wiki/F._R._Leavis" TargetMode="External"/><Relationship Id="rId1" Type="http://schemas.openxmlformats.org/officeDocument/2006/relationships/slideLayout" Target="../slideLayouts/slideLayout2.xml"/><Relationship Id="rId6" Type="http://schemas.openxmlformats.org/officeDocument/2006/relationships/hyperlink" Target="http://en.wikipedia.org/wiki/The_Big_Read" TargetMode="External"/><Relationship Id="rId5" Type="http://schemas.openxmlformats.org/officeDocument/2006/relationships/hyperlink" Target="http://en.wikipedia.org/wiki/Samuel_Richardson" TargetMode="External"/><Relationship Id="rId4" Type="http://schemas.openxmlformats.org/officeDocument/2006/relationships/hyperlink" Target="http://en.wikipedia.org/wiki/Henry_Field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solidFill>
                  <a:srgbClr val="FF0000"/>
                </a:solidFill>
              </a:rPr>
              <a:t>Jane Austen</a:t>
            </a:r>
            <a:r>
              <a:rPr lang="en-US" dirty="0">
                <a:solidFill>
                  <a:srgbClr val="FF0000"/>
                </a:solidFill>
              </a:rPr>
              <a:t>(16 December 1775 – 18 July 1817</a:t>
            </a:r>
            <a:r>
              <a:rPr lang="en-US" dirty="0"/>
              <a:t>)</a:t>
            </a:r>
            <a:r>
              <a:rPr lang="en-US" dirty="0" smtClean="0"/>
              <a:t> </a:t>
            </a:r>
            <a:r>
              <a:rPr lang="en-US" dirty="0" smtClean="0">
                <a:solidFill>
                  <a:srgbClr val="FF0000"/>
                </a:solidFill>
              </a:rPr>
              <a:t> </a:t>
            </a:r>
            <a:endParaRPr lang="ar-SA" dirty="0">
              <a:solidFill>
                <a:srgbClr val="FF0000"/>
              </a:solidFill>
            </a:endParaRPr>
          </a:p>
        </p:txBody>
      </p:sp>
      <p:sp>
        <p:nvSpPr>
          <p:cNvPr id="5" name="Content Placeholder 4"/>
          <p:cNvSpPr>
            <a:spLocks noGrp="1"/>
          </p:cNvSpPr>
          <p:nvPr>
            <p:ph idx="1"/>
          </p:nvPr>
        </p:nvSpPr>
        <p:spPr>
          <a:xfrm>
            <a:off x="457200" y="1600200"/>
            <a:ext cx="6275040" cy="4925144"/>
          </a:xfrm>
        </p:spPr>
        <p:txBody>
          <a:bodyPr>
            <a:normAutofit fontScale="77500" lnSpcReduction="20000"/>
          </a:bodyPr>
          <a:lstStyle/>
          <a:p>
            <a:pPr algn="l" rtl="0"/>
            <a:r>
              <a:rPr lang="en-US" dirty="0" smtClean="0"/>
              <a:t>From the English landed gentry.</a:t>
            </a:r>
          </a:p>
          <a:p>
            <a:pPr algn="l" rtl="0"/>
            <a:r>
              <a:rPr lang="en-US" dirty="0"/>
              <a:t>educated primarily by her father and older brothers as well as through her own </a:t>
            </a:r>
            <a:r>
              <a:rPr lang="en-US" dirty="0" smtClean="0"/>
              <a:t>reading.</a:t>
            </a:r>
          </a:p>
          <a:p>
            <a:pPr algn="l" rtl="0"/>
            <a:r>
              <a:rPr lang="en-US" dirty="0"/>
              <a:t>Austen's works critique the </a:t>
            </a:r>
            <a:r>
              <a:rPr lang="en-US" dirty="0">
                <a:hlinkClick r:id="rId2" tooltip="Sentimental novel"/>
              </a:rPr>
              <a:t>novels of sensibility</a:t>
            </a:r>
            <a:r>
              <a:rPr lang="en-US" dirty="0"/>
              <a:t> of the second half of the 18th century and are part of the transition to 19th-century realism</a:t>
            </a:r>
            <a:r>
              <a:rPr lang="en-US" dirty="0" smtClean="0"/>
              <a:t>.</a:t>
            </a:r>
          </a:p>
          <a:p>
            <a:pPr algn="l" rtl="0"/>
            <a:r>
              <a:rPr lang="en-US" dirty="0"/>
              <a:t>Sentimental novels relied on </a:t>
            </a:r>
            <a:r>
              <a:rPr lang="en-US" b="1" dirty="0"/>
              <a:t>emotional response</a:t>
            </a:r>
            <a:r>
              <a:rPr lang="en-US" dirty="0"/>
              <a:t>, both from their readers and characters. They feature scenes of distress and tenderness, and the plot is arranged to advance emotions rather than action.</a:t>
            </a:r>
            <a:r>
              <a:rPr lang="en-US" dirty="0" smtClean="0"/>
              <a:t>  </a:t>
            </a:r>
          </a:p>
          <a:p>
            <a:pPr algn="l" rtl="0"/>
            <a:endParaRPr lang="ar-SA" dirty="0"/>
          </a:p>
        </p:txBody>
      </p:sp>
      <p:pic>
        <p:nvPicPr>
          <p:cNvPr id="1026" name="Picture 2"/>
          <p:cNvPicPr>
            <a:picLocks noChangeAspect="1" noChangeArrowheads="1"/>
          </p:cNvPicPr>
          <p:nvPr/>
        </p:nvPicPr>
        <p:blipFill>
          <a:blip r:embed="rId3" cstate="print"/>
          <a:srcRect/>
          <a:stretch>
            <a:fillRect/>
          </a:stretch>
        </p:blipFill>
        <p:spPr bwMode="auto">
          <a:xfrm>
            <a:off x="6804248" y="1412776"/>
            <a:ext cx="2339752" cy="544522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normAutofit fontScale="92500" lnSpcReduction="10000"/>
          </a:bodyPr>
          <a:lstStyle/>
          <a:p>
            <a:pPr algn="l" rtl="0"/>
            <a:r>
              <a:rPr lang="en-US" dirty="0"/>
              <a:t>Her plots, though fundamentally comic</a:t>
            </a:r>
            <a:r>
              <a:rPr lang="en-US" dirty="0" smtClean="0"/>
              <a:t>,</a:t>
            </a:r>
            <a:r>
              <a:rPr lang="en-US" dirty="0"/>
              <a:t> highlight the dependence of women on marriage to secure social standing and economic security.</a:t>
            </a:r>
            <a:r>
              <a:rPr lang="en-US" dirty="0" smtClean="0"/>
              <a:t> </a:t>
            </a:r>
          </a:p>
          <a:p>
            <a:pPr algn="l" rtl="0"/>
            <a:r>
              <a:rPr lang="en-US" dirty="0" smtClean="0"/>
              <a:t>She had </a:t>
            </a:r>
            <a:r>
              <a:rPr lang="en-GB" dirty="0"/>
              <a:t> six brothers</a:t>
            </a:r>
            <a:r>
              <a:rPr lang="en-GB" dirty="0" smtClean="0"/>
              <a:t>  and one sister.</a:t>
            </a:r>
          </a:p>
          <a:p>
            <a:pPr algn="l" rtl="0"/>
            <a:r>
              <a:rPr lang="en-GB" dirty="0" smtClean="0"/>
              <a:t>Jane was </a:t>
            </a:r>
            <a:r>
              <a:rPr lang="en-US" dirty="0"/>
              <a:t>educated at home, until leaving for boarding school with her sister Cassandra early in 1785. The school curriculum probably included some French, spelling, needlework, dancing and music and, perhaps, drama. By December 1786, Jane and Cassandra had returned home because the </a:t>
            </a:r>
            <a:r>
              <a:rPr lang="en-US" dirty="0" err="1"/>
              <a:t>Austens</a:t>
            </a:r>
            <a:r>
              <a:rPr lang="en-US" dirty="0"/>
              <a:t> could not afford to send both of their daughters to school.</a:t>
            </a:r>
            <a:r>
              <a:rPr lang="en-US" dirty="0" smtClean="0"/>
              <a:t> </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85000" lnSpcReduction="20000"/>
          </a:bodyPr>
          <a:lstStyle/>
          <a:p>
            <a:pPr algn="l" rtl="0"/>
            <a:r>
              <a:rPr lang="en-US" u="sng" dirty="0" smtClean="0">
                <a:hlinkClick r:id="rId2" tooltip="Thomas Langlois Lefroy"/>
              </a:rPr>
              <a:t>Tom </a:t>
            </a:r>
            <a:r>
              <a:rPr lang="en-US" u="sng" dirty="0" err="1" smtClean="0"/>
              <a:t>leftroy</a:t>
            </a:r>
            <a:r>
              <a:rPr lang="en-US" dirty="0" smtClean="0"/>
              <a:t>, </a:t>
            </a:r>
          </a:p>
          <a:p>
            <a:pPr algn="l" rtl="0"/>
            <a:r>
              <a:rPr lang="en-GB" dirty="0"/>
              <a:t> Harris </a:t>
            </a:r>
            <a:r>
              <a:rPr lang="en-GB" dirty="0" err="1" smtClean="0"/>
              <a:t>Bigg</a:t>
            </a:r>
            <a:r>
              <a:rPr lang="en-GB" dirty="0" smtClean="0"/>
              <a:t>-Wither</a:t>
            </a:r>
            <a:r>
              <a:rPr lang="en-GB" dirty="0"/>
              <a:t>.</a:t>
            </a:r>
            <a:endParaRPr lang="en-US" dirty="0" smtClean="0"/>
          </a:p>
          <a:p>
            <a:pPr algn="l" rtl="0"/>
            <a:r>
              <a:rPr lang="en-US" dirty="0"/>
              <a:t>Austen began work on a second novel,</a:t>
            </a:r>
            <a:r>
              <a:rPr lang="en-US" dirty="0">
                <a:solidFill>
                  <a:srgbClr val="FF0000"/>
                </a:solidFill>
              </a:rPr>
              <a:t> </a:t>
            </a:r>
            <a:r>
              <a:rPr lang="en-US" i="1" dirty="0">
                <a:solidFill>
                  <a:srgbClr val="FF0000"/>
                </a:solidFill>
              </a:rPr>
              <a:t>First Impressions</a:t>
            </a:r>
            <a:r>
              <a:rPr lang="en-US" dirty="0"/>
              <a:t>, in 1796. She completed the initial draft in August 1797 when she was only </a:t>
            </a:r>
            <a:r>
              <a:rPr lang="en-US" dirty="0" smtClean="0"/>
              <a:t>21, it later became </a:t>
            </a:r>
            <a:r>
              <a:rPr lang="en-US" dirty="0" smtClean="0">
                <a:solidFill>
                  <a:srgbClr val="FF0000"/>
                </a:solidFill>
              </a:rPr>
              <a:t>Pride and Prejudice</a:t>
            </a:r>
            <a:r>
              <a:rPr lang="en-US" dirty="0" smtClean="0"/>
              <a:t>.</a:t>
            </a:r>
          </a:p>
          <a:p>
            <a:pPr algn="l" rtl="0"/>
            <a:r>
              <a:rPr lang="en-US" dirty="0" smtClean="0"/>
              <a:t>She </a:t>
            </a:r>
            <a:r>
              <a:rPr lang="en-GB" dirty="0"/>
              <a:t>submitted under a </a:t>
            </a:r>
            <a:r>
              <a:rPr lang="en-GB" dirty="0" smtClean="0"/>
              <a:t>pseudonym</a:t>
            </a:r>
            <a:r>
              <a:rPr lang="en-GB" dirty="0"/>
              <a:t>.</a:t>
            </a:r>
            <a:endParaRPr lang="en-US" dirty="0" smtClean="0"/>
          </a:p>
          <a:p>
            <a:pPr algn="l" rtl="0"/>
            <a:r>
              <a:rPr lang="en-US" dirty="0" smtClean="0"/>
              <a:t>After the father’s death, the family’s financial situation deteriorated. They moved to </a:t>
            </a:r>
            <a:r>
              <a:rPr lang="en-US" dirty="0" err="1" smtClean="0"/>
              <a:t>Chawton</a:t>
            </a:r>
            <a:r>
              <a:rPr lang="en-US" dirty="0" smtClean="0"/>
              <a:t>, a small quite village, with the help of her brother.</a:t>
            </a:r>
          </a:p>
          <a:p>
            <a:pPr algn="l" rtl="0"/>
            <a:r>
              <a:rPr lang="en-US" dirty="0" smtClean="0"/>
              <a:t>In </a:t>
            </a:r>
            <a:r>
              <a:rPr lang="en-US" dirty="0" err="1" smtClean="0"/>
              <a:t>Chawton</a:t>
            </a:r>
            <a:r>
              <a:rPr lang="en-US" dirty="0" smtClean="0"/>
              <a:t>, Jane was able to write more and published four of her novels.</a:t>
            </a:r>
          </a:p>
          <a:p>
            <a:pPr algn="l" rtl="0"/>
            <a:r>
              <a:rPr lang="en-US" dirty="0"/>
              <a:t>Austen's works brought her little personal renown because they were published anonymously.</a:t>
            </a:r>
            <a:r>
              <a:rPr lang="en-US" dirty="0" smtClean="0"/>
              <a:t>  </a:t>
            </a:r>
          </a:p>
          <a:p>
            <a:pPr algn="l" rtl="0"/>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lstStyle/>
          <a:p>
            <a:pPr algn="l" rtl="0"/>
            <a:r>
              <a:rPr lang="en-GB" dirty="0"/>
              <a:t>"</a:t>
            </a:r>
            <a:r>
              <a:rPr lang="en-GB" dirty="0" err="1"/>
              <a:t>Austenolatry</a:t>
            </a:r>
            <a:r>
              <a:rPr lang="en-GB" dirty="0"/>
              <a:t>"</a:t>
            </a:r>
            <a:r>
              <a:rPr lang="en-GB" dirty="0" smtClean="0"/>
              <a:t> by the famous critic </a:t>
            </a:r>
            <a:r>
              <a:rPr lang="en-GB" dirty="0">
                <a:hlinkClick r:id="rId2" tooltip="Leslie Stephen"/>
              </a:rPr>
              <a:t>Leslie Stephen</a:t>
            </a:r>
            <a:r>
              <a:rPr lang="en-GB" dirty="0" smtClean="0"/>
              <a:t>  in the 188s.</a:t>
            </a:r>
          </a:p>
          <a:p>
            <a:pPr algn="l" rtl="0"/>
            <a:r>
              <a:rPr lang="en-GB" dirty="0" smtClean="0"/>
              <a:t>This happened because of t</a:t>
            </a:r>
            <a:r>
              <a:rPr lang="en-US" dirty="0" smtClean="0"/>
              <a:t>he </a:t>
            </a:r>
            <a:r>
              <a:rPr lang="en-US" dirty="0"/>
              <a:t>publication of James Edward Austen-Leigh's </a:t>
            </a:r>
            <a:r>
              <a:rPr lang="en-US" i="1" dirty="0">
                <a:hlinkClick r:id="rId3" tooltip="A Memoir of Jane Austen"/>
              </a:rPr>
              <a:t>A Memoir of Jane Austen</a:t>
            </a:r>
            <a:r>
              <a:rPr lang="en-US" dirty="0"/>
              <a:t> in </a:t>
            </a:r>
            <a:r>
              <a:rPr lang="en-US" dirty="0" smtClean="0"/>
              <a:t>1869 that </a:t>
            </a:r>
            <a:r>
              <a:rPr lang="en-US" dirty="0"/>
              <a:t>introduced Austen to a wider public as "dear aunt Jane", the respectable maiden aunt.</a:t>
            </a:r>
            <a:r>
              <a:rPr lang="en-US" dirty="0" smtClean="0"/>
              <a:t> </a:t>
            </a:r>
          </a:p>
          <a:p>
            <a:pPr algn="l" rtl="0"/>
            <a:r>
              <a:rPr lang="en-US" dirty="0" smtClean="0"/>
              <a:t>Later came another group that wanted to be distinguished from the masses who called themselves </a:t>
            </a:r>
            <a:r>
              <a:rPr lang="en-GB" i="1" dirty="0" err="1" smtClean="0">
                <a:hlinkClick r:id="rId4" tooltip="Janeite"/>
              </a:rPr>
              <a:t>Janeites</a:t>
            </a:r>
            <a:r>
              <a:rPr lang="en-GB" dirty="0" smtClean="0"/>
              <a:t>.</a:t>
            </a:r>
          </a:p>
          <a:p>
            <a:pPr algn="l" rtl="0">
              <a:buNone/>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normAutofit fontScale="92500" lnSpcReduction="10000"/>
          </a:bodyPr>
          <a:lstStyle/>
          <a:p>
            <a:pPr algn="l" rtl="0"/>
            <a:r>
              <a:rPr lang="en-GB" dirty="0" smtClean="0"/>
              <a:t>More works of criticism took place after that and </a:t>
            </a:r>
            <a:r>
              <a:rPr lang="en-US" dirty="0"/>
              <a:t> </a:t>
            </a:r>
            <a:r>
              <a:rPr lang="en-US" dirty="0">
                <a:hlinkClick r:id="rId2" tooltip="F. R. Leavis"/>
              </a:rPr>
              <a:t>F. R. </a:t>
            </a:r>
            <a:r>
              <a:rPr lang="en-US" dirty="0" err="1">
                <a:hlinkClick r:id="rId2" tooltip="F. R. Leavis"/>
              </a:rPr>
              <a:t>Leavis</a:t>
            </a:r>
            <a:r>
              <a:rPr lang="en-US" dirty="0" err="1"/>
              <a:t>'s</a:t>
            </a:r>
            <a:r>
              <a:rPr lang="en-US" dirty="0"/>
              <a:t> and </a:t>
            </a:r>
            <a:r>
              <a:rPr lang="en-US" dirty="0">
                <a:hlinkClick r:id="rId3" tooltip="Ian Watt"/>
              </a:rPr>
              <a:t>Ian Watt</a:t>
            </a:r>
            <a:r>
              <a:rPr lang="en-US" dirty="0"/>
              <a:t>'s pronouncement that Austen was one of the great writers of English fiction, did much to cement Austen's reputation amongst </a:t>
            </a:r>
            <a:r>
              <a:rPr lang="en-US" dirty="0" smtClean="0"/>
              <a:t>academics.</a:t>
            </a:r>
            <a:r>
              <a:rPr lang="en-US" dirty="0"/>
              <a:t> They agreed that she "combined [</a:t>
            </a:r>
            <a:r>
              <a:rPr lang="en-US" dirty="0">
                <a:hlinkClick r:id="rId4" tooltip="Henry Fielding"/>
              </a:rPr>
              <a:t>Henry Fielding</a:t>
            </a:r>
            <a:r>
              <a:rPr lang="en-US" dirty="0"/>
              <a:t>'s and </a:t>
            </a:r>
            <a:r>
              <a:rPr lang="en-US" dirty="0">
                <a:hlinkClick r:id="rId5" tooltip="Samuel Richardson"/>
              </a:rPr>
              <a:t>Samuel Richardson</a:t>
            </a:r>
            <a:r>
              <a:rPr lang="en-US" dirty="0"/>
              <a:t>'s] qualities of </a:t>
            </a:r>
            <a:r>
              <a:rPr lang="en-US" dirty="0">
                <a:solidFill>
                  <a:srgbClr val="FF0000"/>
                </a:solidFill>
              </a:rPr>
              <a:t>interiority and irony, realism </a:t>
            </a:r>
            <a:r>
              <a:rPr lang="en-US" dirty="0"/>
              <a:t>and </a:t>
            </a:r>
            <a:r>
              <a:rPr lang="en-US" dirty="0">
                <a:solidFill>
                  <a:srgbClr val="FF0000"/>
                </a:solidFill>
              </a:rPr>
              <a:t>satire</a:t>
            </a:r>
            <a:r>
              <a:rPr lang="en-US" dirty="0"/>
              <a:t> to form an author superior to </a:t>
            </a:r>
            <a:r>
              <a:rPr lang="en-US" dirty="0" smtClean="0"/>
              <a:t>both“.</a:t>
            </a:r>
          </a:p>
          <a:p>
            <a:pPr algn="l" rtl="0"/>
            <a:r>
              <a:rPr lang="en-US" dirty="0" smtClean="0"/>
              <a:t>Feminist theory and postcolonial theory.</a:t>
            </a:r>
          </a:p>
          <a:p>
            <a:pPr algn="l" rtl="0"/>
            <a:r>
              <a:rPr lang="en-US" dirty="0"/>
              <a:t>In 2003, Austen's </a:t>
            </a:r>
            <a:r>
              <a:rPr lang="en-US" i="1" dirty="0">
                <a:solidFill>
                  <a:srgbClr val="FF0000"/>
                </a:solidFill>
              </a:rPr>
              <a:t>Pride and Prejudice</a:t>
            </a:r>
            <a:r>
              <a:rPr lang="en-US" dirty="0"/>
              <a:t> came second in the BBC's </a:t>
            </a:r>
            <a:r>
              <a:rPr lang="en-US" dirty="0">
                <a:hlinkClick r:id="rId6" tooltip="The Big Read"/>
              </a:rPr>
              <a:t>The Big Read</a:t>
            </a:r>
            <a:r>
              <a:rPr lang="en-US" dirty="0"/>
              <a:t>, a national poll to find the "Nation's best-loved book."</a:t>
            </a:r>
            <a:r>
              <a:rPr lang="en-US" dirty="0" smtClean="0"/>
              <a:t>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Styles</a:t>
            </a:r>
            <a:endParaRPr lang="ar-SA" dirty="0">
              <a:solidFill>
                <a:srgbClr val="FF0000"/>
              </a:solidFill>
            </a:endParaRPr>
          </a:p>
        </p:txBody>
      </p:sp>
      <p:sp>
        <p:nvSpPr>
          <p:cNvPr id="3" name="Content Placeholder 2"/>
          <p:cNvSpPr>
            <a:spLocks noGrp="1"/>
          </p:cNvSpPr>
          <p:nvPr>
            <p:ph idx="1"/>
          </p:nvPr>
        </p:nvSpPr>
        <p:spPr/>
        <p:txBody>
          <a:bodyPr>
            <a:normAutofit/>
          </a:bodyPr>
          <a:lstStyle/>
          <a:p>
            <a:pPr algn="l" rtl="0"/>
            <a:r>
              <a:rPr lang="en-GB" u="sng" dirty="0" smtClean="0">
                <a:solidFill>
                  <a:srgbClr val="FF0000"/>
                </a:solidFill>
              </a:rPr>
              <a:t>Styles:</a:t>
            </a:r>
          </a:p>
          <a:p>
            <a:pPr algn="l" rtl="0"/>
            <a:r>
              <a:rPr lang="en-GB" dirty="0" smtClean="0"/>
              <a:t>1. </a:t>
            </a:r>
            <a:r>
              <a:rPr lang="en-GB" b="1" dirty="0"/>
              <a:t>Parody and burlesque</a:t>
            </a:r>
          </a:p>
          <a:p>
            <a:pPr algn="l" rtl="0"/>
            <a:r>
              <a:rPr lang="en-GB" dirty="0" smtClean="0"/>
              <a:t>2. </a:t>
            </a:r>
            <a:r>
              <a:rPr lang="en-GB" b="1" dirty="0"/>
              <a:t>Irony</a:t>
            </a:r>
          </a:p>
          <a:p>
            <a:pPr algn="l" rtl="0"/>
            <a:r>
              <a:rPr lang="en-GB" dirty="0" smtClean="0"/>
              <a:t>3. </a:t>
            </a:r>
            <a:r>
              <a:rPr lang="en-GB" b="1" dirty="0"/>
              <a:t>Free indirect speech</a:t>
            </a:r>
          </a:p>
          <a:p>
            <a:pPr algn="l" rtl="0"/>
            <a:r>
              <a:rPr lang="en-GB" dirty="0" smtClean="0"/>
              <a:t>4. </a:t>
            </a:r>
            <a:r>
              <a:rPr lang="en-GB" b="1" dirty="0"/>
              <a:t>Conversation and language</a:t>
            </a:r>
          </a:p>
          <a:p>
            <a:pPr algn="l" rtl="0"/>
            <a:r>
              <a:rPr lang="en-GB" dirty="0" smtClean="0"/>
              <a:t>5. </a:t>
            </a:r>
            <a:r>
              <a:rPr lang="en-GB" b="1" dirty="0"/>
              <a:t>Realism</a:t>
            </a:r>
          </a:p>
          <a:p>
            <a:pPr algn="l" rtl="0"/>
            <a:endParaRPr lang="en-GB" dirty="0"/>
          </a:p>
          <a:p>
            <a:pPr algn="l" rtl="0">
              <a:buNone/>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T</a:t>
            </a:r>
            <a:r>
              <a:rPr lang="en-GB" dirty="0" smtClean="0">
                <a:solidFill>
                  <a:srgbClr val="FF0000"/>
                </a:solidFill>
              </a:rPr>
              <a:t>hemes</a:t>
            </a:r>
            <a:endParaRPr lang="ar-SA" dirty="0">
              <a:solidFill>
                <a:srgbClr val="FF0000"/>
              </a:solidFill>
            </a:endParaRPr>
          </a:p>
        </p:txBody>
      </p:sp>
      <p:sp>
        <p:nvSpPr>
          <p:cNvPr id="3" name="Content Placeholder 2"/>
          <p:cNvSpPr>
            <a:spLocks noGrp="1"/>
          </p:cNvSpPr>
          <p:nvPr>
            <p:ph idx="1"/>
          </p:nvPr>
        </p:nvSpPr>
        <p:spPr/>
        <p:txBody>
          <a:bodyPr>
            <a:normAutofit lnSpcReduction="10000"/>
          </a:bodyPr>
          <a:lstStyle/>
          <a:p>
            <a:pPr algn="l" rtl="0"/>
            <a:r>
              <a:rPr lang="en-GB" dirty="0" smtClean="0">
                <a:solidFill>
                  <a:srgbClr val="FF0000"/>
                </a:solidFill>
              </a:rPr>
              <a:t>Themes</a:t>
            </a:r>
            <a:r>
              <a:rPr lang="en-GB" dirty="0" smtClean="0"/>
              <a:t>:</a:t>
            </a:r>
          </a:p>
          <a:p>
            <a:pPr algn="l" rtl="0"/>
            <a:r>
              <a:rPr lang="en-GB" dirty="0" smtClean="0"/>
              <a:t>1. </a:t>
            </a:r>
            <a:r>
              <a:rPr lang="en-GB" b="1" dirty="0"/>
              <a:t>Education and reading</a:t>
            </a:r>
          </a:p>
          <a:p>
            <a:pPr algn="l" rtl="0"/>
            <a:r>
              <a:rPr lang="en-GB" dirty="0" smtClean="0"/>
              <a:t>2. </a:t>
            </a:r>
            <a:r>
              <a:rPr lang="en-GB" b="1" dirty="0"/>
              <a:t>Morality</a:t>
            </a:r>
          </a:p>
          <a:p>
            <a:pPr algn="l" rtl="0"/>
            <a:r>
              <a:rPr lang="en-GB" dirty="0" smtClean="0"/>
              <a:t>3. </a:t>
            </a:r>
            <a:r>
              <a:rPr lang="en-GB" b="1" dirty="0"/>
              <a:t>Religion</a:t>
            </a:r>
          </a:p>
          <a:p>
            <a:pPr algn="l" rtl="0"/>
            <a:r>
              <a:rPr lang="en-GB" dirty="0" smtClean="0"/>
              <a:t>4. </a:t>
            </a:r>
            <a:r>
              <a:rPr lang="en-GB" b="1" dirty="0"/>
              <a:t>Gender</a:t>
            </a:r>
          </a:p>
          <a:p>
            <a:pPr algn="l" rtl="0"/>
            <a:r>
              <a:rPr lang="en-GB" dirty="0" smtClean="0"/>
              <a:t>5. </a:t>
            </a:r>
            <a:r>
              <a:rPr lang="en-GB" b="1" dirty="0"/>
              <a:t>Politics</a:t>
            </a:r>
          </a:p>
          <a:p>
            <a:pPr algn="l" rtl="0"/>
            <a:r>
              <a:rPr lang="en-GB" dirty="0" smtClean="0"/>
              <a:t>6. </a:t>
            </a:r>
            <a:r>
              <a:rPr lang="en-GB" b="1" dirty="0"/>
              <a:t>Property and class</a:t>
            </a:r>
          </a:p>
          <a:p>
            <a:pPr algn="l" rtl="0"/>
            <a:r>
              <a:rPr lang="en-GB" dirty="0" smtClean="0"/>
              <a:t>7. </a:t>
            </a:r>
            <a:r>
              <a:rPr lang="en-GB" b="1" dirty="0"/>
              <a:t>Individual and society</a:t>
            </a:r>
          </a:p>
          <a:p>
            <a:pPr algn="l" rtl="0"/>
            <a:endParaRPr lang="en-GB" dirty="0"/>
          </a:p>
          <a:p>
            <a:pPr algn="l" rtl="0"/>
            <a:endParaRPr lang="ar-S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127</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Jane Austen(16 December 1775 – 18 July 1817)  </vt:lpstr>
      <vt:lpstr>Slide 2</vt:lpstr>
      <vt:lpstr>Slide 3</vt:lpstr>
      <vt:lpstr>Slide 4</vt:lpstr>
      <vt:lpstr>Slide 5</vt:lpstr>
      <vt:lpstr>Styles</vt:lpstr>
      <vt:lpstr>Themes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Jane Austen(16 December 1775 – 18 July 1817)</dc:title>
  <dc:creator>Laila</dc:creator>
  <cp:lastModifiedBy>Laila</cp:lastModifiedBy>
  <cp:revision>13</cp:revision>
  <dcterms:created xsi:type="dcterms:W3CDTF">2012-09-30T20:14:07Z</dcterms:created>
  <dcterms:modified xsi:type="dcterms:W3CDTF">2012-09-30T22:04:24Z</dcterms:modified>
</cp:coreProperties>
</file>