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8" r:id="rId9"/>
    <p:sldId id="269" r:id="rId10"/>
    <p:sldId id="263" r:id="rId11"/>
    <p:sldId id="264" r:id="rId12"/>
    <p:sldId id="265" r:id="rId13"/>
    <p:sldId id="266" r:id="rId14"/>
    <p:sldId id="267"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t>26/01/1434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t>26/01/1434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EAB4AA-EDF3-48D8-B37A-1A051B922DAE}" type="datetimeFigureOut">
              <a:rPr lang="ar-SA" smtClean="0"/>
              <a:t>26/01/1434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18EAB4AA-EDF3-48D8-B37A-1A051B922DAE}" type="datetimeFigureOut">
              <a:rPr lang="ar-SA" smtClean="0"/>
              <a:t>26/01/1434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18EAB4AA-EDF3-48D8-B37A-1A051B922DAE}" type="datetimeFigureOut">
              <a:rPr lang="ar-SA" smtClean="0"/>
              <a:t>26/01/1434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8EAB4AA-EDF3-48D8-B37A-1A051B922DAE}" type="datetimeFigureOut">
              <a:rPr lang="ar-SA" smtClean="0"/>
              <a:t>26/01/1434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AB4AA-EDF3-48D8-B37A-1A051B922DAE}" type="datetimeFigureOut">
              <a:rPr lang="ar-SA" smtClean="0"/>
              <a:t>26/01/1434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AB4AA-EDF3-48D8-B37A-1A051B922DAE}" type="datetimeFigureOut">
              <a:rPr lang="ar-SA" smtClean="0"/>
              <a:t>26/01/1434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AB4AA-EDF3-48D8-B37A-1A051B922DAE}" type="datetimeFigureOut">
              <a:rPr lang="ar-SA" smtClean="0"/>
              <a:t>26/01/1434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t>26/01/1434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t>26/01/1434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EAB4AA-EDF3-48D8-B37A-1A051B922DAE}" type="datetimeFigureOut">
              <a:rPr lang="ar-SA" smtClean="0"/>
              <a:t>26/01/1434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DDDA88C-9EF0-4481-9195-A33CE4A01FF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Wide_Sargasso_Sea" TargetMode="External"/><Relationship Id="rId2" Type="http://schemas.openxmlformats.org/officeDocument/2006/relationships/hyperlink" Target="http://en.wikipedia.org/wiki/Dominica"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en.wikipedia.org/wiki/Jane_Eyre" TargetMode="External"/><Relationship Id="rId4" Type="http://schemas.openxmlformats.org/officeDocument/2006/relationships/hyperlink" Target="http://en.wikipedia.org/wiki/Charlotte_Bront%C3%AB"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i="1" dirty="0" smtClean="0">
                <a:solidFill>
                  <a:srgbClr val="FF0000"/>
                </a:solidFill>
              </a:rPr>
              <a:t>Jane Eyre</a:t>
            </a:r>
            <a:r>
              <a:rPr lang="en-US" dirty="0" smtClean="0">
                <a:solidFill>
                  <a:srgbClr val="FF0000"/>
                </a:solidFill>
              </a:rPr>
              <a:t/>
            </a:r>
            <a:br>
              <a:rPr lang="en-US" dirty="0" smtClean="0">
                <a:solidFill>
                  <a:srgbClr val="FF0000"/>
                </a:solidFill>
              </a:rPr>
            </a:br>
            <a:r>
              <a:rPr lang="en-US" dirty="0" smtClean="0">
                <a:solidFill>
                  <a:srgbClr val="FF0000"/>
                </a:solidFill>
              </a:rPr>
              <a:t>Characterization</a:t>
            </a:r>
            <a:endParaRPr lang="ar-SA" dirty="0">
              <a:solidFill>
                <a:srgbClr val="FF0000"/>
              </a:solidFill>
            </a:endParaRPr>
          </a:p>
        </p:txBody>
      </p:sp>
      <p:sp>
        <p:nvSpPr>
          <p:cNvPr id="5" name="Content Placeholder 4"/>
          <p:cNvSpPr>
            <a:spLocks noGrp="1"/>
          </p:cNvSpPr>
          <p:nvPr>
            <p:ph idx="1"/>
          </p:nvPr>
        </p:nvSpPr>
        <p:spPr/>
        <p:txBody>
          <a:bodyPr>
            <a:normAutofit fontScale="70000" lnSpcReduction="20000"/>
          </a:bodyPr>
          <a:lstStyle/>
          <a:p>
            <a:pPr algn="l" rtl="0"/>
            <a:r>
              <a:rPr lang="en-US" dirty="0"/>
              <a:t>Reading, education, and creativity are all essential components of Jane's growth, factors that help her achieve her final success. </a:t>
            </a:r>
            <a:endParaRPr lang="en-US" dirty="0" smtClean="0"/>
          </a:p>
          <a:p>
            <a:pPr algn="l" rtl="0"/>
            <a:r>
              <a:rPr lang="en-US" dirty="0" smtClean="0"/>
              <a:t>Jane </a:t>
            </a:r>
            <a:r>
              <a:rPr lang="en-US" dirty="0"/>
              <a:t>reads a variety of texts: </a:t>
            </a:r>
            <a:r>
              <a:rPr lang="en-US" i="1" dirty="0"/>
              <a:t>Pamela</a:t>
            </a:r>
            <a:r>
              <a:rPr lang="en-US" dirty="0"/>
              <a:t>, </a:t>
            </a:r>
            <a:r>
              <a:rPr lang="en-US" i="1" dirty="0"/>
              <a:t>Gulliver's</a:t>
            </a:r>
            <a:r>
              <a:rPr lang="en-US" dirty="0"/>
              <a:t> </a:t>
            </a:r>
            <a:r>
              <a:rPr lang="en-US" i="1" dirty="0"/>
              <a:t>Travels</a:t>
            </a:r>
            <a:r>
              <a:rPr lang="en-US" dirty="0"/>
              <a:t>, and </a:t>
            </a:r>
            <a:r>
              <a:rPr lang="en-US" i="1" dirty="0" err="1"/>
              <a:t>Marmion</a:t>
            </a:r>
            <a:r>
              <a:rPr lang="en-US" dirty="0"/>
              <a:t>. Stories provide Jane with an escape from her unhappy </a:t>
            </a:r>
            <a:r>
              <a:rPr lang="en-US" dirty="0" smtClean="0"/>
              <a:t>situation, </a:t>
            </a:r>
            <a:r>
              <a:rPr lang="en-US" dirty="0"/>
              <a:t>feeding her imagination and offering her a vast world beyond the troubles of her real </a:t>
            </a:r>
            <a:r>
              <a:rPr lang="en-US" dirty="0" smtClean="0"/>
              <a:t>life.</a:t>
            </a:r>
          </a:p>
          <a:p>
            <a:pPr algn="l" rtl="0"/>
            <a:r>
              <a:rPr lang="en-US" dirty="0" smtClean="0"/>
              <a:t>she </a:t>
            </a:r>
            <a:r>
              <a:rPr lang="en-US" dirty="0"/>
              <a:t>believes education will allow her the freedom to improve her position in society by teaching her to act like a "lady," but her success at school, in particular her drawing ability, also increases her self-confidence. </a:t>
            </a:r>
            <a:endParaRPr lang="en-US" dirty="0" smtClean="0"/>
          </a:p>
          <a:p>
            <a:pPr algn="l" rtl="0"/>
            <a:r>
              <a:rPr lang="en-US" dirty="0"/>
              <a:t>J</a:t>
            </a:r>
            <a:r>
              <a:rPr lang="en-US" dirty="0" smtClean="0"/>
              <a:t>ane </a:t>
            </a:r>
            <a:r>
              <a:rPr lang="en-US" dirty="0"/>
              <a:t>confesses that artistic creation offers her one of the "keenest pleasures" of her life, and Rochester is impressed with Jane's drawings because of their depth and meaning, not typical of a schoolgirl.</a:t>
            </a:r>
            <a:r>
              <a:rPr lang="en-US" dirty="0" smtClean="0"/>
              <a:t> </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lnSpcReduction="10000"/>
          </a:bodyPr>
          <a:lstStyle/>
          <a:p>
            <a:pPr algn="l" rtl="0"/>
            <a:r>
              <a:rPr lang="en-US" dirty="0"/>
              <a:t>rebellion. In the opening chapters of the novel, Jane refers to herself as a </a:t>
            </a:r>
            <a:r>
              <a:rPr lang="en-US" dirty="0">
                <a:solidFill>
                  <a:srgbClr val="FF0000"/>
                </a:solidFill>
              </a:rPr>
              <a:t>"rebel slave,"</a:t>
            </a:r>
            <a:r>
              <a:rPr lang="en-US" dirty="0" smtClean="0">
                <a:solidFill>
                  <a:srgbClr val="FF0000"/>
                </a:solidFill>
              </a:rPr>
              <a:t> </a:t>
            </a:r>
          </a:p>
          <a:p>
            <a:pPr algn="l" rtl="0"/>
            <a:r>
              <a:rPr lang="en-US" dirty="0" smtClean="0"/>
              <a:t>Ex: </a:t>
            </a:r>
            <a:r>
              <a:rPr lang="en-US" dirty="0"/>
              <a:t>Mrs. Reed's unfair accusations, Rochester's attempt to make her his mistress, and St. John's desire to transform her into a missionary wife.</a:t>
            </a:r>
            <a:r>
              <a:rPr lang="en-US" dirty="0" smtClean="0"/>
              <a:t> </a:t>
            </a:r>
          </a:p>
          <a:p>
            <a:pPr algn="l" rtl="0"/>
            <a:r>
              <a:rPr lang="en-US" dirty="0"/>
              <a:t>Most of Jane's rebellions target the inequities of society, but much of her personality is fairly conventional. In fact, she often seems to provide a model of proper English womanhood: frank, sincere, and lacking in personal vanity.</a:t>
            </a:r>
            <a:r>
              <a:rPr lang="en-US" dirty="0" smtClean="0"/>
              <a:t>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lstStyle/>
          <a:p>
            <a:pPr algn="l" rtl="0"/>
            <a:r>
              <a:rPr lang="en-US" dirty="0" smtClean="0"/>
              <a:t>Jane’s </a:t>
            </a:r>
            <a:r>
              <a:rPr lang="en-US" dirty="0" smtClean="0">
                <a:solidFill>
                  <a:srgbClr val="FF0000"/>
                </a:solidFill>
              </a:rPr>
              <a:t>spiritual power </a:t>
            </a:r>
            <a:r>
              <a:rPr lang="en-US" dirty="0" smtClean="0"/>
              <a:t>is emphasized.</a:t>
            </a:r>
          </a:p>
          <a:p>
            <a:pPr algn="l" rtl="0"/>
            <a:r>
              <a:rPr lang="en-US" dirty="0"/>
              <a:t>Throughout the novel, Jane is referred to as an </a:t>
            </a:r>
            <a:r>
              <a:rPr lang="en-US" dirty="0">
                <a:solidFill>
                  <a:srgbClr val="FF0000"/>
                </a:solidFill>
              </a:rPr>
              <a:t>imp, a fairy</a:t>
            </a:r>
            <a:r>
              <a:rPr lang="en-US" dirty="0"/>
              <a:t>, </a:t>
            </a:r>
            <a:r>
              <a:rPr lang="en-US" dirty="0" smtClean="0"/>
              <a:t>as </a:t>
            </a:r>
            <a:r>
              <a:rPr lang="en-US" dirty="0"/>
              <a:t>fairy, Jane identifies herself as a special, magical creature. </a:t>
            </a:r>
            <a:endParaRPr lang="en-US" dirty="0" smtClean="0"/>
          </a:p>
          <a:p>
            <a:pPr algn="l" rtl="0"/>
            <a:r>
              <a:rPr lang="en-US" dirty="0" smtClean="0"/>
              <a:t>Connecting </a:t>
            </a:r>
            <a:r>
              <a:rPr lang="en-US" dirty="0"/>
              <a:t>herself with the mythical beings in Bessie's stories, Jane is affiliated with the realms of imagination, with the fantastic. Jane's psychic abilities aren't merely imaginary: her dreams and visions have a real impact on her life.</a:t>
            </a:r>
            <a:r>
              <a:rPr lang="en-US" dirty="0" smtClean="0"/>
              <a:t>  </a:t>
            </a: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0000"/>
                </a:solidFill>
              </a:rPr>
              <a:t>Edward Fairfax Rochester</a:t>
            </a:r>
            <a:r>
              <a:rPr lang="en-GB"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l" rtl="0"/>
            <a:r>
              <a:rPr lang="en-US" dirty="0"/>
              <a:t>An example of the </a:t>
            </a:r>
            <a:r>
              <a:rPr lang="en-US" dirty="0">
                <a:solidFill>
                  <a:srgbClr val="FF0000"/>
                </a:solidFill>
              </a:rPr>
              <a:t>Byronic hero</a:t>
            </a:r>
            <a:r>
              <a:rPr lang="en-US" dirty="0"/>
              <a:t>, Rochester is a passionate man, often guided by his senses rather than by his rational mind</a:t>
            </a:r>
            <a:r>
              <a:rPr lang="en-US" dirty="0" smtClean="0"/>
              <a:t>. Ex: marrying Bertha mason for her looks, having passion for Celine </a:t>
            </a:r>
            <a:r>
              <a:rPr lang="en-US" dirty="0" err="1" smtClean="0"/>
              <a:t>Varens</a:t>
            </a:r>
            <a:r>
              <a:rPr lang="en-US" dirty="0" smtClean="0"/>
              <a:t> resulting in an immoral relationship, and offering Jane the choice to elope with him.</a:t>
            </a:r>
          </a:p>
          <a:p>
            <a:pPr algn="l" rtl="0"/>
            <a:r>
              <a:rPr lang="en-US" dirty="0"/>
              <a:t>Like Jane, Rochester is connected with almost psychic powers.</a:t>
            </a:r>
            <a:r>
              <a:rPr lang="en-US" dirty="0" smtClean="0"/>
              <a:t> Ex: </a:t>
            </a:r>
            <a:r>
              <a:rPr lang="en-GB" dirty="0"/>
              <a:t>As gypsy </a:t>
            </a:r>
            <a:r>
              <a:rPr lang="en-GB" dirty="0" smtClean="0"/>
              <a:t>fortune-teller, </a:t>
            </a:r>
            <a:r>
              <a:rPr lang="en-US" dirty="0" smtClean="0"/>
              <a:t>seeing</a:t>
            </a:r>
            <a:r>
              <a:rPr lang="en-GB" dirty="0" smtClean="0"/>
              <a:t> Blanche </a:t>
            </a:r>
            <a:r>
              <a:rPr lang="en-US" dirty="0" smtClean="0"/>
              <a:t> as a </a:t>
            </a:r>
            <a:r>
              <a:rPr lang="en-GB" dirty="0"/>
              <a:t>fortune </a:t>
            </a:r>
            <a:r>
              <a:rPr lang="en-GB" dirty="0" smtClean="0"/>
              <a:t>hunter, and his cry to Jane when she was in the Moor House.</a:t>
            </a:r>
            <a:r>
              <a:rPr lang="en-US" dirty="0" smtClean="0"/>
              <a:t> </a:t>
            </a:r>
          </a:p>
          <a:p>
            <a:pPr algn="l" rtl="0"/>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332656"/>
            <a:ext cx="8229600" cy="5793507"/>
          </a:xfrm>
        </p:spPr>
        <p:txBody>
          <a:bodyPr>
            <a:normAutofit fontScale="77500" lnSpcReduction="20000"/>
          </a:bodyPr>
          <a:lstStyle/>
          <a:p>
            <a:pPr algn="l" rtl="0"/>
            <a:r>
              <a:rPr lang="en-US" dirty="0"/>
              <a:t>Longing for innocence and purity, he wants Jane to be the good angel in his life, creating new harmony. </a:t>
            </a:r>
            <a:endParaRPr lang="en-US" dirty="0" smtClean="0"/>
          </a:p>
          <a:p>
            <a:pPr algn="l" rtl="0"/>
            <a:r>
              <a:rPr lang="en-US" dirty="0" smtClean="0"/>
              <a:t>Despite </a:t>
            </a:r>
            <a:r>
              <a:rPr lang="en-US" dirty="0"/>
              <a:t>these desires for a </a:t>
            </a:r>
            <a:r>
              <a:rPr lang="en-US" dirty="0" smtClean="0"/>
              <a:t>new pure </a:t>
            </a:r>
            <a:r>
              <a:rPr lang="en-US" dirty="0"/>
              <a:t>life, Rochester is still caught in a web of lies and immorality: He attempts </a:t>
            </a:r>
            <a:r>
              <a:rPr lang="en-US" dirty="0">
                <a:solidFill>
                  <a:srgbClr val="FF0000"/>
                </a:solidFill>
              </a:rPr>
              <a:t>bigamy</a:t>
            </a:r>
            <a:r>
              <a:rPr lang="en-US" dirty="0"/>
              <a:t> and then tries to convince Jane to be his mistress</a:t>
            </a:r>
            <a:r>
              <a:rPr lang="en-US" dirty="0" smtClean="0"/>
              <a:t>.</a:t>
            </a:r>
          </a:p>
          <a:p>
            <a:pPr algn="l" rtl="0"/>
            <a:r>
              <a:rPr lang="en-US" dirty="0"/>
              <a:t>He </a:t>
            </a:r>
            <a:r>
              <a:rPr lang="en-US" dirty="0" smtClean="0"/>
              <a:t>tries </a:t>
            </a:r>
            <a:r>
              <a:rPr lang="en-US" dirty="0"/>
              <a:t>to objectify Jane by clothing her in expensive satins and laces, leaving her feeling like a "performing ape</a:t>
            </a:r>
            <a:r>
              <a:rPr lang="en-US" dirty="0" smtClean="0"/>
              <a:t>.“ Rochester's </a:t>
            </a:r>
            <a:r>
              <a:rPr lang="en-US" dirty="0"/>
              <a:t>passions and materialism need to be disciplined before he can be the proper husband for Jane. </a:t>
            </a:r>
            <a:endParaRPr lang="en-US" dirty="0" smtClean="0"/>
          </a:p>
          <a:p>
            <a:pPr algn="l" rtl="0"/>
            <a:r>
              <a:rPr lang="en-US" dirty="0" smtClean="0"/>
              <a:t>he </a:t>
            </a:r>
            <a:r>
              <a:rPr lang="en-US" dirty="0"/>
              <a:t>is blinded and loses a </a:t>
            </a:r>
            <a:r>
              <a:rPr lang="en-US" dirty="0" smtClean="0"/>
              <a:t>hand; </a:t>
            </a:r>
            <a:r>
              <a:rPr lang="en-US" dirty="0">
                <a:solidFill>
                  <a:srgbClr val="FF0000"/>
                </a:solidFill>
              </a:rPr>
              <a:t>symbolically</a:t>
            </a:r>
            <a:r>
              <a:rPr lang="en-US" dirty="0"/>
              <a:t>, his excessive passion has finally exploded, leaving him disabled. </a:t>
            </a:r>
            <a:endParaRPr lang="en-US" dirty="0" smtClean="0"/>
          </a:p>
          <a:p>
            <a:pPr algn="l" rtl="0"/>
            <a:r>
              <a:rPr lang="en-US" dirty="0" smtClean="0"/>
              <a:t>Rochester </a:t>
            </a:r>
            <a:r>
              <a:rPr lang="en-US" dirty="0"/>
              <a:t>has passed "through the valley of the shadow of death" to become the perfect mate. Having finally paid for his sins, he is now a </a:t>
            </a:r>
            <a:r>
              <a:rPr lang="en-US" dirty="0" smtClean="0"/>
              <a:t>suitable husband </a:t>
            </a:r>
            <a:r>
              <a:rPr lang="en-US" dirty="0"/>
              <a:t>for Jane, who morally guides and corrects him at novel's end.</a:t>
            </a:r>
            <a:r>
              <a:rPr lang="en-US" dirty="0" smtClean="0"/>
              <a:t>  </a:t>
            </a:r>
          </a:p>
          <a:p>
            <a:pPr algn="l" rtl="0"/>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0000"/>
                </a:solidFill>
              </a:rPr>
              <a:t>St. John Rivers</a:t>
            </a:r>
            <a:r>
              <a:rPr lang="en-GB"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l" rtl="0"/>
            <a:r>
              <a:rPr lang="en-US" dirty="0"/>
              <a:t>While Rochester is a </a:t>
            </a:r>
            <a:r>
              <a:rPr lang="en-US" dirty="0">
                <a:solidFill>
                  <a:srgbClr val="FF0000"/>
                </a:solidFill>
              </a:rPr>
              <a:t>prototype</a:t>
            </a:r>
            <a:r>
              <a:rPr lang="en-US" dirty="0"/>
              <a:t> of the fiery, passionate man, St. John Rivers is his opposite: cold, hard-hearted, and repressed</a:t>
            </a:r>
            <a:r>
              <a:rPr lang="en-US" dirty="0" smtClean="0"/>
              <a:t>.</a:t>
            </a:r>
          </a:p>
          <a:p>
            <a:pPr algn="l" rtl="0"/>
            <a:r>
              <a:rPr lang="en-US" dirty="0" smtClean="0"/>
              <a:t>His </a:t>
            </a:r>
            <a:r>
              <a:rPr lang="en-US" dirty="0"/>
              <a:t>handsome appearance indicates moral and intellectual superiority — he has "a straight, classic nose; quite an Athenian mouth and chin" — and contrasts with Rochester's more rugged features. </a:t>
            </a:r>
            <a:endParaRPr lang="en-US" dirty="0" smtClean="0"/>
          </a:p>
          <a:p>
            <a:pPr algn="l" rtl="0"/>
            <a:r>
              <a:rPr lang="en-US" dirty="0" smtClean="0"/>
              <a:t>Jane thinks of him as </a:t>
            </a:r>
            <a:r>
              <a:rPr lang="en-US" dirty="0"/>
              <a:t>"no longer flesh, but marble" and his heart seems made of "stone or metal."</a:t>
            </a:r>
            <a:r>
              <a:rPr lang="en-US" dirty="0" smtClean="0"/>
              <a:t>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10000"/>
          </a:bodyPr>
          <a:lstStyle/>
          <a:p>
            <a:pPr algn="l" rtl="0"/>
            <a:r>
              <a:rPr lang="en-US" dirty="0" smtClean="0"/>
              <a:t>His reserved and religious character is seen clearly in his </a:t>
            </a:r>
            <a:r>
              <a:rPr lang="en-US" dirty="0"/>
              <a:t>relationship with </a:t>
            </a:r>
            <a:r>
              <a:rPr lang="en-US" dirty="0">
                <a:solidFill>
                  <a:srgbClr val="FF0000"/>
                </a:solidFill>
              </a:rPr>
              <a:t>Rosamond Oliver. </a:t>
            </a:r>
            <a:r>
              <a:rPr lang="en-US" dirty="0"/>
              <a:t>Although he "flushes" and "kindles" at the sight of her, St. John would rather turn himself into "an automaton" than succumb to Rosamond's beauty or fortune.</a:t>
            </a:r>
            <a:r>
              <a:rPr lang="en-US" dirty="0" smtClean="0"/>
              <a:t> </a:t>
            </a:r>
          </a:p>
          <a:p>
            <a:pPr algn="l" rtl="0"/>
            <a:r>
              <a:rPr lang="en-US" dirty="0"/>
              <a:t>Instead of asking her to help him in a mission of love in India, St. John "enlists" Jane to join his band of Christian mercenaries. He wants a wife he can "influence efficiently" and "retain absolutely," rather than someone he loves</a:t>
            </a:r>
            <a:r>
              <a:rPr lang="en-US" dirty="0" smtClean="0"/>
              <a:t>.</a:t>
            </a:r>
          </a:p>
          <a:p>
            <a:pPr algn="l" rtl="0"/>
            <a:r>
              <a:rPr lang="en-US" dirty="0"/>
              <a:t> St. John achieves his goal and conducts a "warrior-march trample" through India, ultimately dying young following ten hard years of missionary work.</a:t>
            </a:r>
            <a:r>
              <a:rPr lang="en-US" dirty="0" smtClean="0"/>
              <a:t>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Bertha Mason</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dirty="0"/>
              <a:t>Neither </a:t>
            </a:r>
            <a:r>
              <a:rPr lang="en-US" dirty="0" err="1"/>
              <a:t>Brontë</a:t>
            </a:r>
            <a:r>
              <a:rPr lang="en-US" dirty="0"/>
              <a:t> nor Rhys reveal Bertha's racial lineage, but the possibility of African blood within her veins has fostered a variety of criticism about the racist connotations behind her portrayal as a madwoman and even her suicidal act of "burning down the house" to make way for the white female protagonist (</a:t>
            </a:r>
            <a:r>
              <a:rPr lang="en-US" dirty="0" err="1"/>
              <a:t>Ghose</a:t>
            </a:r>
            <a:r>
              <a:rPr lang="en-US" dirty="0"/>
              <a:t> 4).</a:t>
            </a:r>
            <a:r>
              <a:rPr lang="en-US" dirty="0" smtClean="0"/>
              <a:t> </a:t>
            </a:r>
          </a:p>
          <a:p>
            <a:pPr algn="l" rtl="0"/>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62500" lnSpcReduction="20000"/>
          </a:bodyPr>
          <a:lstStyle/>
          <a:p>
            <a:pPr algn="l" rtl="0"/>
            <a:r>
              <a:rPr lang="en-US" dirty="0"/>
              <a:t>Rochester loosely associates "madness" with Bertha's racially "impure" lineage as well as the tropical West Indian climate in which she grew up. </a:t>
            </a:r>
            <a:endParaRPr lang="en-US" dirty="0" smtClean="0"/>
          </a:p>
          <a:p>
            <a:pPr algn="l" rtl="0"/>
            <a:r>
              <a:rPr lang="en-US" dirty="0" smtClean="0"/>
              <a:t>He </a:t>
            </a:r>
            <a:r>
              <a:rPr lang="en-US" dirty="0"/>
              <a:t>mentions "the fiery West Indian" place of Bertha's upbringing (</a:t>
            </a:r>
            <a:r>
              <a:rPr lang="en-US" dirty="0" err="1"/>
              <a:t>ch</a:t>
            </a:r>
            <a:r>
              <a:rPr lang="en-US" dirty="0"/>
              <a:t> 27) and her Creole blood as the roots of her insanity. </a:t>
            </a:r>
            <a:endParaRPr lang="en-US" dirty="0" smtClean="0"/>
          </a:p>
          <a:p>
            <a:pPr algn="l" rtl="0"/>
            <a:r>
              <a:rPr lang="en-US" dirty="0" smtClean="0"/>
              <a:t>He </a:t>
            </a:r>
            <a:r>
              <a:rPr lang="en-US" dirty="0"/>
              <a:t>claims that "</a:t>
            </a:r>
            <a:r>
              <a:rPr lang="en-US" dirty="0">
                <a:solidFill>
                  <a:srgbClr val="FF0000"/>
                </a:solidFill>
              </a:rPr>
              <a:t>Bertha Mason </a:t>
            </a:r>
            <a:r>
              <a:rPr lang="en-US" dirty="0"/>
              <a:t>is mad [because] she came of a mad family;--</a:t>
            </a:r>
            <a:r>
              <a:rPr lang="en-US" u="sng" dirty="0"/>
              <a:t>idiots and maniacs through three generations! Her mother, the Creole, was both a mad woman and a drunkard!" </a:t>
            </a:r>
            <a:r>
              <a:rPr lang="en-US" dirty="0"/>
              <a:t>(</a:t>
            </a:r>
            <a:r>
              <a:rPr lang="en-US" dirty="0" err="1"/>
              <a:t>ch</a:t>
            </a:r>
            <a:r>
              <a:rPr lang="en-US" dirty="0"/>
              <a:t> 26). </a:t>
            </a:r>
            <a:endParaRPr lang="en-US" dirty="0" smtClean="0"/>
          </a:p>
          <a:p>
            <a:pPr algn="l" rtl="0"/>
            <a:r>
              <a:rPr lang="en-US" dirty="0" smtClean="0"/>
              <a:t>Later</a:t>
            </a:r>
            <a:r>
              <a:rPr lang="en-US" dirty="0"/>
              <a:t>, Rochester specifically mentions that Bertha's family wished for him to marry Bertha because of his </a:t>
            </a:r>
            <a:r>
              <a:rPr lang="en-US" dirty="0">
                <a:solidFill>
                  <a:srgbClr val="FF0000"/>
                </a:solidFill>
              </a:rPr>
              <a:t>"racial" superiority</a:t>
            </a:r>
            <a:r>
              <a:rPr lang="en-US" dirty="0"/>
              <a:t>. </a:t>
            </a:r>
            <a:r>
              <a:rPr lang="en-US" dirty="0" smtClean="0"/>
              <a:t>“</a:t>
            </a:r>
          </a:p>
          <a:p>
            <a:pPr algn="l" rtl="0"/>
            <a:r>
              <a:rPr lang="en-US" dirty="0" smtClean="0"/>
              <a:t>Her </a:t>
            </a:r>
            <a:r>
              <a:rPr lang="en-US" dirty="0"/>
              <a:t>family wished to secure me because </a:t>
            </a:r>
            <a:r>
              <a:rPr lang="en-US" dirty="0">
                <a:solidFill>
                  <a:srgbClr val="FF0000"/>
                </a:solidFill>
              </a:rPr>
              <a:t>I was of good race, and so did she"</a:t>
            </a:r>
            <a:r>
              <a:rPr lang="en-US" dirty="0"/>
              <a:t> (</a:t>
            </a:r>
            <a:r>
              <a:rPr lang="en-US" dirty="0" err="1"/>
              <a:t>ch</a:t>
            </a:r>
            <a:r>
              <a:rPr lang="en-US" dirty="0"/>
              <a:t> 27). </a:t>
            </a:r>
            <a:endParaRPr lang="en-US" dirty="0" smtClean="0"/>
          </a:p>
          <a:p>
            <a:pPr algn="l" rtl="0"/>
            <a:r>
              <a:rPr lang="en-US" dirty="0" smtClean="0"/>
              <a:t>After </a:t>
            </a:r>
            <a:r>
              <a:rPr lang="en-US" dirty="0"/>
              <a:t>offering a variety of associations between madness and "impure" racial composition, Rochester, </a:t>
            </a:r>
            <a:r>
              <a:rPr lang="en-US" dirty="0" smtClean="0"/>
              <a:t>reverts </a:t>
            </a:r>
            <a:r>
              <a:rPr lang="en-US" dirty="0"/>
              <a:t>to West Indian climate as a cultivating force of such madness, a kind of hell for the "civilized" Englishman. </a:t>
            </a:r>
            <a:endParaRPr lang="en-US" dirty="0" smtClean="0"/>
          </a:p>
          <a:p>
            <a:pPr algn="l" rtl="0"/>
            <a:r>
              <a:rPr lang="en-US" dirty="0" smtClean="0"/>
              <a:t>Regarding </a:t>
            </a:r>
            <a:r>
              <a:rPr lang="en-US" dirty="0"/>
              <a:t>his stay in Jamaica, Rochester states,</a:t>
            </a:r>
          </a:p>
          <a:p>
            <a:pPr algn="l" rtl="0"/>
            <a:r>
              <a:rPr lang="en-US" dirty="0"/>
              <a:t>The air was like </a:t>
            </a:r>
            <a:r>
              <a:rPr lang="en-US" dirty="0" err="1"/>
              <a:t>sulphur</a:t>
            </a:r>
            <a:r>
              <a:rPr lang="en-US" dirty="0"/>
              <a:t> steams . . . I could find no refreshment anywhere. </a:t>
            </a:r>
            <a:r>
              <a:rPr lang="en-US" dirty="0" err="1"/>
              <a:t>Mosquitos</a:t>
            </a:r>
            <a:r>
              <a:rPr lang="en-US" dirty="0"/>
              <a:t> . . .the moon was setting in the waves, road and red, like a hot cannon-ball . . .[it was] a world quivering with the ferment of tempest. (</a:t>
            </a:r>
            <a:r>
              <a:rPr lang="en-US" dirty="0" err="1"/>
              <a:t>ch</a:t>
            </a:r>
            <a:r>
              <a:rPr lang="en-US" dirty="0"/>
              <a:t> 27)</a:t>
            </a:r>
          </a:p>
          <a:p>
            <a:pPr algn="l" rtl="0"/>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A Postcolonial Approach to the Novel</a:t>
            </a:r>
            <a:r>
              <a:rPr lang="en-US" b="1" dirty="0"/>
              <a:t> </a:t>
            </a:r>
            <a:br>
              <a:rPr lang="en-US" b="1" dirty="0"/>
            </a:br>
            <a:endParaRPr lang="ar-SA" dirty="0"/>
          </a:p>
        </p:txBody>
      </p:sp>
      <p:sp>
        <p:nvSpPr>
          <p:cNvPr id="3" name="Content Placeholder 2"/>
          <p:cNvSpPr>
            <a:spLocks noGrp="1"/>
          </p:cNvSpPr>
          <p:nvPr>
            <p:ph idx="1"/>
          </p:nvPr>
        </p:nvSpPr>
        <p:spPr>
          <a:xfrm>
            <a:off x="457200" y="980728"/>
            <a:ext cx="8229600" cy="5544616"/>
          </a:xfrm>
        </p:spPr>
        <p:txBody>
          <a:bodyPr>
            <a:normAutofit fontScale="77500" lnSpcReduction="20000"/>
          </a:bodyPr>
          <a:lstStyle/>
          <a:p>
            <a:pPr algn="l" rtl="0"/>
            <a:r>
              <a:rPr lang="en-US" dirty="0" err="1" smtClean="0"/>
              <a:t>postcolonialism</a:t>
            </a:r>
            <a:r>
              <a:rPr lang="en-US" dirty="0" smtClean="0"/>
              <a:t> asks readers to consider the way colonialist and anti-colonialist messages are presented in literary texts. </a:t>
            </a:r>
          </a:p>
          <a:p>
            <a:pPr algn="l" rtl="0"/>
            <a:r>
              <a:rPr lang="en-US" dirty="0" smtClean="0"/>
              <a:t>It argues that Western culture is Eurocentric, meaning it presents European values as natural and universal, while Eastern ideas are, for example, inferior, immoral, or "savage."  </a:t>
            </a:r>
          </a:p>
          <a:p>
            <a:pPr algn="l" rtl="0"/>
            <a:r>
              <a:rPr lang="en-US" dirty="0" smtClean="0"/>
              <a:t>1. What does the novel reveal about the way cultural difference was represented in Victorian culture? </a:t>
            </a:r>
          </a:p>
          <a:p>
            <a:pPr algn="l" rtl="0"/>
            <a:r>
              <a:rPr lang="en-US" dirty="0" smtClean="0"/>
              <a:t>2. How did Britain justify its colonialist project by imaging the East as "savage" or uncivilized?</a:t>
            </a:r>
          </a:p>
          <a:p>
            <a:pPr algn="l" rtl="0"/>
            <a:r>
              <a:rPr lang="en-US" dirty="0" smtClean="0"/>
              <a:t> 3. What idea does the text create of "proper" British behavior? </a:t>
            </a:r>
          </a:p>
          <a:p>
            <a:pPr algn="l" rtl="0"/>
            <a:r>
              <a:rPr lang="en-US" dirty="0"/>
              <a:t>by examining the novel's representation of </a:t>
            </a:r>
            <a:r>
              <a:rPr lang="en-US" dirty="0">
                <a:solidFill>
                  <a:srgbClr val="FF0000"/>
                </a:solidFill>
              </a:rPr>
              <a:t>foreign women, especially Bertha Mason,</a:t>
            </a:r>
            <a:r>
              <a:rPr lang="en-US" dirty="0"/>
              <a:t> and the colonialist doctrines of </a:t>
            </a:r>
            <a:r>
              <a:rPr lang="en-US" dirty="0">
                <a:solidFill>
                  <a:srgbClr val="FF0000"/>
                </a:solidFill>
              </a:rPr>
              <a:t>Jane and of St. John Rivers</a:t>
            </a:r>
            <a:r>
              <a:rPr lang="en-US" dirty="0"/>
              <a:t>.</a:t>
            </a:r>
            <a:r>
              <a:rPr lang="en-US" dirty="0" smtClean="0"/>
              <a:t> </a:t>
            </a:r>
          </a:p>
          <a:p>
            <a:pPr algn="l" rtl="0"/>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6192688"/>
          </a:xfrm>
        </p:spPr>
        <p:txBody>
          <a:bodyPr>
            <a:normAutofit fontScale="85000" lnSpcReduction="20000"/>
          </a:bodyPr>
          <a:lstStyle/>
          <a:p>
            <a:pPr algn="l" rtl="0"/>
            <a:r>
              <a:rPr lang="en-US" dirty="0"/>
              <a:t>One of the colonialist goals of this novel is to </a:t>
            </a:r>
            <a:r>
              <a:rPr lang="en-US" dirty="0">
                <a:solidFill>
                  <a:srgbClr val="FF0000"/>
                </a:solidFill>
              </a:rPr>
              <a:t>create a prototype </a:t>
            </a:r>
            <a:r>
              <a:rPr lang="en-US" dirty="0"/>
              <a:t>of </a:t>
            </a:r>
            <a:r>
              <a:rPr lang="en-US" u="sng" dirty="0"/>
              <a:t>the proper English woman</a:t>
            </a:r>
            <a:r>
              <a:rPr lang="en-US" dirty="0"/>
              <a:t>, </a:t>
            </a:r>
            <a:r>
              <a:rPr lang="en-US" dirty="0" smtClean="0"/>
              <a:t>(Jane </a:t>
            </a:r>
            <a:r>
              <a:rPr lang="en-US" dirty="0"/>
              <a:t>who is frank, sincere, and lacking in personal </a:t>
            </a:r>
            <a:r>
              <a:rPr lang="en-US" dirty="0" smtClean="0"/>
              <a:t>vanity). </a:t>
            </a:r>
          </a:p>
          <a:p>
            <a:pPr algn="l" rtl="0"/>
            <a:r>
              <a:rPr lang="en-US" dirty="0" smtClean="0"/>
              <a:t>This </a:t>
            </a:r>
            <a:r>
              <a:rPr lang="en-US" dirty="0"/>
              <a:t>ideal is created by Jane's attempt to contrast herself with the foreign women in the text</a:t>
            </a:r>
            <a:r>
              <a:rPr lang="en-US" dirty="0" smtClean="0"/>
              <a:t>. ex: </a:t>
            </a:r>
            <a:r>
              <a:rPr lang="en-US" dirty="0"/>
              <a:t>C</a:t>
            </a:r>
            <a:r>
              <a:rPr lang="en-US" dirty="0" smtClean="0"/>
              <a:t>eline </a:t>
            </a:r>
            <a:r>
              <a:rPr lang="en-US" dirty="0" err="1" smtClean="0"/>
              <a:t>Varens</a:t>
            </a:r>
            <a:r>
              <a:rPr lang="en-US" dirty="0" smtClean="0"/>
              <a:t> and her daughter criticized for </a:t>
            </a:r>
            <a:r>
              <a:rPr lang="en-GB" dirty="0" smtClean="0"/>
              <a:t> their superficiality </a:t>
            </a:r>
            <a:r>
              <a:rPr lang="en-GB" dirty="0"/>
              <a:t>and </a:t>
            </a:r>
            <a:r>
              <a:rPr lang="en-GB" dirty="0" smtClean="0"/>
              <a:t>materialism.(</a:t>
            </a:r>
            <a:r>
              <a:rPr lang="en-US" dirty="0"/>
              <a:t> "a sound English education corrected in a great measure her French defects."</a:t>
            </a:r>
            <a:r>
              <a:rPr lang="en-US" dirty="0" smtClean="0"/>
              <a:t> )</a:t>
            </a:r>
          </a:p>
          <a:p>
            <a:pPr algn="l" rtl="0"/>
            <a:r>
              <a:rPr lang="en-US" dirty="0"/>
              <a:t>Only through a good English lifestyle has </a:t>
            </a:r>
            <a:r>
              <a:rPr lang="en-US" dirty="0" err="1"/>
              <a:t>Adèle</a:t>
            </a:r>
            <a:r>
              <a:rPr lang="en-US" dirty="0"/>
              <a:t> avoided her mother's tragic flaws: materialism and sensuality, characteristics the novel specifically associates with foreign women</a:t>
            </a:r>
            <a:r>
              <a:rPr lang="en-US" dirty="0" smtClean="0"/>
              <a:t>.</a:t>
            </a:r>
          </a:p>
          <a:p>
            <a:pPr algn="l" rtl="0"/>
            <a:r>
              <a:rPr lang="en-US" dirty="0"/>
              <a:t>Jane's comments imply that the English, unlike their French neighbors, are deep rather than superficial, spiritual rather than materialistic.</a:t>
            </a:r>
            <a:r>
              <a:rPr lang="en-US" dirty="0" smtClean="0"/>
              <a:t>   </a:t>
            </a:r>
          </a:p>
          <a:p>
            <a:pPr algn="l" rtl="0"/>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lnSpcReduction="20000"/>
          </a:bodyPr>
          <a:lstStyle/>
          <a:p>
            <a:pPr algn="l" rtl="0"/>
            <a:r>
              <a:rPr lang="en-US" dirty="0"/>
              <a:t>But Jane's position is more conflicted than Rochester's: </a:t>
            </a:r>
            <a:r>
              <a:rPr lang="en-US" u="sng" dirty="0"/>
              <a:t>As a woman she is also a member of a colonized group</a:t>
            </a:r>
            <a:r>
              <a:rPr lang="en-US" dirty="0"/>
              <a:t>, but as a specifically British woman, she is a </a:t>
            </a:r>
            <a:r>
              <a:rPr lang="en-US" dirty="0">
                <a:solidFill>
                  <a:srgbClr val="FF0000"/>
                </a:solidFill>
              </a:rPr>
              <a:t>colonizer</a:t>
            </a:r>
            <a:r>
              <a:rPr lang="en-US" dirty="0"/>
              <a:t>.</a:t>
            </a:r>
            <a:r>
              <a:rPr lang="en-US" dirty="0" smtClean="0"/>
              <a:t> </a:t>
            </a:r>
          </a:p>
          <a:p>
            <a:pPr algn="l" rtl="0"/>
            <a:r>
              <a:rPr lang="en-US" dirty="0"/>
              <a:t>Her comments show the dual position of European women: both colonized and colonizers. While Rochester reduces her to a colonized "doll" or "performing ape," her comments show her Eurocentric understanding of Eastern culture: She implies that she'll be the enlightened Englishwoman coming to the rescue of poor, abused Turkish women. All women are enslaved by male despotism, but the British woman claims a moral and spiritual superiority over her Eastern sisters.</a:t>
            </a:r>
            <a:r>
              <a:rPr lang="en-US" dirty="0" smtClean="0"/>
              <a:t> </a:t>
            </a:r>
          </a:p>
          <a:p>
            <a:pPr algn="l" rtl="0"/>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77500" lnSpcReduction="20000"/>
          </a:bodyPr>
          <a:lstStyle/>
          <a:p>
            <a:pPr algn="l" rtl="0"/>
            <a:r>
              <a:rPr lang="en-US" dirty="0"/>
              <a:t>This difference becomes intense in Jane's representation of </a:t>
            </a:r>
            <a:r>
              <a:rPr lang="en-US" dirty="0">
                <a:solidFill>
                  <a:srgbClr val="FF0000"/>
                </a:solidFill>
              </a:rPr>
              <a:t>Bertha Mason</a:t>
            </a:r>
            <a:r>
              <a:rPr lang="en-US" dirty="0"/>
              <a:t>. </a:t>
            </a:r>
            <a:endParaRPr lang="en-US" dirty="0" smtClean="0"/>
          </a:p>
          <a:p>
            <a:pPr algn="l" rtl="0"/>
            <a:r>
              <a:rPr lang="en-US" dirty="0" smtClean="0"/>
              <a:t>Bertha's </a:t>
            </a:r>
            <a:r>
              <a:rPr lang="en-US" dirty="0" err="1"/>
              <a:t>vampiric</a:t>
            </a:r>
            <a:r>
              <a:rPr lang="en-US" dirty="0"/>
              <a:t> appearance suggests she is sucking the lifeblood away from the </a:t>
            </a:r>
            <a:r>
              <a:rPr lang="en-US" dirty="0">
                <a:solidFill>
                  <a:srgbClr val="FF0000"/>
                </a:solidFill>
              </a:rPr>
              <a:t>innocent Rochester,</a:t>
            </a:r>
            <a:r>
              <a:rPr lang="en-US" dirty="0"/>
              <a:t> who tells Jane he was as innocent as she is until he turned twenty-one and was married to Bertha: His goodness was taken by this </a:t>
            </a:r>
            <a:r>
              <a:rPr lang="en-US" dirty="0">
                <a:solidFill>
                  <a:srgbClr val="FF0000"/>
                </a:solidFill>
              </a:rPr>
              <a:t>savage woman</a:t>
            </a:r>
            <a:r>
              <a:rPr lang="en-US" dirty="0"/>
              <a:t>.</a:t>
            </a:r>
            <a:r>
              <a:rPr lang="en-US" dirty="0" smtClean="0"/>
              <a:t> </a:t>
            </a:r>
          </a:p>
          <a:p>
            <a:pPr algn="l" rtl="0"/>
            <a:r>
              <a:rPr lang="en-US" dirty="0"/>
              <a:t>Unlike Jane, Bertha refuses to be controlled; a woman whose stature almost equals her husband's, she fights with him, displaying a </a:t>
            </a:r>
            <a:r>
              <a:rPr lang="en-US" dirty="0" smtClean="0"/>
              <a:t>force </a:t>
            </a:r>
            <a:r>
              <a:rPr lang="en-US" dirty="0"/>
              <a:t>that almost masters Rochester. </a:t>
            </a:r>
            <a:endParaRPr lang="en-US" dirty="0" smtClean="0"/>
          </a:p>
          <a:p>
            <a:pPr algn="l" rtl="0"/>
            <a:r>
              <a:rPr lang="en-US" u="sng" dirty="0" smtClean="0">
                <a:solidFill>
                  <a:srgbClr val="FF0000"/>
                </a:solidFill>
              </a:rPr>
              <a:t>Post-colonial </a:t>
            </a:r>
            <a:r>
              <a:rPr lang="en-US" u="sng" dirty="0">
                <a:solidFill>
                  <a:srgbClr val="FF0000"/>
                </a:solidFill>
              </a:rPr>
              <a:t>critics </a:t>
            </a:r>
            <a:r>
              <a:rPr lang="en-US" dirty="0"/>
              <a:t>argue that Bertha, the foreign woman, is sacrificed so that British Jane can achieve self-identity. </a:t>
            </a:r>
            <a:endParaRPr lang="en-US" dirty="0" smtClean="0"/>
          </a:p>
          <a:p>
            <a:pPr algn="l" rtl="0"/>
            <a:r>
              <a:rPr lang="en-US" dirty="0" smtClean="0"/>
              <a:t>Their </a:t>
            </a:r>
            <a:r>
              <a:rPr lang="en-US" dirty="0"/>
              <a:t>arguments suggest Rochester isn't as innocent as he claims; as a colonialist, he was in the West Indies to make money and to overpower colonized men and women. </a:t>
            </a:r>
            <a:r>
              <a:rPr lang="en-US" dirty="0" smtClean="0"/>
              <a:t>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a:p>
        </p:txBody>
      </p:sp>
      <p:sp>
        <p:nvSpPr>
          <p:cNvPr id="3" name="Content Placeholder 2"/>
          <p:cNvSpPr>
            <a:spLocks noGrp="1"/>
          </p:cNvSpPr>
          <p:nvPr>
            <p:ph idx="1"/>
          </p:nvPr>
        </p:nvSpPr>
        <p:spPr>
          <a:xfrm>
            <a:off x="457200" y="404664"/>
            <a:ext cx="8229600" cy="5721499"/>
          </a:xfrm>
        </p:spPr>
        <p:txBody>
          <a:bodyPr/>
          <a:lstStyle/>
          <a:p>
            <a:pPr algn="l" rtl="0"/>
            <a:r>
              <a:rPr lang="en-US" dirty="0"/>
              <a:t>The representation of Bertha presents </a:t>
            </a:r>
            <a:r>
              <a:rPr lang="en-US" dirty="0">
                <a:solidFill>
                  <a:srgbClr val="FF0000"/>
                </a:solidFill>
              </a:rPr>
              <a:t>native peoples in the colonies as coarse, lascivious, and ignorant</a:t>
            </a:r>
            <a:r>
              <a:rPr lang="en-US" dirty="0"/>
              <a:t>, thus justifying St. John's missionary role: Bertha is a foreign "savage" in need of British guidance and enlightenment</a:t>
            </a:r>
            <a:r>
              <a:rPr lang="en-US" dirty="0" smtClean="0"/>
              <a:t>.</a:t>
            </a:r>
          </a:p>
          <a:p>
            <a:pPr algn="l" rtl="0"/>
            <a:r>
              <a:rPr lang="en-US" dirty="0"/>
              <a:t>Just as Jane retrains the minds of her lower-class students in England, St. John will reform the values of the pagans in India. Both characters perpetuate a belief in </a:t>
            </a:r>
            <a:r>
              <a:rPr lang="en-US" dirty="0">
                <a:solidFill>
                  <a:srgbClr val="FF0000"/>
                </a:solidFill>
              </a:rPr>
              <a:t>British, Christian-based moral and spiritual </a:t>
            </a:r>
            <a:r>
              <a:rPr lang="en-US" dirty="0" smtClean="0">
                <a:solidFill>
                  <a:srgbClr val="FF0000"/>
                </a:solidFill>
              </a:rPr>
              <a:t>superiority</a:t>
            </a:r>
            <a:r>
              <a:rPr lang="en-US" dirty="0">
                <a:solidFill>
                  <a:srgbClr val="FF0000"/>
                </a:solidFill>
              </a:rPr>
              <a:t>.</a:t>
            </a:r>
            <a:r>
              <a:rPr lang="en-US" dirty="0" smtClean="0">
                <a:solidFill>
                  <a:srgbClr val="FF0000"/>
                </a:solidFill>
              </a:rPr>
              <a:t> </a:t>
            </a:r>
            <a:endParaRPr lang="ar-SA"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style</a:t>
            </a:r>
            <a:endParaRPr lang="ar-SA"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l" rtl="0"/>
            <a:r>
              <a:rPr lang="en-US" dirty="0" smtClean="0"/>
              <a:t>A style that is </a:t>
            </a:r>
            <a:r>
              <a:rPr lang="en-US" dirty="0" smtClean="0">
                <a:solidFill>
                  <a:srgbClr val="FF0000"/>
                </a:solidFill>
              </a:rPr>
              <a:t>highly charged with emotion</a:t>
            </a:r>
            <a:r>
              <a:rPr lang="en-US" dirty="0" smtClean="0"/>
              <a:t>.</a:t>
            </a:r>
          </a:p>
          <a:p>
            <a:pPr algn="l" rtl="0"/>
            <a:r>
              <a:rPr lang="en-US" dirty="0" smtClean="0"/>
              <a:t>The </a:t>
            </a:r>
            <a:r>
              <a:rPr lang="en-US" dirty="0"/>
              <a:t>story is told from the </a:t>
            </a:r>
            <a:r>
              <a:rPr lang="en-US" dirty="0">
                <a:solidFill>
                  <a:srgbClr val="FF0000"/>
                </a:solidFill>
              </a:rPr>
              <a:t>first person point of view</a:t>
            </a:r>
            <a:r>
              <a:rPr lang="en-US" dirty="0"/>
              <a:t>. </a:t>
            </a:r>
            <a:r>
              <a:rPr lang="en-US" dirty="0" smtClean="0"/>
              <a:t>As </a:t>
            </a:r>
            <a:r>
              <a:rPr lang="en-US" dirty="0"/>
              <a:t>a </a:t>
            </a:r>
            <a:r>
              <a:rPr lang="en-US" dirty="0" smtClean="0"/>
              <a:t>result, </a:t>
            </a:r>
            <a:r>
              <a:rPr lang="en-US" dirty="0"/>
              <a:t>the reader only experiences what Jane experiences and knows only what she knows. As she is telling her own story, Jane takes the opportunity to address her readers personally, a technique that adds impact to certain portions of the novel.</a:t>
            </a:r>
          </a:p>
          <a:p>
            <a:pPr algn="l" rtl="0"/>
            <a:r>
              <a:rPr lang="en-US" dirty="0"/>
              <a:t>This story is told through a combination of </a:t>
            </a:r>
            <a:r>
              <a:rPr lang="en-US" dirty="0">
                <a:solidFill>
                  <a:srgbClr val="FF0000"/>
                </a:solidFill>
              </a:rPr>
              <a:t>dialogue and descriptive passages</a:t>
            </a:r>
            <a:r>
              <a:rPr lang="en-US" dirty="0"/>
              <a:t>. It is through the dialogue sections of the novel that the reader is allowed to know the thoughts and feelings of other characters in the novel. It is through Jane, however, that the reader learns about the passage of time in the action, the conditions under which she lives and the feelings she has.</a:t>
            </a:r>
          </a:p>
          <a:p>
            <a:pPr algn="l" rtl="0"/>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themes</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dirty="0" smtClean="0"/>
              <a:t>Love.</a:t>
            </a:r>
          </a:p>
          <a:p>
            <a:pPr algn="l" rtl="0"/>
            <a:r>
              <a:rPr lang="en-US" dirty="0" smtClean="0"/>
              <a:t>Femininity .</a:t>
            </a:r>
          </a:p>
          <a:p>
            <a:pPr algn="l" rtl="0"/>
            <a:r>
              <a:rPr lang="en-US" dirty="0" smtClean="0"/>
              <a:t>Religion.</a:t>
            </a:r>
          </a:p>
          <a:p>
            <a:pPr algn="l" rtl="0"/>
            <a:r>
              <a:rPr lang="en-US" dirty="0" smtClean="0"/>
              <a:t>Colonialism.</a:t>
            </a:r>
          </a:p>
          <a:p>
            <a:pPr algn="l" rtl="0"/>
            <a:r>
              <a:rPr lang="en-US" dirty="0" smtClean="0"/>
              <a:t>Social class.</a:t>
            </a:r>
          </a:p>
          <a:p>
            <a:pPr algn="l" rtl="0"/>
            <a:r>
              <a:rPr lang="en-US" dirty="0" smtClean="0"/>
              <a:t>Gender inequality.</a:t>
            </a:r>
          </a:p>
          <a:p>
            <a:pPr algn="l" rtl="0"/>
            <a:endParaRPr lang="en-US" dirty="0" smtClean="0"/>
          </a:p>
          <a:p>
            <a:pPr algn="l" rtl="0"/>
            <a:endParaRPr lang="en-US" dirty="0" smtClean="0"/>
          </a:p>
          <a:p>
            <a:pPr algn="l" rtl="0"/>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solidFill>
                  <a:srgbClr val="FF0000"/>
                </a:solidFill>
              </a:rPr>
              <a:t>Wide Sargasso Sea</a:t>
            </a:r>
            <a:r>
              <a:rPr lang="en-US" dirty="0" smtClean="0">
                <a:solidFill>
                  <a:srgbClr val="FF0000"/>
                </a:solidFill>
              </a:rPr>
              <a:t/>
            </a:r>
            <a:br>
              <a:rPr lang="en-US" dirty="0" smtClean="0">
                <a:solidFill>
                  <a:srgbClr val="FF0000"/>
                </a:solidFill>
              </a:rPr>
            </a:br>
            <a:r>
              <a:rPr lang="en-US" dirty="0" smtClean="0">
                <a:solidFill>
                  <a:srgbClr val="FF0000"/>
                </a:solidFill>
              </a:rPr>
              <a:t>by Jean Rhys</a:t>
            </a:r>
            <a:endParaRPr lang="ar-SA" dirty="0">
              <a:solidFill>
                <a:srgbClr val="FF0000"/>
              </a:solidFill>
            </a:endParaRPr>
          </a:p>
        </p:txBody>
      </p:sp>
      <p:sp>
        <p:nvSpPr>
          <p:cNvPr id="3" name="Content Placeholder 2"/>
          <p:cNvSpPr>
            <a:spLocks noGrp="1"/>
          </p:cNvSpPr>
          <p:nvPr>
            <p:ph idx="1"/>
          </p:nvPr>
        </p:nvSpPr>
        <p:spPr>
          <a:xfrm>
            <a:off x="457200" y="1600200"/>
            <a:ext cx="3898776" cy="4925144"/>
          </a:xfrm>
        </p:spPr>
        <p:txBody>
          <a:bodyPr>
            <a:normAutofit fontScale="62500" lnSpcReduction="20000"/>
          </a:bodyPr>
          <a:lstStyle/>
          <a:p>
            <a:pPr algn="l" rtl="0"/>
            <a:r>
              <a:rPr lang="en-US" b="1" u="sng" dirty="0" smtClean="0"/>
              <a:t>Prequel</a:t>
            </a:r>
            <a:r>
              <a:rPr lang="en-US" dirty="0" smtClean="0"/>
              <a:t>: </a:t>
            </a:r>
            <a:r>
              <a:rPr lang="en-US" dirty="0"/>
              <a:t>A literary, dramatic, or cinematic work whose narrative takes place before that of a preexisting work or a sequel</a:t>
            </a:r>
            <a:r>
              <a:rPr lang="en-US" dirty="0" smtClean="0"/>
              <a:t>.</a:t>
            </a:r>
          </a:p>
          <a:p>
            <a:pPr algn="l" rtl="0"/>
            <a:r>
              <a:rPr lang="en-US" b="1" dirty="0"/>
              <a:t>Jean Rhys</a:t>
            </a:r>
            <a:r>
              <a:rPr lang="en-US" dirty="0"/>
              <a:t>, </a:t>
            </a:r>
            <a:r>
              <a:rPr lang="en-US" dirty="0" smtClean="0"/>
              <a:t>(1890 –1979</a:t>
            </a:r>
            <a:r>
              <a:rPr lang="en-US" dirty="0"/>
              <a:t>), born </a:t>
            </a:r>
            <a:r>
              <a:rPr lang="en-US" b="1" dirty="0"/>
              <a:t>Ella </a:t>
            </a:r>
            <a:r>
              <a:rPr lang="en-US" b="1" dirty="0" err="1"/>
              <a:t>Gwendolen</a:t>
            </a:r>
            <a:r>
              <a:rPr lang="en-US" b="1" dirty="0"/>
              <a:t> Rees Williams</a:t>
            </a:r>
            <a:r>
              <a:rPr lang="en-US" dirty="0"/>
              <a:t>, was a mid 20th-century novelist from </a:t>
            </a:r>
            <a:r>
              <a:rPr lang="en-US" dirty="0">
                <a:hlinkClick r:id="rId2" action="ppaction://hlinkfile" tooltip="Dominica"/>
              </a:rPr>
              <a:t>Dominica</a:t>
            </a:r>
            <a:r>
              <a:rPr lang="en-US" dirty="0"/>
              <a:t>. Educated from the age of 16 in Great Britain, she is best known for her novel </a:t>
            </a:r>
            <a:r>
              <a:rPr lang="en-US" i="1" dirty="0">
                <a:hlinkClick r:id="rId3" action="ppaction://hlinkfile" tooltip="Wide Sargasso Sea"/>
              </a:rPr>
              <a:t>Wide Sargasso Sea</a:t>
            </a:r>
            <a:r>
              <a:rPr lang="en-US" dirty="0"/>
              <a:t> (1966), written as a "prequel" to </a:t>
            </a:r>
            <a:r>
              <a:rPr lang="en-US" dirty="0">
                <a:hlinkClick r:id="rId4" action="ppaction://hlinkfile" tooltip="Charlotte Brontë"/>
              </a:rPr>
              <a:t>Charlotte </a:t>
            </a:r>
            <a:r>
              <a:rPr lang="en-US" dirty="0" err="1">
                <a:hlinkClick r:id="rId4" action="ppaction://hlinkfile" tooltip="Charlotte Brontë"/>
              </a:rPr>
              <a:t>Brontë</a:t>
            </a:r>
            <a:r>
              <a:rPr lang="en-US" dirty="0" err="1"/>
              <a:t>'s</a:t>
            </a:r>
            <a:r>
              <a:rPr lang="en-US" dirty="0"/>
              <a:t> </a:t>
            </a:r>
            <a:r>
              <a:rPr lang="en-US" i="1" dirty="0">
                <a:hlinkClick r:id="rId5" action="ppaction://hlinkfile" tooltip="Jane Eyre"/>
              </a:rPr>
              <a:t>Jane Eyre</a:t>
            </a:r>
            <a:r>
              <a:rPr lang="en-US" dirty="0" smtClean="0"/>
              <a:t> </a:t>
            </a:r>
            <a:endParaRPr lang="en-US" dirty="0"/>
          </a:p>
          <a:p>
            <a:pPr algn="l" rtl="0">
              <a:buNone/>
            </a:pPr>
            <a:r>
              <a:rPr lang="en-US" dirty="0" smtClean="0"/>
              <a:t/>
            </a:r>
            <a:br>
              <a:rPr lang="en-US" dirty="0" smtClean="0"/>
            </a:br>
            <a:endParaRPr lang="ar-SA" dirty="0"/>
          </a:p>
        </p:txBody>
      </p:sp>
      <p:pic>
        <p:nvPicPr>
          <p:cNvPr id="1026" name="Picture 2"/>
          <p:cNvPicPr>
            <a:picLocks noChangeAspect="1" noChangeArrowheads="1"/>
          </p:cNvPicPr>
          <p:nvPr/>
        </p:nvPicPr>
        <p:blipFill>
          <a:blip r:embed="rId6" cstate="print"/>
          <a:srcRect/>
          <a:stretch>
            <a:fillRect/>
          </a:stretch>
        </p:blipFill>
        <p:spPr bwMode="auto">
          <a:xfrm>
            <a:off x="4427985" y="1844824"/>
            <a:ext cx="4716016" cy="453650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dirty="0" smtClean="0">
                <a:solidFill>
                  <a:srgbClr val="FF0000"/>
                </a:solidFill>
              </a:rPr>
              <a:t>Wide Sargasso Sea</a:t>
            </a:r>
            <a:br>
              <a:rPr lang="en-US" dirty="0" smtClean="0">
                <a:solidFill>
                  <a:srgbClr val="FF0000"/>
                </a:solidFill>
              </a:rPr>
            </a:br>
            <a:r>
              <a:rPr lang="en-US" dirty="0" smtClean="0">
                <a:solidFill>
                  <a:srgbClr val="FF0000"/>
                </a:solidFill>
              </a:rPr>
              <a:t>part I</a:t>
            </a:r>
            <a:endParaRPr lang="ar-SA" dirty="0">
              <a:solidFill>
                <a:srgbClr val="FF0000"/>
              </a:solidFill>
            </a:endParaRPr>
          </a:p>
        </p:txBody>
      </p:sp>
      <p:sp>
        <p:nvSpPr>
          <p:cNvPr id="3" name="Content Placeholder 2"/>
          <p:cNvSpPr>
            <a:spLocks noGrp="1"/>
          </p:cNvSpPr>
          <p:nvPr>
            <p:ph idx="1"/>
          </p:nvPr>
        </p:nvSpPr>
        <p:spPr>
          <a:xfrm>
            <a:off x="457200" y="1600200"/>
            <a:ext cx="8363272" cy="4525963"/>
          </a:xfrm>
        </p:spPr>
        <p:txBody>
          <a:bodyPr>
            <a:normAutofit fontScale="85000" lnSpcReduction="20000"/>
          </a:bodyPr>
          <a:lstStyle/>
          <a:p>
            <a:pPr algn="l" rtl="0"/>
            <a:r>
              <a:rPr lang="en-US" dirty="0"/>
              <a:t>Antoinette's story begins when she is a young girl in early nineteenth- century Jamaica. The white daughter of ex-slave owners, she lives on a run-down plantation called </a:t>
            </a:r>
            <a:r>
              <a:rPr lang="en-US" dirty="0" err="1"/>
              <a:t>Coulibri</a:t>
            </a:r>
            <a:r>
              <a:rPr lang="en-US" dirty="0"/>
              <a:t> Estate.</a:t>
            </a:r>
            <a:r>
              <a:rPr lang="en-US" dirty="0" smtClean="0"/>
              <a:t> </a:t>
            </a:r>
          </a:p>
          <a:p>
            <a:pPr algn="l" rtl="0"/>
            <a:r>
              <a:rPr lang="en-US" dirty="0" smtClean="0"/>
              <a:t>Her father dies of drunkenness after slave emancipation act.</a:t>
            </a:r>
          </a:p>
          <a:p>
            <a:pPr algn="l" rtl="0"/>
            <a:r>
              <a:rPr lang="en-US" dirty="0"/>
              <a:t>Antoinette spends her days in isolation.</a:t>
            </a:r>
            <a:r>
              <a:rPr lang="en-US" dirty="0" smtClean="0"/>
              <a:t> Her beautiful mother spends little time with her.</a:t>
            </a:r>
          </a:p>
          <a:p>
            <a:pPr algn="l" rtl="0"/>
            <a:r>
              <a:rPr lang="en-US" dirty="0" smtClean="0"/>
              <a:t>The mother marries an English man named Mr. Mason. </a:t>
            </a:r>
          </a:p>
          <a:p>
            <a:pPr algn="l" rtl="0"/>
            <a:r>
              <a:rPr lang="en-US" dirty="0" smtClean="0"/>
              <a:t>After the slaves set the farm on fire, the brother dies and the mother madness grows and she leaves her daughter.</a:t>
            </a:r>
          </a:p>
          <a:p>
            <a:pPr algn="l" rtl="0"/>
            <a:endParaRPr lang="en-US" dirty="0" smtClean="0"/>
          </a:p>
          <a:p>
            <a:pPr algn="l" rtl="0"/>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ar-SA" dirty="0"/>
          </a:p>
        </p:txBody>
      </p:sp>
      <p:sp>
        <p:nvSpPr>
          <p:cNvPr id="3" name="Content Placeholder 2"/>
          <p:cNvSpPr>
            <a:spLocks noGrp="1"/>
          </p:cNvSpPr>
          <p:nvPr>
            <p:ph idx="1"/>
          </p:nvPr>
        </p:nvSpPr>
        <p:spPr>
          <a:xfrm>
            <a:off x="457200" y="548680"/>
            <a:ext cx="8229600" cy="5577483"/>
          </a:xfrm>
        </p:spPr>
        <p:txBody>
          <a:bodyPr/>
          <a:lstStyle/>
          <a:p>
            <a:pPr algn="l" rtl="0"/>
            <a:r>
              <a:rPr lang="en-US" dirty="0"/>
              <a:t>When Antoinette is seventeen, Mr. Mason announces on his visit that friends from England will be coming the following winter. He means to present Antoinette into society as a cultivated woman, fit for marriage. At this point, </a:t>
            </a:r>
            <a:r>
              <a:rPr lang="en-US" dirty="0">
                <a:solidFill>
                  <a:srgbClr val="FF0000"/>
                </a:solidFill>
              </a:rPr>
              <a:t>the end of Part One</a:t>
            </a:r>
            <a:r>
              <a:rPr lang="en-US" dirty="0"/>
              <a:t>, Antoinette's narration becomes increasingly muddled, jumping from present- tense descriptions of her life in the convent to muddled recollections of past events.</a:t>
            </a:r>
            <a:r>
              <a:rPr lang="en-US"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FF0000"/>
                </a:solidFill>
              </a:rPr>
              <a:t>Part II</a:t>
            </a:r>
            <a:endParaRPr lang="ar-SA" dirty="0">
              <a:solidFill>
                <a:srgbClr val="FF0000"/>
              </a:solidFill>
            </a:endParaRPr>
          </a:p>
        </p:txBody>
      </p:sp>
      <p:sp>
        <p:nvSpPr>
          <p:cNvPr id="3" name="Content Placeholder 2"/>
          <p:cNvSpPr>
            <a:spLocks noGrp="1"/>
          </p:cNvSpPr>
          <p:nvPr>
            <p:ph idx="1"/>
          </p:nvPr>
        </p:nvSpPr>
        <p:spPr>
          <a:xfrm>
            <a:off x="457200" y="1124744"/>
            <a:ext cx="8229600" cy="5001419"/>
          </a:xfrm>
        </p:spPr>
        <p:txBody>
          <a:bodyPr>
            <a:normAutofit fontScale="77500" lnSpcReduction="20000"/>
          </a:bodyPr>
          <a:lstStyle/>
          <a:p>
            <a:pPr algn="l" rtl="0"/>
            <a:r>
              <a:rPr lang="en-US" dirty="0"/>
              <a:t>Antoinette's husband, an Englishman who remains nameless, </a:t>
            </a:r>
            <a:r>
              <a:rPr lang="en-US" dirty="0">
                <a:solidFill>
                  <a:srgbClr val="FF0000"/>
                </a:solidFill>
              </a:rPr>
              <a:t>narrates Part Two</a:t>
            </a:r>
            <a:r>
              <a:rPr lang="en-US" dirty="0"/>
              <a:t>. </a:t>
            </a:r>
            <a:r>
              <a:rPr lang="en-US" dirty="0" smtClean="0"/>
              <a:t> </a:t>
            </a:r>
          </a:p>
          <a:p>
            <a:pPr algn="l" rtl="0"/>
            <a:r>
              <a:rPr lang="en-US" dirty="0"/>
              <a:t>He knows little of his new wife, having agreed to marry her days before, when Mr. Mason's son, Richard Mason, offered him £30,000 if he proposed. Desperate for money, he agreed to the marriage.</a:t>
            </a:r>
            <a:r>
              <a:rPr lang="en-US" dirty="0" smtClean="0"/>
              <a:t> </a:t>
            </a:r>
          </a:p>
          <a:p>
            <a:pPr algn="l" rtl="0"/>
            <a:r>
              <a:rPr lang="en-US" dirty="0" smtClean="0"/>
              <a:t>The husband receives a  </a:t>
            </a:r>
            <a:r>
              <a:rPr lang="en-US" dirty="0"/>
              <a:t>letter </a:t>
            </a:r>
            <a:r>
              <a:rPr lang="en-US" dirty="0" smtClean="0"/>
              <a:t> that warns </a:t>
            </a:r>
            <a:r>
              <a:rPr lang="en-US" dirty="0"/>
              <a:t>of Antoinette's depravity, saying that she comes from a family of derelicts and has madness in her blood. After reading this letter, the man begins to detect signs of Antoinette's insanity.</a:t>
            </a:r>
            <a:r>
              <a:rPr lang="en-US" dirty="0" smtClean="0"/>
              <a:t> </a:t>
            </a:r>
          </a:p>
          <a:p>
            <a:pPr algn="l" rtl="0"/>
            <a:r>
              <a:rPr lang="en-US" dirty="0" smtClean="0"/>
              <a:t>Detecting his hatred towards her, Antoinette argues with him and he betrays her with a servant girl.</a:t>
            </a:r>
          </a:p>
          <a:p>
            <a:pPr algn="l" rtl="0"/>
            <a:r>
              <a:rPr lang="en-US" dirty="0" smtClean="0"/>
              <a:t>After a fight and biting the husband, he </a:t>
            </a:r>
            <a:r>
              <a:rPr lang="en-US" dirty="0"/>
              <a:t>decides to leave Jamaica with Antoinette.</a:t>
            </a:r>
            <a:r>
              <a:rPr lang="en-US" dirty="0" smtClean="0"/>
              <a:t>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FF0000"/>
                </a:solidFill>
              </a:rPr>
              <a:t>Part III</a:t>
            </a:r>
            <a:endParaRPr lang="ar-SA" dirty="0">
              <a:solidFill>
                <a:srgbClr val="FF0000"/>
              </a:solidFill>
            </a:endParaRPr>
          </a:p>
        </p:txBody>
      </p:sp>
      <p:sp>
        <p:nvSpPr>
          <p:cNvPr id="3" name="Content Placeholder 2"/>
          <p:cNvSpPr>
            <a:spLocks noGrp="1"/>
          </p:cNvSpPr>
          <p:nvPr>
            <p:ph idx="1"/>
          </p:nvPr>
        </p:nvSpPr>
        <p:spPr>
          <a:xfrm>
            <a:off x="457200" y="908720"/>
            <a:ext cx="8229600" cy="5217443"/>
          </a:xfrm>
        </p:spPr>
        <p:txBody>
          <a:bodyPr>
            <a:normAutofit fontScale="85000" lnSpcReduction="20000"/>
          </a:bodyPr>
          <a:lstStyle/>
          <a:p>
            <a:pPr algn="l" rtl="0"/>
            <a:r>
              <a:rPr lang="en-US" dirty="0">
                <a:solidFill>
                  <a:srgbClr val="FF0000"/>
                </a:solidFill>
              </a:rPr>
              <a:t>Antoinette narrates Part Three </a:t>
            </a:r>
            <a:r>
              <a:rPr lang="en-US" dirty="0"/>
              <a:t>from England, where she is locked away in a garret room in her husband's house, under the watch of a servant, Grace Poole</a:t>
            </a:r>
            <a:r>
              <a:rPr lang="en-US" dirty="0" smtClean="0"/>
              <a:t>.</a:t>
            </a:r>
          </a:p>
          <a:p>
            <a:pPr algn="l" rtl="0"/>
            <a:r>
              <a:rPr lang="en-US" dirty="0" smtClean="0"/>
              <a:t>Antoinette </a:t>
            </a:r>
            <a:r>
              <a:rPr lang="en-US" dirty="0"/>
              <a:t>has no sense of time or </a:t>
            </a:r>
            <a:r>
              <a:rPr lang="en-US" dirty="0" smtClean="0"/>
              <a:t>place. </a:t>
            </a:r>
          </a:p>
          <a:p>
            <a:pPr algn="l" rtl="0"/>
            <a:r>
              <a:rPr lang="en-US" dirty="0" smtClean="0"/>
              <a:t>Violent </a:t>
            </a:r>
            <a:r>
              <a:rPr lang="en-US" dirty="0"/>
              <a:t>and frenzied, Antoinette draws a knife on her stepbrother, Richard Mason, when he visits her. </a:t>
            </a:r>
            <a:endParaRPr lang="en-US" dirty="0" smtClean="0"/>
          </a:p>
          <a:p>
            <a:pPr algn="l" rtl="0"/>
            <a:r>
              <a:rPr lang="en-US" dirty="0" smtClean="0"/>
              <a:t>Later </a:t>
            </a:r>
            <a:r>
              <a:rPr lang="en-US" dirty="0"/>
              <a:t>she has no memory of the incident. Antoinette has a recurring dream about taking Grace's keys and exploring the house's downstairs quarters. In this dream, she lights candles and sets the house ablaze</a:t>
            </a:r>
            <a:r>
              <a:rPr lang="en-US" dirty="0" smtClean="0"/>
              <a:t>.</a:t>
            </a:r>
          </a:p>
          <a:p>
            <a:pPr algn="l" rtl="0"/>
            <a:r>
              <a:rPr lang="en-US" dirty="0" smtClean="0"/>
              <a:t>One </a:t>
            </a:r>
            <a:r>
              <a:rPr lang="en-US" dirty="0"/>
              <a:t>night, she wakes from this dream and feels she must act on it. </a:t>
            </a:r>
            <a:r>
              <a:rPr lang="en-US" b="1" u="sng" dirty="0">
                <a:solidFill>
                  <a:srgbClr val="FF0000"/>
                </a:solidFill>
              </a:rPr>
              <a:t>The novel ends with Antoinette holding a candle and walking down from her upstairs prison.</a:t>
            </a:r>
            <a:r>
              <a:rPr lang="en-US" b="1" u="sng" dirty="0" smtClean="0">
                <a:solidFill>
                  <a:srgbClr val="FF0000"/>
                </a:solidFill>
              </a:rPr>
              <a:t> </a:t>
            </a:r>
            <a:endParaRPr lang="ar-SA" b="1" u="sng"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1893</Words>
  <Application>Microsoft Office PowerPoint</Application>
  <PresentationFormat>On-screen Show (4:3)</PresentationFormat>
  <Paragraphs>91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Jane Eyre Characterization</vt:lpstr>
      <vt:lpstr>Slide 2</vt:lpstr>
      <vt:lpstr>Slide 3</vt:lpstr>
      <vt:lpstr>Edward Fairfax Rochester </vt:lpstr>
      <vt:lpstr>Slide 5</vt:lpstr>
      <vt:lpstr>St. John Rivers </vt:lpstr>
      <vt:lpstr>Slide 7</vt:lpstr>
      <vt:lpstr>Bertha Mason</vt:lpstr>
      <vt:lpstr>Slide 9</vt:lpstr>
      <vt:lpstr>A Postcolonial Approach to the Novel  </vt:lpstr>
      <vt:lpstr>Slide 11</vt:lpstr>
      <vt:lpstr>Slide 12</vt:lpstr>
      <vt:lpstr>Slide 13</vt:lpstr>
      <vt:lpstr>Slide 14</vt:lpstr>
      <vt:lpstr>style</vt:lpstr>
      <vt:lpstr>themes</vt:lpstr>
      <vt:lpstr>Wide Sargasso Sea by Jean Rhys</vt:lpstr>
      <vt:lpstr>Wide Sargasso Sea part I</vt:lpstr>
      <vt:lpstr>Slide 19</vt:lpstr>
      <vt:lpstr>Part II</vt:lpstr>
      <vt:lpstr>Part III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Eyre Characterization</dc:title>
  <dc:creator>Laila</dc:creator>
  <cp:lastModifiedBy>Laila</cp:lastModifiedBy>
  <cp:revision>18</cp:revision>
  <dcterms:created xsi:type="dcterms:W3CDTF">2012-12-09T15:46:16Z</dcterms:created>
  <dcterms:modified xsi:type="dcterms:W3CDTF">2012-12-09T18:14:07Z</dcterms:modified>
</cp:coreProperties>
</file>