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ms-office.legacyDiagramTex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Default Extension="gif" ContentType="image/gif"/>
  <Override PartName="/ppt/notesSlides/notesSlide6.xml" ContentType="application/vnd.openxmlformats-officedocument.presentationml.notesSlide+xml"/>
  <Override PartName="/ppt/legacyDocTextInfo.bin" ContentType="application/vnd.ms-office.legacyDocTextInfo"/>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6"/>
  </p:notesMasterIdLst>
  <p:sldIdLst>
    <p:sldId id="326" r:id="rId2"/>
    <p:sldId id="327" r:id="rId3"/>
    <p:sldId id="328" r:id="rId4"/>
    <p:sldId id="329" r:id="rId5"/>
    <p:sldId id="330" r:id="rId6"/>
    <p:sldId id="257"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81" r:id="rId25"/>
    <p:sldId id="282" r:id="rId26"/>
    <p:sldId id="283" r:id="rId27"/>
    <p:sldId id="284" r:id="rId28"/>
    <p:sldId id="285" r:id="rId29"/>
    <p:sldId id="286" r:id="rId30"/>
    <p:sldId id="306" r:id="rId31"/>
    <p:sldId id="287" r:id="rId32"/>
    <p:sldId id="307" r:id="rId33"/>
    <p:sldId id="310" r:id="rId34"/>
    <p:sldId id="289" r:id="rId35"/>
    <p:sldId id="290" r:id="rId36"/>
    <p:sldId id="291" r:id="rId37"/>
    <p:sldId id="292" r:id="rId38"/>
    <p:sldId id="293" r:id="rId39"/>
    <p:sldId id="294" r:id="rId40"/>
    <p:sldId id="317" r:id="rId41"/>
    <p:sldId id="318" r:id="rId42"/>
    <p:sldId id="319" r:id="rId43"/>
    <p:sldId id="320" r:id="rId44"/>
    <p:sldId id="321" r:id="rId45"/>
    <p:sldId id="300" r:id="rId46"/>
    <p:sldId id="302" r:id="rId47"/>
    <p:sldId id="323" r:id="rId48"/>
    <p:sldId id="324" r:id="rId49"/>
    <p:sldId id="325" r:id="rId50"/>
    <p:sldId id="311" r:id="rId51"/>
    <p:sldId id="312" r:id="rId52"/>
    <p:sldId id="313" r:id="rId53"/>
    <p:sldId id="314" r:id="rId54"/>
    <p:sldId id="315"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82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68433" autoAdjust="0"/>
  </p:normalViewPr>
  <p:slideViewPr>
    <p:cSldViewPr>
      <p:cViewPr varScale="1">
        <p:scale>
          <a:sx n="73" d="100"/>
          <a:sy n="73" d="100"/>
        </p:scale>
        <p:origin x="-67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61" Type="http://schemas.microsoft.com/office/2006/relationships/legacyDocTextInfo" Target="legacyDocTextInfo.bin"/><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24A6B4-EFFE-440B-8EE1-F0AE68D708E0}" type="doc">
      <dgm:prSet loTypeId="urn:microsoft.com/office/officeart/2005/8/layout/orgChart1" loCatId="hierarchy" qsTypeId="urn:microsoft.com/office/officeart/2005/8/quickstyle/simple1" qsCatId="simple" csTypeId="urn:microsoft.com/office/officeart/2005/8/colors/accent1_2" csCatId="accent1" phldr="1"/>
      <dgm:spPr/>
    </dgm:pt>
    <dgm:pt modelId="{AA063EED-F389-4F48-8462-A4D73811DF78}">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bg1"/>
              </a:solidFill>
              <a:effectLst/>
              <a:latin typeface="Arial" pitchFamily="34" charset="0"/>
              <a:cs typeface="Arial" pitchFamily="34" charset="0"/>
            </a:rPr>
            <a:t>أنواع الذاكرة</a:t>
          </a:r>
          <a:endParaRPr kumimoji="0" lang="en-US" b="0" i="0" u="none" strike="noStrike" cap="none" normalizeH="0" baseline="0" dirty="0" smtClean="0">
            <a:ln>
              <a:noFill/>
            </a:ln>
            <a:solidFill>
              <a:schemeClr val="bg1"/>
            </a:solidFill>
            <a:effectLst/>
            <a:latin typeface="Arial" pitchFamily="34" charset="0"/>
            <a:cs typeface="Arial" pitchFamily="34" charset="0"/>
          </a:endParaRPr>
        </a:p>
      </dgm:t>
    </dgm:pt>
    <dgm:pt modelId="{BFC0D546-031B-4B2C-921D-4090D378143D}" type="parTrans" cxnId="{F41E4A68-A991-49FD-89DB-E33EFA586C2C}">
      <dgm:prSet/>
      <dgm:spPr/>
      <dgm:t>
        <a:bodyPr/>
        <a:lstStyle/>
        <a:p>
          <a:endParaRPr lang="en-GB"/>
        </a:p>
      </dgm:t>
    </dgm:pt>
    <dgm:pt modelId="{C0090613-8B66-4804-8C9B-0D2EA99EF254}" type="sibTrans" cxnId="{F41E4A68-A991-49FD-89DB-E33EFA586C2C}">
      <dgm:prSet/>
      <dgm:spPr/>
      <dgm:t>
        <a:bodyPr/>
        <a:lstStyle/>
        <a:p>
          <a:endParaRPr lang="en-GB"/>
        </a:p>
      </dgm:t>
    </dgm:pt>
    <dgm:pt modelId="{9AC58FD2-C1B3-4E02-977E-3B742818EFB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bg1"/>
              </a:solidFill>
              <a:effectLst/>
              <a:latin typeface="Arial" pitchFamily="34" charset="0"/>
              <a:cs typeface="Arial" pitchFamily="34" charset="0"/>
            </a:rPr>
            <a:t>ذاكرة القراءة فقط</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bg1"/>
              </a:solidFill>
              <a:effectLst/>
              <a:latin typeface="Arial" pitchFamily="34" charset="0"/>
              <a:cs typeface="Arial" pitchFamily="34" charset="0"/>
            </a:rPr>
            <a:t>ROM</a:t>
          </a:r>
          <a:r>
            <a:rPr kumimoji="0" lang="ar-SA" b="0" i="0" u="none" strike="noStrike" cap="none" normalizeH="0" baseline="0" dirty="0" smtClean="0">
              <a:ln>
                <a:noFill/>
              </a:ln>
              <a:solidFill>
                <a:schemeClr val="bg1"/>
              </a:solidFill>
              <a:effectLst/>
              <a:latin typeface="Arial" pitchFamily="34" charset="0"/>
              <a:cs typeface="Arial" pitchFamily="34" charset="0"/>
            </a:rPr>
            <a:t> </a:t>
          </a:r>
          <a:r>
            <a:rPr kumimoji="0" lang="en-GB" b="0" i="0" u="none" strike="noStrike" cap="none" normalizeH="0" baseline="0" dirty="0" smtClean="0">
              <a:ln>
                <a:noFill/>
              </a:ln>
              <a:solidFill>
                <a:schemeClr val="bg1"/>
              </a:solidFill>
              <a:effectLst/>
              <a:latin typeface="Arial" pitchFamily="34" charset="0"/>
              <a:cs typeface="Arial" pitchFamily="34" charset="0"/>
            </a:rPr>
            <a:t> </a:t>
          </a:r>
          <a:r>
            <a:rPr lang="en-GB" b="1" i="0" dirty="0" smtClean="0"/>
            <a:t>Read-Only Memory</a:t>
          </a:r>
          <a:endParaRPr kumimoji="0" lang="en-US" b="0" i="0" u="none" strike="noStrike" cap="none" normalizeH="0" baseline="0" dirty="0" smtClean="0">
            <a:ln>
              <a:noFill/>
            </a:ln>
            <a:solidFill>
              <a:schemeClr val="bg1"/>
            </a:solidFill>
            <a:effectLst/>
            <a:latin typeface="Arial" pitchFamily="34" charset="0"/>
            <a:cs typeface="Arial" pitchFamily="34" charset="0"/>
          </a:endParaRPr>
        </a:p>
      </dgm:t>
    </dgm:pt>
    <dgm:pt modelId="{698C9FCF-F754-48E7-91E0-E7C19A191A29}" type="parTrans" cxnId="{21679340-34D1-415D-A864-F7FA17779A39}">
      <dgm:prSet/>
      <dgm:spPr/>
      <dgm:t>
        <a:bodyPr/>
        <a:lstStyle/>
        <a:p>
          <a:endParaRPr lang="en-GB"/>
        </a:p>
      </dgm:t>
    </dgm:pt>
    <dgm:pt modelId="{FD55D041-345F-4F78-9B85-FB88A548EDCD}" type="sibTrans" cxnId="{21679340-34D1-415D-A864-F7FA17779A39}">
      <dgm:prSet/>
      <dgm:spPr/>
      <dgm:t>
        <a:bodyPr/>
        <a:lstStyle/>
        <a:p>
          <a:endParaRPr lang="en-GB"/>
        </a:p>
      </dgm:t>
    </dgm:pt>
    <dgm:pt modelId="{886CA979-319A-4CE2-9791-9FB3B9F69D72}">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bg1"/>
              </a:solidFill>
              <a:effectLst/>
              <a:latin typeface="Arial" pitchFamily="34" charset="0"/>
              <a:cs typeface="Arial" pitchFamily="34" charset="0"/>
            </a:rPr>
            <a:t>الذاكرة العشوائية</a:t>
          </a:r>
          <a:endParaRPr kumimoji="0" lang="en-US" b="0" i="0" u="none" strike="noStrike" cap="none" normalizeH="0" baseline="0" dirty="0" smtClean="0">
            <a:ln>
              <a:noFill/>
            </a:ln>
            <a:solidFill>
              <a:schemeClr val="bg1"/>
            </a:solidFill>
            <a:effectLst/>
            <a:latin typeface="Arial"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bg1"/>
              </a:solidFill>
              <a:effectLst/>
              <a:latin typeface="Arial" pitchFamily="34" charset="0"/>
              <a:cs typeface="Arial" pitchFamily="34" charset="0"/>
            </a:rPr>
            <a:t>RAM</a:t>
          </a:r>
          <a:r>
            <a:rPr kumimoji="0" lang="ar-SA" b="0" i="0" u="none" strike="noStrike" cap="none" normalizeH="0" baseline="0" dirty="0" smtClean="0">
              <a:ln>
                <a:noFill/>
              </a:ln>
              <a:solidFill>
                <a:schemeClr val="bg1"/>
              </a:solidFill>
              <a:effectLst/>
              <a:latin typeface="Arial" pitchFamily="34" charset="0"/>
              <a:cs typeface="Arial" pitchFamily="34" charset="0"/>
            </a:rPr>
            <a:t> </a:t>
          </a:r>
          <a:r>
            <a:rPr lang="en-GB" b="1" i="0" dirty="0" smtClean="0"/>
            <a:t>Random Access Memory</a:t>
          </a:r>
          <a:endParaRPr kumimoji="0" lang="en-US" b="0" i="0" u="none" strike="noStrike" cap="none" normalizeH="0" baseline="0" dirty="0" smtClean="0">
            <a:ln>
              <a:noFill/>
            </a:ln>
            <a:solidFill>
              <a:schemeClr val="bg1"/>
            </a:solidFill>
            <a:effectLst/>
            <a:latin typeface="Arial" pitchFamily="34" charset="0"/>
            <a:cs typeface="Arial" pitchFamily="34" charset="0"/>
          </a:endParaRPr>
        </a:p>
      </dgm:t>
    </dgm:pt>
    <dgm:pt modelId="{6A6E946F-35F8-4AC8-B670-5DA71EECB543}" type="parTrans" cxnId="{C0B9743E-BA2D-4ACF-9735-A4AFBF218DF2}">
      <dgm:prSet/>
      <dgm:spPr/>
      <dgm:t>
        <a:bodyPr/>
        <a:lstStyle/>
        <a:p>
          <a:endParaRPr lang="en-GB"/>
        </a:p>
      </dgm:t>
    </dgm:pt>
    <dgm:pt modelId="{8A23E90D-5450-4D0F-AB04-83F70F81ACAC}" type="sibTrans" cxnId="{C0B9743E-BA2D-4ACF-9735-A4AFBF218DF2}">
      <dgm:prSet/>
      <dgm:spPr/>
      <dgm:t>
        <a:bodyPr/>
        <a:lstStyle/>
        <a:p>
          <a:endParaRPr lang="en-GB"/>
        </a:p>
      </dgm:t>
    </dgm:pt>
    <dgm:pt modelId="{ED0D7FAB-7A4F-4E25-8C13-965E84D7C307}" type="pres">
      <dgm:prSet presAssocID="{4624A6B4-EFFE-440B-8EE1-F0AE68D708E0}" presName="hierChild1" presStyleCnt="0">
        <dgm:presLayoutVars>
          <dgm:orgChart val="1"/>
          <dgm:chPref val="1"/>
          <dgm:dir/>
          <dgm:animOne val="branch"/>
          <dgm:animLvl val="lvl"/>
          <dgm:resizeHandles/>
        </dgm:presLayoutVars>
      </dgm:prSet>
      <dgm:spPr/>
    </dgm:pt>
    <dgm:pt modelId="{35E7210B-A133-4C89-94A3-17720ABB9ACB}" type="pres">
      <dgm:prSet presAssocID="{AA063EED-F389-4F48-8462-A4D73811DF78}" presName="hierRoot1" presStyleCnt="0">
        <dgm:presLayoutVars>
          <dgm:hierBranch/>
        </dgm:presLayoutVars>
      </dgm:prSet>
      <dgm:spPr/>
    </dgm:pt>
    <dgm:pt modelId="{2944AB29-363A-4E32-BDF3-1CEF93778A06}" type="pres">
      <dgm:prSet presAssocID="{AA063EED-F389-4F48-8462-A4D73811DF78}" presName="rootComposite1" presStyleCnt="0"/>
      <dgm:spPr/>
    </dgm:pt>
    <dgm:pt modelId="{42DE2140-CE30-48C7-80C9-7309C72AB6C8}" type="pres">
      <dgm:prSet presAssocID="{AA063EED-F389-4F48-8462-A4D73811DF78}" presName="rootText1" presStyleLbl="node0" presStyleIdx="0" presStyleCnt="1">
        <dgm:presLayoutVars>
          <dgm:chPref val="3"/>
        </dgm:presLayoutVars>
      </dgm:prSet>
      <dgm:spPr/>
      <dgm:t>
        <a:bodyPr/>
        <a:lstStyle/>
        <a:p>
          <a:endParaRPr lang="en-US"/>
        </a:p>
      </dgm:t>
    </dgm:pt>
    <dgm:pt modelId="{D2D9CDE4-4B4D-46FA-BBEF-C143C92EB6CB}" type="pres">
      <dgm:prSet presAssocID="{AA063EED-F389-4F48-8462-A4D73811DF78}" presName="rootConnector1" presStyleLbl="node1" presStyleIdx="0" presStyleCnt="0"/>
      <dgm:spPr/>
      <dgm:t>
        <a:bodyPr/>
        <a:lstStyle/>
        <a:p>
          <a:endParaRPr lang="en-US"/>
        </a:p>
      </dgm:t>
    </dgm:pt>
    <dgm:pt modelId="{B5288E10-C11A-4AB8-9622-A4ACF0D525B5}" type="pres">
      <dgm:prSet presAssocID="{AA063EED-F389-4F48-8462-A4D73811DF78}" presName="hierChild2" presStyleCnt="0"/>
      <dgm:spPr/>
    </dgm:pt>
    <dgm:pt modelId="{FDE15874-7977-4EC0-8B6C-C33043F63977}" type="pres">
      <dgm:prSet presAssocID="{698C9FCF-F754-48E7-91E0-E7C19A191A29}" presName="Name35" presStyleLbl="parChTrans1D2" presStyleIdx="0" presStyleCnt="2"/>
      <dgm:spPr/>
      <dgm:t>
        <a:bodyPr/>
        <a:lstStyle/>
        <a:p>
          <a:endParaRPr lang="en-US"/>
        </a:p>
      </dgm:t>
    </dgm:pt>
    <dgm:pt modelId="{AD6B4960-1A2A-4438-B198-E9CCD460366E}" type="pres">
      <dgm:prSet presAssocID="{9AC58FD2-C1B3-4E02-977E-3B742818EFB9}" presName="hierRoot2" presStyleCnt="0">
        <dgm:presLayoutVars>
          <dgm:hierBranch/>
        </dgm:presLayoutVars>
      </dgm:prSet>
      <dgm:spPr/>
    </dgm:pt>
    <dgm:pt modelId="{C476994A-D883-4904-B968-F3A718AF8A0D}" type="pres">
      <dgm:prSet presAssocID="{9AC58FD2-C1B3-4E02-977E-3B742818EFB9}" presName="rootComposite" presStyleCnt="0"/>
      <dgm:spPr/>
    </dgm:pt>
    <dgm:pt modelId="{3C4E4C82-4408-4992-97AF-D75FF7156BCA}" type="pres">
      <dgm:prSet presAssocID="{9AC58FD2-C1B3-4E02-977E-3B742818EFB9}" presName="rootText" presStyleLbl="node2" presStyleIdx="0" presStyleCnt="2">
        <dgm:presLayoutVars>
          <dgm:chPref val="3"/>
        </dgm:presLayoutVars>
      </dgm:prSet>
      <dgm:spPr/>
      <dgm:t>
        <a:bodyPr/>
        <a:lstStyle/>
        <a:p>
          <a:endParaRPr lang="en-GB"/>
        </a:p>
      </dgm:t>
    </dgm:pt>
    <dgm:pt modelId="{EBA5CBAC-2B12-43DF-B8E2-2BACE868BD31}" type="pres">
      <dgm:prSet presAssocID="{9AC58FD2-C1B3-4E02-977E-3B742818EFB9}" presName="rootConnector" presStyleLbl="node2" presStyleIdx="0" presStyleCnt="2"/>
      <dgm:spPr/>
      <dgm:t>
        <a:bodyPr/>
        <a:lstStyle/>
        <a:p>
          <a:endParaRPr lang="en-US"/>
        </a:p>
      </dgm:t>
    </dgm:pt>
    <dgm:pt modelId="{A642E34A-8F6A-4C8D-9457-7C8858FDF685}" type="pres">
      <dgm:prSet presAssocID="{9AC58FD2-C1B3-4E02-977E-3B742818EFB9}" presName="hierChild4" presStyleCnt="0"/>
      <dgm:spPr/>
    </dgm:pt>
    <dgm:pt modelId="{702772FE-F615-4334-8BE3-5E7DAD89C655}" type="pres">
      <dgm:prSet presAssocID="{9AC58FD2-C1B3-4E02-977E-3B742818EFB9}" presName="hierChild5" presStyleCnt="0"/>
      <dgm:spPr/>
    </dgm:pt>
    <dgm:pt modelId="{EFCA3F03-03FD-4D9E-82F3-E7A21B6E8C23}" type="pres">
      <dgm:prSet presAssocID="{6A6E946F-35F8-4AC8-B670-5DA71EECB543}" presName="Name35" presStyleLbl="parChTrans1D2" presStyleIdx="1" presStyleCnt="2"/>
      <dgm:spPr/>
      <dgm:t>
        <a:bodyPr/>
        <a:lstStyle/>
        <a:p>
          <a:endParaRPr lang="en-US"/>
        </a:p>
      </dgm:t>
    </dgm:pt>
    <dgm:pt modelId="{3B6FDB35-F921-4D3A-ABCB-A05572968F6A}" type="pres">
      <dgm:prSet presAssocID="{886CA979-319A-4CE2-9791-9FB3B9F69D72}" presName="hierRoot2" presStyleCnt="0">
        <dgm:presLayoutVars>
          <dgm:hierBranch/>
        </dgm:presLayoutVars>
      </dgm:prSet>
      <dgm:spPr/>
    </dgm:pt>
    <dgm:pt modelId="{E52BA7CD-E642-437C-9A20-0C6B0B59ABCB}" type="pres">
      <dgm:prSet presAssocID="{886CA979-319A-4CE2-9791-9FB3B9F69D72}" presName="rootComposite" presStyleCnt="0"/>
      <dgm:spPr/>
    </dgm:pt>
    <dgm:pt modelId="{3018F739-272A-4E8B-9EA3-39CAB0E7E254}" type="pres">
      <dgm:prSet presAssocID="{886CA979-319A-4CE2-9791-9FB3B9F69D72}" presName="rootText" presStyleLbl="node2" presStyleIdx="1" presStyleCnt="2" custScaleX="203146">
        <dgm:presLayoutVars>
          <dgm:chPref val="3"/>
        </dgm:presLayoutVars>
      </dgm:prSet>
      <dgm:spPr/>
      <dgm:t>
        <a:bodyPr/>
        <a:lstStyle/>
        <a:p>
          <a:endParaRPr lang="en-GB"/>
        </a:p>
      </dgm:t>
    </dgm:pt>
    <dgm:pt modelId="{26B0E9D0-FE28-4DE6-A791-D7E469C28F7D}" type="pres">
      <dgm:prSet presAssocID="{886CA979-319A-4CE2-9791-9FB3B9F69D72}" presName="rootConnector" presStyleLbl="node2" presStyleIdx="1" presStyleCnt="2"/>
      <dgm:spPr/>
      <dgm:t>
        <a:bodyPr/>
        <a:lstStyle/>
        <a:p>
          <a:endParaRPr lang="en-US"/>
        </a:p>
      </dgm:t>
    </dgm:pt>
    <dgm:pt modelId="{6C3F5E94-2AC1-473F-8173-CE80347CDE0F}" type="pres">
      <dgm:prSet presAssocID="{886CA979-319A-4CE2-9791-9FB3B9F69D72}" presName="hierChild4" presStyleCnt="0"/>
      <dgm:spPr/>
    </dgm:pt>
    <dgm:pt modelId="{2A1996B6-9CE2-4780-A824-56688459D687}" type="pres">
      <dgm:prSet presAssocID="{886CA979-319A-4CE2-9791-9FB3B9F69D72}" presName="hierChild5" presStyleCnt="0"/>
      <dgm:spPr/>
    </dgm:pt>
    <dgm:pt modelId="{03785957-F717-4957-B266-93EFBEA56CFD}" type="pres">
      <dgm:prSet presAssocID="{AA063EED-F389-4F48-8462-A4D73811DF78}" presName="hierChild3" presStyleCnt="0"/>
      <dgm:spPr/>
    </dgm:pt>
  </dgm:ptLst>
  <dgm:cxnLst>
    <dgm:cxn modelId="{F694FA31-ACD9-4E5E-9BA4-6F284906E204}" type="presOf" srcId="{9AC58FD2-C1B3-4E02-977E-3B742818EFB9}" destId="{3C4E4C82-4408-4992-97AF-D75FF7156BCA}" srcOrd="0" destOrd="0" presId="urn:microsoft.com/office/officeart/2005/8/layout/orgChart1"/>
    <dgm:cxn modelId="{B6CC6E4A-11E8-4418-A6FE-BE7785B11C01}" type="presOf" srcId="{886CA979-319A-4CE2-9791-9FB3B9F69D72}" destId="{3018F739-272A-4E8B-9EA3-39CAB0E7E254}" srcOrd="0" destOrd="0" presId="urn:microsoft.com/office/officeart/2005/8/layout/orgChart1"/>
    <dgm:cxn modelId="{50F0C96E-6D77-494F-ABDC-3382F9E3B4EC}" type="presOf" srcId="{4624A6B4-EFFE-440B-8EE1-F0AE68D708E0}" destId="{ED0D7FAB-7A4F-4E25-8C13-965E84D7C307}" srcOrd="0" destOrd="0" presId="urn:microsoft.com/office/officeart/2005/8/layout/orgChart1"/>
    <dgm:cxn modelId="{714746A5-5CAC-43F1-933F-84DA1971C853}" type="presOf" srcId="{AA063EED-F389-4F48-8462-A4D73811DF78}" destId="{42DE2140-CE30-48C7-80C9-7309C72AB6C8}" srcOrd="0" destOrd="0" presId="urn:microsoft.com/office/officeart/2005/8/layout/orgChart1"/>
    <dgm:cxn modelId="{93393558-2A5F-4E3C-A55A-33AF89976ECB}" type="presOf" srcId="{AA063EED-F389-4F48-8462-A4D73811DF78}" destId="{D2D9CDE4-4B4D-46FA-BBEF-C143C92EB6CB}" srcOrd="1" destOrd="0" presId="urn:microsoft.com/office/officeart/2005/8/layout/orgChart1"/>
    <dgm:cxn modelId="{502F955D-C51B-4184-B414-3898E7190FD4}" type="presOf" srcId="{886CA979-319A-4CE2-9791-9FB3B9F69D72}" destId="{26B0E9D0-FE28-4DE6-A791-D7E469C28F7D}" srcOrd="1" destOrd="0" presId="urn:microsoft.com/office/officeart/2005/8/layout/orgChart1"/>
    <dgm:cxn modelId="{47D413CF-AB8A-48A0-86A4-C0A66680215C}" type="presOf" srcId="{9AC58FD2-C1B3-4E02-977E-3B742818EFB9}" destId="{EBA5CBAC-2B12-43DF-B8E2-2BACE868BD31}" srcOrd="1" destOrd="0" presId="urn:microsoft.com/office/officeart/2005/8/layout/orgChart1"/>
    <dgm:cxn modelId="{21679340-34D1-415D-A864-F7FA17779A39}" srcId="{AA063EED-F389-4F48-8462-A4D73811DF78}" destId="{9AC58FD2-C1B3-4E02-977E-3B742818EFB9}" srcOrd="0" destOrd="0" parTransId="{698C9FCF-F754-48E7-91E0-E7C19A191A29}" sibTransId="{FD55D041-345F-4F78-9B85-FB88A548EDCD}"/>
    <dgm:cxn modelId="{C9137891-7454-403B-AA37-C415132DC432}" type="presOf" srcId="{698C9FCF-F754-48E7-91E0-E7C19A191A29}" destId="{FDE15874-7977-4EC0-8B6C-C33043F63977}" srcOrd="0" destOrd="0" presId="urn:microsoft.com/office/officeart/2005/8/layout/orgChart1"/>
    <dgm:cxn modelId="{C0B9743E-BA2D-4ACF-9735-A4AFBF218DF2}" srcId="{AA063EED-F389-4F48-8462-A4D73811DF78}" destId="{886CA979-319A-4CE2-9791-9FB3B9F69D72}" srcOrd="1" destOrd="0" parTransId="{6A6E946F-35F8-4AC8-B670-5DA71EECB543}" sibTransId="{8A23E90D-5450-4D0F-AB04-83F70F81ACAC}"/>
    <dgm:cxn modelId="{2DBEF9AF-64A9-411F-89EA-4414BAA75A2F}" type="presOf" srcId="{6A6E946F-35F8-4AC8-B670-5DA71EECB543}" destId="{EFCA3F03-03FD-4D9E-82F3-E7A21B6E8C23}" srcOrd="0" destOrd="0" presId="urn:microsoft.com/office/officeart/2005/8/layout/orgChart1"/>
    <dgm:cxn modelId="{F41E4A68-A991-49FD-89DB-E33EFA586C2C}" srcId="{4624A6B4-EFFE-440B-8EE1-F0AE68D708E0}" destId="{AA063EED-F389-4F48-8462-A4D73811DF78}" srcOrd="0" destOrd="0" parTransId="{BFC0D546-031B-4B2C-921D-4090D378143D}" sibTransId="{C0090613-8B66-4804-8C9B-0D2EA99EF254}"/>
    <dgm:cxn modelId="{9C60389C-2621-4935-927D-0DED9D56387B}" type="presParOf" srcId="{ED0D7FAB-7A4F-4E25-8C13-965E84D7C307}" destId="{35E7210B-A133-4C89-94A3-17720ABB9ACB}" srcOrd="0" destOrd="0" presId="urn:microsoft.com/office/officeart/2005/8/layout/orgChart1"/>
    <dgm:cxn modelId="{F69E6826-91E2-4F83-8D05-0D49B643A01D}" type="presParOf" srcId="{35E7210B-A133-4C89-94A3-17720ABB9ACB}" destId="{2944AB29-363A-4E32-BDF3-1CEF93778A06}" srcOrd="0" destOrd="0" presId="urn:microsoft.com/office/officeart/2005/8/layout/orgChart1"/>
    <dgm:cxn modelId="{50292DAD-6202-4D3A-B398-816A0361D351}" type="presParOf" srcId="{2944AB29-363A-4E32-BDF3-1CEF93778A06}" destId="{42DE2140-CE30-48C7-80C9-7309C72AB6C8}" srcOrd="0" destOrd="0" presId="urn:microsoft.com/office/officeart/2005/8/layout/orgChart1"/>
    <dgm:cxn modelId="{550F9DF9-43F0-46C6-A15E-8421DCB7E781}" type="presParOf" srcId="{2944AB29-363A-4E32-BDF3-1CEF93778A06}" destId="{D2D9CDE4-4B4D-46FA-BBEF-C143C92EB6CB}" srcOrd="1" destOrd="0" presId="urn:microsoft.com/office/officeart/2005/8/layout/orgChart1"/>
    <dgm:cxn modelId="{19782FCC-4F85-43F2-99B7-1DCD369F98AC}" type="presParOf" srcId="{35E7210B-A133-4C89-94A3-17720ABB9ACB}" destId="{B5288E10-C11A-4AB8-9622-A4ACF0D525B5}" srcOrd="1" destOrd="0" presId="urn:microsoft.com/office/officeart/2005/8/layout/orgChart1"/>
    <dgm:cxn modelId="{95354CDA-FB36-4A15-B295-4F3241179FEC}" type="presParOf" srcId="{B5288E10-C11A-4AB8-9622-A4ACF0D525B5}" destId="{FDE15874-7977-4EC0-8B6C-C33043F63977}" srcOrd="0" destOrd="0" presId="urn:microsoft.com/office/officeart/2005/8/layout/orgChart1"/>
    <dgm:cxn modelId="{82CE1890-1702-4BF7-91A5-92B329C4E62A}" type="presParOf" srcId="{B5288E10-C11A-4AB8-9622-A4ACF0D525B5}" destId="{AD6B4960-1A2A-4438-B198-E9CCD460366E}" srcOrd="1" destOrd="0" presId="urn:microsoft.com/office/officeart/2005/8/layout/orgChart1"/>
    <dgm:cxn modelId="{E184B19D-894D-4586-BC2F-2F933D0F7317}" type="presParOf" srcId="{AD6B4960-1A2A-4438-B198-E9CCD460366E}" destId="{C476994A-D883-4904-B968-F3A718AF8A0D}" srcOrd="0" destOrd="0" presId="urn:microsoft.com/office/officeart/2005/8/layout/orgChart1"/>
    <dgm:cxn modelId="{BFC8DC48-9277-4357-A0A0-42C5F438F85E}" type="presParOf" srcId="{C476994A-D883-4904-B968-F3A718AF8A0D}" destId="{3C4E4C82-4408-4992-97AF-D75FF7156BCA}" srcOrd="0" destOrd="0" presId="urn:microsoft.com/office/officeart/2005/8/layout/orgChart1"/>
    <dgm:cxn modelId="{FBECE6CB-92B0-420B-AE7B-2E2499D0CF57}" type="presParOf" srcId="{C476994A-D883-4904-B968-F3A718AF8A0D}" destId="{EBA5CBAC-2B12-43DF-B8E2-2BACE868BD31}" srcOrd="1" destOrd="0" presId="urn:microsoft.com/office/officeart/2005/8/layout/orgChart1"/>
    <dgm:cxn modelId="{340A5F6B-EF5D-47AD-9B63-7728D2986FBC}" type="presParOf" srcId="{AD6B4960-1A2A-4438-B198-E9CCD460366E}" destId="{A642E34A-8F6A-4C8D-9457-7C8858FDF685}" srcOrd="1" destOrd="0" presId="urn:microsoft.com/office/officeart/2005/8/layout/orgChart1"/>
    <dgm:cxn modelId="{DC36908E-AFB6-4630-8565-BC8733CAE7C3}" type="presParOf" srcId="{AD6B4960-1A2A-4438-B198-E9CCD460366E}" destId="{702772FE-F615-4334-8BE3-5E7DAD89C655}" srcOrd="2" destOrd="0" presId="urn:microsoft.com/office/officeart/2005/8/layout/orgChart1"/>
    <dgm:cxn modelId="{FB3C58FA-6AAA-418C-91F4-921BD27787B2}" type="presParOf" srcId="{B5288E10-C11A-4AB8-9622-A4ACF0D525B5}" destId="{EFCA3F03-03FD-4D9E-82F3-E7A21B6E8C23}" srcOrd="2" destOrd="0" presId="urn:microsoft.com/office/officeart/2005/8/layout/orgChart1"/>
    <dgm:cxn modelId="{E6EC1CC7-2ACA-4DF5-AC65-5796C15B24FA}" type="presParOf" srcId="{B5288E10-C11A-4AB8-9622-A4ACF0D525B5}" destId="{3B6FDB35-F921-4D3A-ABCB-A05572968F6A}" srcOrd="3" destOrd="0" presId="urn:microsoft.com/office/officeart/2005/8/layout/orgChart1"/>
    <dgm:cxn modelId="{8F25F625-4DF9-4153-BCEB-A5BEE64A3787}" type="presParOf" srcId="{3B6FDB35-F921-4D3A-ABCB-A05572968F6A}" destId="{E52BA7CD-E642-437C-9A20-0C6B0B59ABCB}" srcOrd="0" destOrd="0" presId="urn:microsoft.com/office/officeart/2005/8/layout/orgChart1"/>
    <dgm:cxn modelId="{92D85042-EF74-4D32-96AF-96FEABD683C1}" type="presParOf" srcId="{E52BA7CD-E642-437C-9A20-0C6B0B59ABCB}" destId="{3018F739-272A-4E8B-9EA3-39CAB0E7E254}" srcOrd="0" destOrd="0" presId="urn:microsoft.com/office/officeart/2005/8/layout/orgChart1"/>
    <dgm:cxn modelId="{36304C37-6EC9-49FE-852B-572209CC880B}" type="presParOf" srcId="{E52BA7CD-E642-437C-9A20-0C6B0B59ABCB}" destId="{26B0E9D0-FE28-4DE6-A791-D7E469C28F7D}" srcOrd="1" destOrd="0" presId="urn:microsoft.com/office/officeart/2005/8/layout/orgChart1"/>
    <dgm:cxn modelId="{450AC403-9179-4617-8033-C0AC7E0F9A8D}" type="presParOf" srcId="{3B6FDB35-F921-4D3A-ABCB-A05572968F6A}" destId="{6C3F5E94-2AC1-473F-8173-CE80347CDE0F}" srcOrd="1" destOrd="0" presId="urn:microsoft.com/office/officeart/2005/8/layout/orgChart1"/>
    <dgm:cxn modelId="{9FE274E3-C920-4442-AEB7-AEABD4CC28E9}" type="presParOf" srcId="{3B6FDB35-F921-4D3A-ABCB-A05572968F6A}" destId="{2A1996B6-9CE2-4780-A824-56688459D687}" srcOrd="2" destOrd="0" presId="urn:microsoft.com/office/officeart/2005/8/layout/orgChart1"/>
    <dgm:cxn modelId="{DED30F1F-B495-428F-94CB-F4180C88B253}" type="presParOf" srcId="{35E7210B-A133-4C89-94A3-17720ABB9ACB}" destId="{03785957-F717-4957-B266-93EFBEA56CFD}"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FCA3F03-03FD-4D9E-82F3-E7A21B6E8C23}">
      <dsp:nvSpPr>
        <dsp:cNvPr id="0" name=""/>
        <dsp:cNvSpPr/>
      </dsp:nvSpPr>
      <dsp:spPr>
        <a:xfrm>
          <a:off x="3693318" y="814944"/>
          <a:ext cx="984667" cy="341785"/>
        </a:xfrm>
        <a:custGeom>
          <a:avLst/>
          <a:gdLst/>
          <a:ahLst/>
          <a:cxnLst/>
          <a:rect l="0" t="0" r="0" b="0"/>
          <a:pathLst>
            <a:path>
              <a:moveTo>
                <a:pt x="0" y="0"/>
              </a:moveTo>
              <a:lnTo>
                <a:pt x="0" y="170892"/>
              </a:lnTo>
              <a:lnTo>
                <a:pt x="984667" y="170892"/>
              </a:lnTo>
              <a:lnTo>
                <a:pt x="984667" y="341785"/>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E15874-7977-4EC0-8B6C-C33043F63977}">
      <dsp:nvSpPr>
        <dsp:cNvPr id="0" name=""/>
        <dsp:cNvSpPr/>
      </dsp:nvSpPr>
      <dsp:spPr>
        <a:xfrm>
          <a:off x="1869275" y="814944"/>
          <a:ext cx="1824042" cy="341785"/>
        </a:xfrm>
        <a:custGeom>
          <a:avLst/>
          <a:gdLst/>
          <a:ahLst/>
          <a:cxnLst/>
          <a:rect l="0" t="0" r="0" b="0"/>
          <a:pathLst>
            <a:path>
              <a:moveTo>
                <a:pt x="1824042" y="0"/>
              </a:moveTo>
              <a:lnTo>
                <a:pt x="1824042" y="170892"/>
              </a:lnTo>
              <a:lnTo>
                <a:pt x="0" y="170892"/>
              </a:lnTo>
              <a:lnTo>
                <a:pt x="0" y="341785"/>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2DE2140-CE30-48C7-80C9-7309C72AB6C8}">
      <dsp:nvSpPr>
        <dsp:cNvPr id="0" name=""/>
        <dsp:cNvSpPr/>
      </dsp:nvSpPr>
      <dsp:spPr>
        <a:xfrm>
          <a:off x="2879544" y="1170"/>
          <a:ext cx="1627548" cy="813774"/>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400" b="0" i="0" u="none" strike="noStrike" kern="1200" cap="none" normalizeH="0" baseline="0" dirty="0" smtClean="0">
              <a:ln>
                <a:noFill/>
              </a:ln>
              <a:solidFill>
                <a:schemeClr val="bg1"/>
              </a:solidFill>
              <a:effectLst/>
              <a:latin typeface="Arial" pitchFamily="34" charset="0"/>
              <a:cs typeface="Arial" pitchFamily="34" charset="0"/>
            </a:rPr>
            <a:t>أنواع الذاكرة</a:t>
          </a:r>
          <a:endParaRPr kumimoji="0" lang="en-US" sz="1400" b="0" i="0" u="none" strike="noStrike" kern="1200" cap="none" normalizeH="0" baseline="0" dirty="0" smtClean="0">
            <a:ln>
              <a:noFill/>
            </a:ln>
            <a:solidFill>
              <a:schemeClr val="bg1"/>
            </a:solidFill>
            <a:effectLst/>
            <a:latin typeface="Arial" pitchFamily="34" charset="0"/>
            <a:cs typeface="Arial" pitchFamily="34" charset="0"/>
          </a:endParaRPr>
        </a:p>
      </dsp:txBody>
      <dsp:txXfrm>
        <a:off x="2879544" y="1170"/>
        <a:ext cx="1627548" cy="813774"/>
      </dsp:txXfrm>
    </dsp:sp>
    <dsp:sp modelId="{3C4E4C82-4408-4992-97AF-D75FF7156BCA}">
      <dsp:nvSpPr>
        <dsp:cNvPr id="0" name=""/>
        <dsp:cNvSpPr/>
      </dsp:nvSpPr>
      <dsp:spPr>
        <a:xfrm>
          <a:off x="1055501" y="1156730"/>
          <a:ext cx="1627548" cy="813774"/>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400" b="0" i="0" u="none" strike="noStrike" kern="1200" cap="none" normalizeH="0" baseline="0" dirty="0" smtClean="0">
              <a:ln>
                <a:noFill/>
              </a:ln>
              <a:solidFill>
                <a:schemeClr val="bg1"/>
              </a:solidFill>
              <a:effectLst/>
              <a:latin typeface="Arial" pitchFamily="34" charset="0"/>
              <a:cs typeface="Arial" pitchFamily="34" charset="0"/>
            </a:rPr>
            <a:t>ذاكرة القراءة فقط</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kern="1200" cap="none" normalizeH="0" baseline="0" dirty="0" smtClean="0">
              <a:ln>
                <a:noFill/>
              </a:ln>
              <a:solidFill>
                <a:schemeClr val="bg1"/>
              </a:solidFill>
              <a:effectLst/>
              <a:latin typeface="Arial" pitchFamily="34" charset="0"/>
              <a:cs typeface="Arial" pitchFamily="34" charset="0"/>
            </a:rPr>
            <a:t>ROM</a:t>
          </a:r>
          <a:r>
            <a:rPr kumimoji="0" lang="ar-SA" sz="1400" b="0" i="0" u="none" strike="noStrike" kern="1200" cap="none" normalizeH="0" baseline="0" dirty="0" smtClean="0">
              <a:ln>
                <a:noFill/>
              </a:ln>
              <a:solidFill>
                <a:schemeClr val="bg1"/>
              </a:solidFill>
              <a:effectLst/>
              <a:latin typeface="Arial" pitchFamily="34" charset="0"/>
              <a:cs typeface="Arial" pitchFamily="34" charset="0"/>
            </a:rPr>
            <a:t> </a:t>
          </a:r>
          <a:r>
            <a:rPr kumimoji="0" lang="en-GB" sz="1400" b="0" i="0" u="none" strike="noStrike" kern="1200" cap="none" normalizeH="0" baseline="0" dirty="0" smtClean="0">
              <a:ln>
                <a:noFill/>
              </a:ln>
              <a:solidFill>
                <a:schemeClr val="bg1"/>
              </a:solidFill>
              <a:effectLst/>
              <a:latin typeface="Arial" pitchFamily="34" charset="0"/>
              <a:cs typeface="Arial" pitchFamily="34" charset="0"/>
            </a:rPr>
            <a:t> </a:t>
          </a:r>
          <a:r>
            <a:rPr lang="en-GB" sz="1400" b="1" i="0" kern="1200" dirty="0" smtClean="0"/>
            <a:t>Read-Only Memory</a:t>
          </a:r>
          <a:endParaRPr kumimoji="0" lang="en-US" sz="1400" b="0" i="0" u="none" strike="noStrike" kern="1200" cap="none" normalizeH="0" baseline="0" dirty="0" smtClean="0">
            <a:ln>
              <a:noFill/>
            </a:ln>
            <a:solidFill>
              <a:schemeClr val="bg1"/>
            </a:solidFill>
            <a:effectLst/>
            <a:latin typeface="Arial" pitchFamily="34" charset="0"/>
            <a:cs typeface="Arial" pitchFamily="34" charset="0"/>
          </a:endParaRPr>
        </a:p>
      </dsp:txBody>
      <dsp:txXfrm>
        <a:off x="1055501" y="1156730"/>
        <a:ext cx="1627548" cy="813774"/>
      </dsp:txXfrm>
    </dsp:sp>
    <dsp:sp modelId="{3018F739-272A-4E8B-9EA3-39CAB0E7E254}">
      <dsp:nvSpPr>
        <dsp:cNvPr id="0" name=""/>
        <dsp:cNvSpPr/>
      </dsp:nvSpPr>
      <dsp:spPr>
        <a:xfrm>
          <a:off x="3024835" y="1156730"/>
          <a:ext cx="3306300" cy="813774"/>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400" b="0" i="0" u="none" strike="noStrike" kern="1200" cap="none" normalizeH="0" baseline="0" dirty="0" smtClean="0">
              <a:ln>
                <a:noFill/>
              </a:ln>
              <a:solidFill>
                <a:schemeClr val="bg1"/>
              </a:solidFill>
              <a:effectLst/>
              <a:latin typeface="Arial" pitchFamily="34" charset="0"/>
              <a:cs typeface="Arial" pitchFamily="34" charset="0"/>
            </a:rPr>
            <a:t>الذاكرة العشوائية</a:t>
          </a:r>
          <a:endParaRPr kumimoji="0" lang="en-US" sz="1400" b="0" i="0" u="none" strike="noStrike" kern="1200" cap="none" normalizeH="0" baseline="0" dirty="0" smtClean="0">
            <a:ln>
              <a:noFill/>
            </a:ln>
            <a:solidFill>
              <a:schemeClr val="bg1"/>
            </a:solidFill>
            <a:effectLst/>
            <a:latin typeface="Arial"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kern="1200" cap="none" normalizeH="0" baseline="0" dirty="0" smtClean="0">
              <a:ln>
                <a:noFill/>
              </a:ln>
              <a:solidFill>
                <a:schemeClr val="bg1"/>
              </a:solidFill>
              <a:effectLst/>
              <a:latin typeface="Arial" pitchFamily="34" charset="0"/>
              <a:cs typeface="Arial" pitchFamily="34" charset="0"/>
            </a:rPr>
            <a:t>RAM</a:t>
          </a:r>
          <a:r>
            <a:rPr kumimoji="0" lang="ar-SA" sz="1400" b="0" i="0" u="none" strike="noStrike" kern="1200" cap="none" normalizeH="0" baseline="0" dirty="0" smtClean="0">
              <a:ln>
                <a:noFill/>
              </a:ln>
              <a:solidFill>
                <a:schemeClr val="bg1"/>
              </a:solidFill>
              <a:effectLst/>
              <a:latin typeface="Arial" pitchFamily="34" charset="0"/>
              <a:cs typeface="Arial" pitchFamily="34" charset="0"/>
            </a:rPr>
            <a:t> </a:t>
          </a:r>
          <a:r>
            <a:rPr lang="en-GB" sz="1400" b="1" i="0" kern="1200" dirty="0" smtClean="0"/>
            <a:t>Random Access Memory</a:t>
          </a:r>
          <a:endParaRPr kumimoji="0" lang="en-US" sz="1400" b="0" i="0" u="none" strike="noStrike" kern="1200" cap="none" normalizeH="0" baseline="0" dirty="0" smtClean="0">
            <a:ln>
              <a:noFill/>
            </a:ln>
            <a:solidFill>
              <a:schemeClr val="bg1"/>
            </a:solidFill>
            <a:effectLst/>
            <a:latin typeface="Arial" pitchFamily="34" charset="0"/>
            <a:cs typeface="Arial" pitchFamily="34" charset="0"/>
          </a:endParaRPr>
        </a:p>
      </dsp:txBody>
      <dsp:txXfrm>
        <a:off x="3024835" y="1156730"/>
        <a:ext cx="3306300" cy="81377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microsoft.com/office/2006/relationships/legacyDiagramText" Target="legacyDiagramText3.bin"/><Relationship Id="rId2" Type="http://schemas.microsoft.com/office/2006/relationships/legacyDiagramText" Target="legacyDiagramText2.bin"/><Relationship Id="rId1" Type="http://schemas.microsoft.com/office/2006/relationships/legacyDiagramText" Target="legacyDiagramText1.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6DED13-2407-458A-AB3A-3EECE3721836}" type="datetimeFigureOut">
              <a:rPr lang="en-GB" smtClean="0"/>
              <a:pPr/>
              <a:t>07/12/2012</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0B007C-2549-402A-B283-FC232653AC68}" type="slidenum">
              <a:rPr lang="en-GB" smtClean="0"/>
              <a:pPr/>
              <a:t>‹#›</a:t>
            </a:fld>
            <a:endParaRPr lang="en-GB"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5E0B007C-2549-402A-B283-FC232653AC68}" type="slidenum">
              <a:rPr lang="en-GB" smtClean="0"/>
              <a:pPr/>
              <a:t>1</a:t>
            </a:fld>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37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1E45909-9069-4AA7-813F-D2143C87C116}" type="slidenum">
              <a:rPr lang="ar-EG" smtClean="0"/>
              <a:pPr fontAlgn="base">
                <a:spcBef>
                  <a:spcPct val="0"/>
                </a:spcBef>
                <a:spcAft>
                  <a:spcPct val="0"/>
                </a:spcAft>
                <a:defRPr/>
              </a:pPr>
              <a:t>8</a:t>
            </a:fld>
            <a:endParaRPr lang="ar-EG"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48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D061DD-422B-4476-9BB8-601F487C2E0A}" type="slidenum">
              <a:rPr lang="ar-EG" smtClean="0"/>
              <a:pPr fontAlgn="base">
                <a:spcBef>
                  <a:spcPct val="0"/>
                </a:spcBef>
                <a:spcAft>
                  <a:spcPct val="0"/>
                </a:spcAft>
                <a:defRPr/>
              </a:pPr>
              <a:t>9</a:t>
            </a:fld>
            <a:endParaRPr lang="ar-EG"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58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1538174-E958-4AC5-9C3B-F93CFE20DF4D}" type="slidenum">
              <a:rPr lang="ar-EG" smtClean="0"/>
              <a:pPr fontAlgn="base">
                <a:spcBef>
                  <a:spcPct val="0"/>
                </a:spcBef>
                <a:spcAft>
                  <a:spcPct val="0"/>
                </a:spcAft>
                <a:defRPr/>
              </a:pPr>
              <a:t>10</a:t>
            </a:fld>
            <a:endParaRPr lang="ar-EG"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68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6D80B89-E1C1-4E6A-9DB5-84081F5BBA0C}" type="slidenum">
              <a:rPr lang="ar-EG" smtClean="0"/>
              <a:pPr fontAlgn="base">
                <a:spcBef>
                  <a:spcPct val="0"/>
                </a:spcBef>
                <a:spcAft>
                  <a:spcPct val="0"/>
                </a:spcAft>
                <a:defRPr/>
              </a:pPr>
              <a:t>11</a:t>
            </a:fld>
            <a:endParaRPr lang="ar-EG"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78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297C197-1779-42B8-84DA-9BBBB7EBEBE7}" type="slidenum">
              <a:rPr lang="ar-EG" smtClean="0"/>
              <a:pPr fontAlgn="base">
                <a:spcBef>
                  <a:spcPct val="0"/>
                </a:spcBef>
                <a:spcAft>
                  <a:spcPct val="0"/>
                </a:spcAft>
                <a:defRPr/>
              </a:pPr>
              <a:t>13</a:t>
            </a:fld>
            <a:endParaRPr lang="ar-EG"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89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0D515AE-A7DF-4F6A-95BE-629CAC34ED24}" type="slidenum">
              <a:rPr lang="ar-EG" smtClean="0"/>
              <a:pPr fontAlgn="base">
                <a:spcBef>
                  <a:spcPct val="0"/>
                </a:spcBef>
                <a:spcAft>
                  <a:spcPct val="0"/>
                </a:spcAft>
                <a:defRPr/>
              </a:pPr>
              <a:t>15</a:t>
            </a:fld>
            <a:endParaRPr lang="ar-EG"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99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78649DF-9962-42ED-B3F4-F7B13D15D01A}" type="slidenum">
              <a:rPr lang="ar-EG" smtClean="0"/>
              <a:pPr fontAlgn="base">
                <a:spcBef>
                  <a:spcPct val="0"/>
                </a:spcBef>
                <a:spcAft>
                  <a:spcPct val="0"/>
                </a:spcAft>
                <a:defRPr/>
              </a:pPr>
              <a:t>16</a:t>
            </a:fld>
            <a:endParaRPr lang="ar-EG"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409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1EE1D49-75E8-4FDE-8980-D3737CF84B62}" type="slidenum">
              <a:rPr lang="ar-EG" smtClean="0"/>
              <a:pPr fontAlgn="base">
                <a:spcBef>
                  <a:spcPct val="0"/>
                </a:spcBef>
                <a:spcAft>
                  <a:spcPct val="0"/>
                </a:spcAft>
                <a:defRPr/>
              </a:pPr>
              <a:t>17</a:t>
            </a:fld>
            <a:endParaRPr lang="ar-EG"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7C3B515-33B8-405F-8BBA-E6E732A231A4}" type="slidenum">
              <a:rPr lang="ar-EG" smtClean="0"/>
              <a:pPr fontAlgn="base">
                <a:spcBef>
                  <a:spcPct val="0"/>
                </a:spcBef>
                <a:spcAft>
                  <a:spcPct val="0"/>
                </a:spcAft>
                <a:defRPr/>
              </a:pPr>
              <a:t>18</a:t>
            </a:fld>
            <a:endParaRPr lang="ar-EG"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430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6A07866-9D4B-4070-AA43-20EE0F158234}" type="slidenum">
              <a:rPr lang="ar-EG" smtClean="0"/>
              <a:pPr fontAlgn="base">
                <a:spcBef>
                  <a:spcPct val="0"/>
                </a:spcBef>
                <a:spcAft>
                  <a:spcPct val="0"/>
                </a:spcAft>
                <a:defRPr/>
              </a:pPr>
              <a:t>21</a:t>
            </a:fld>
            <a:endParaRPr lang="ar-EG"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440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F51BE61-FCB0-4DFF-891A-2D15BD5E9FAD}" type="slidenum">
              <a:rPr lang="ar-EG" smtClean="0"/>
              <a:pPr fontAlgn="base">
                <a:spcBef>
                  <a:spcPct val="0"/>
                </a:spcBef>
                <a:spcAft>
                  <a:spcPct val="0"/>
                </a:spcAft>
                <a:defRPr/>
              </a:pPr>
              <a:t>23</a:t>
            </a:fld>
            <a:endParaRPr lang="ar-EG"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r" rtl="1"/>
            <a:endParaRPr lang="ar-SA" sz="1200" b="0" i="0" kern="1200" dirty="0" smtClean="0">
              <a:solidFill>
                <a:schemeClr val="tx1"/>
              </a:solidFill>
              <a:latin typeface="+mn-lt"/>
              <a:ea typeface="+mn-ea"/>
              <a:cs typeface="+mn-cs"/>
            </a:endParaRPr>
          </a:p>
          <a:p>
            <a:pPr algn="r" rtl="1"/>
            <a:endParaRPr lang="en-US" sz="1200" b="0" i="0" kern="1200" dirty="0" smtClean="0">
              <a:solidFill>
                <a:schemeClr val="tx1"/>
              </a:solidFill>
              <a:latin typeface="+mn-lt"/>
              <a:ea typeface="+mn-ea"/>
              <a:cs typeface="+mn-cs"/>
            </a:endParaRPr>
          </a:p>
        </p:txBody>
      </p:sp>
      <p:sp>
        <p:nvSpPr>
          <p:cNvPr id="4" name="عنصر نائب لرقم الشريحة 3"/>
          <p:cNvSpPr>
            <a:spLocks noGrp="1"/>
          </p:cNvSpPr>
          <p:nvPr>
            <p:ph type="sldNum" sz="quarter" idx="10"/>
          </p:nvPr>
        </p:nvSpPr>
        <p:spPr/>
        <p:txBody>
          <a:bodyPr/>
          <a:lstStyle/>
          <a:p>
            <a:fld id="{5E0B007C-2549-402A-B283-FC232653AC68}" type="slidenum">
              <a:rPr lang="en-GB" smtClean="0"/>
              <a:pPr/>
              <a:t>52</a:t>
            </a:fld>
            <a:endParaRPr lang="en-GB"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9347724-B48C-4AE2-9A97-AE0A69B56B89}" type="datetimeFigureOut">
              <a:rPr lang="en-GB" smtClean="0"/>
              <a:pPr/>
              <a:t>07/12/2012</a:t>
            </a:fld>
            <a:endParaRPr lang="en-GB"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986EC4B-2B24-4B6F-8627-600927E54F2D}"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9347724-B48C-4AE2-9A97-AE0A69B56B89}" type="datetimeFigureOut">
              <a:rPr lang="en-GB" smtClean="0"/>
              <a:pPr/>
              <a:t>07/12/2012</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B986EC4B-2B24-4B6F-8627-600927E54F2D}" type="slidenum">
              <a:rPr lang="en-GB" smtClean="0"/>
              <a:pPr/>
              <a:t>‹#›</a:t>
            </a:fld>
            <a:endParaRPr lang="en-GB"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9347724-B48C-4AE2-9A97-AE0A69B56B89}" type="datetimeFigureOut">
              <a:rPr lang="en-GB" smtClean="0"/>
              <a:pPr/>
              <a:t>07/12/2012</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B986EC4B-2B24-4B6F-8627-600927E54F2D}" type="slidenum">
              <a:rPr lang="en-GB" smtClean="0"/>
              <a:pPr/>
              <a:t>‹#›</a:t>
            </a:fld>
            <a:endParaRPr lang="en-GB"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9347724-B48C-4AE2-9A97-AE0A69B56B89}" type="datetimeFigureOut">
              <a:rPr lang="en-GB" smtClean="0"/>
              <a:pPr/>
              <a:t>07/12/2012</a:t>
            </a:fld>
            <a:endParaRPr lang="en-GB" dirty="0"/>
          </a:p>
        </p:txBody>
      </p:sp>
      <p:sp>
        <p:nvSpPr>
          <p:cNvPr id="6" name="Footer Placeholder 5"/>
          <p:cNvSpPr>
            <a:spLocks noGrp="1"/>
          </p:cNvSpPr>
          <p:nvPr>
            <p:ph type="ftr" sz="quarter" idx="11"/>
          </p:nvPr>
        </p:nvSpPr>
        <p:spPr/>
        <p:txBody>
          <a:bodyPr/>
          <a:lstStyle>
            <a:extLst/>
          </a:lstStyle>
          <a:p>
            <a:endParaRPr lang="en-GB" dirty="0"/>
          </a:p>
        </p:txBody>
      </p:sp>
      <p:sp>
        <p:nvSpPr>
          <p:cNvPr id="7" name="Slide Number Placeholder 6"/>
          <p:cNvSpPr>
            <a:spLocks noGrp="1"/>
          </p:cNvSpPr>
          <p:nvPr>
            <p:ph type="sldNum" sz="quarter" idx="12"/>
          </p:nvPr>
        </p:nvSpPr>
        <p:spPr/>
        <p:txBody>
          <a:bodyPr/>
          <a:lstStyle>
            <a:extLst/>
          </a:lstStyle>
          <a:p>
            <a:fld id="{B986EC4B-2B24-4B6F-8627-600927E54F2D}" type="slidenum">
              <a:rPr lang="en-GB" smtClean="0"/>
              <a:pPr/>
              <a:t>‹#›</a:t>
            </a:fld>
            <a:endParaRPr lang="en-GB"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9347724-B48C-4AE2-9A97-AE0A69B56B89}" type="datetimeFigureOut">
              <a:rPr lang="en-GB" smtClean="0"/>
              <a:pPr/>
              <a:t>07/12/2012</a:t>
            </a:fld>
            <a:endParaRPr lang="en-GB" dirty="0"/>
          </a:p>
        </p:txBody>
      </p:sp>
      <p:sp>
        <p:nvSpPr>
          <p:cNvPr id="8" name="Footer Placeholder 7"/>
          <p:cNvSpPr>
            <a:spLocks noGrp="1"/>
          </p:cNvSpPr>
          <p:nvPr>
            <p:ph type="ftr" sz="quarter" idx="11"/>
          </p:nvPr>
        </p:nvSpPr>
        <p:spPr/>
        <p:txBody>
          <a:bodyPr/>
          <a:lstStyle>
            <a:extLst/>
          </a:lstStyle>
          <a:p>
            <a:endParaRPr lang="en-GB" dirty="0"/>
          </a:p>
        </p:txBody>
      </p:sp>
      <p:sp>
        <p:nvSpPr>
          <p:cNvPr id="9" name="Slide Number Placeholder 8"/>
          <p:cNvSpPr>
            <a:spLocks noGrp="1"/>
          </p:cNvSpPr>
          <p:nvPr>
            <p:ph type="sldNum" sz="quarter" idx="12"/>
          </p:nvPr>
        </p:nvSpPr>
        <p:spPr/>
        <p:txBody>
          <a:bodyPr/>
          <a:lstStyle>
            <a:extLst/>
          </a:lstStyle>
          <a:p>
            <a:fld id="{B986EC4B-2B24-4B6F-8627-600927E54F2D}" type="slidenum">
              <a:rPr lang="en-GB" smtClean="0"/>
              <a:pPr/>
              <a:t>‹#›</a:t>
            </a:fld>
            <a:endParaRPr lang="en-GB"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59347724-B48C-4AE2-9A97-AE0A69B56B89}" type="datetimeFigureOut">
              <a:rPr lang="en-GB" smtClean="0"/>
              <a:pPr/>
              <a:t>07/12/2012</a:t>
            </a:fld>
            <a:endParaRPr lang="en-GB" dirty="0"/>
          </a:p>
        </p:txBody>
      </p:sp>
      <p:sp>
        <p:nvSpPr>
          <p:cNvPr id="4" name="Footer Placeholder 3"/>
          <p:cNvSpPr>
            <a:spLocks noGrp="1"/>
          </p:cNvSpPr>
          <p:nvPr>
            <p:ph type="ftr" sz="quarter" idx="11"/>
          </p:nvPr>
        </p:nvSpPr>
        <p:spPr/>
        <p:txBody>
          <a:bodyPr/>
          <a:lstStyle>
            <a:extLst/>
          </a:lstStyle>
          <a:p>
            <a:endParaRPr lang="en-GB" dirty="0"/>
          </a:p>
        </p:txBody>
      </p:sp>
      <p:sp>
        <p:nvSpPr>
          <p:cNvPr id="5" name="Slide Number Placeholder 4"/>
          <p:cNvSpPr>
            <a:spLocks noGrp="1"/>
          </p:cNvSpPr>
          <p:nvPr>
            <p:ph type="sldNum" sz="quarter" idx="12"/>
          </p:nvPr>
        </p:nvSpPr>
        <p:spPr/>
        <p:txBody>
          <a:bodyPr/>
          <a:lstStyle>
            <a:extLst/>
          </a:lstStyle>
          <a:p>
            <a:fld id="{B986EC4B-2B24-4B6F-8627-600927E54F2D}" type="slidenum">
              <a:rPr lang="en-GB" smtClean="0"/>
              <a:pPr/>
              <a:t>‹#›</a:t>
            </a:fld>
            <a:endParaRPr lang="en-GB"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59347724-B48C-4AE2-9A97-AE0A69B56B89}" type="datetimeFigureOut">
              <a:rPr lang="en-GB" smtClean="0"/>
              <a:pPr/>
              <a:t>07/12/2012</a:t>
            </a:fld>
            <a:endParaRPr lang="en-GB" dirty="0"/>
          </a:p>
        </p:txBody>
      </p:sp>
      <p:sp>
        <p:nvSpPr>
          <p:cNvPr id="3" name="Footer Placeholder 2"/>
          <p:cNvSpPr>
            <a:spLocks noGrp="1"/>
          </p:cNvSpPr>
          <p:nvPr>
            <p:ph type="ftr" sz="quarter" idx="11"/>
          </p:nvPr>
        </p:nvSpPr>
        <p:spPr/>
        <p:txBody>
          <a:bodyPr/>
          <a:lstStyle>
            <a:extLst/>
          </a:lstStyle>
          <a:p>
            <a:endParaRPr lang="en-GB" dirty="0"/>
          </a:p>
        </p:txBody>
      </p:sp>
      <p:sp>
        <p:nvSpPr>
          <p:cNvPr id="4" name="Slide Number Placeholder 3"/>
          <p:cNvSpPr>
            <a:spLocks noGrp="1"/>
          </p:cNvSpPr>
          <p:nvPr>
            <p:ph type="sldNum" sz="quarter" idx="12"/>
          </p:nvPr>
        </p:nvSpPr>
        <p:spPr/>
        <p:txBody>
          <a:bodyPr/>
          <a:lstStyle>
            <a:extLst/>
          </a:lstStyle>
          <a:p>
            <a:fld id="{B986EC4B-2B24-4B6F-8627-600927E54F2D}" type="slidenum">
              <a:rPr lang="en-GB" smtClean="0"/>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59347724-B48C-4AE2-9A97-AE0A69B56B89}" type="datetimeFigureOut">
              <a:rPr lang="en-GB" smtClean="0"/>
              <a:pPr/>
              <a:t>07/12/2012</a:t>
            </a:fld>
            <a:endParaRPr lang="en-GB" dirty="0"/>
          </a:p>
        </p:txBody>
      </p:sp>
      <p:sp>
        <p:nvSpPr>
          <p:cNvPr id="6" name="Footer Placeholder 5"/>
          <p:cNvSpPr>
            <a:spLocks noGrp="1"/>
          </p:cNvSpPr>
          <p:nvPr>
            <p:ph type="ftr" sz="quarter" idx="11"/>
          </p:nvPr>
        </p:nvSpPr>
        <p:spPr/>
        <p:txBody>
          <a:bodyPr/>
          <a:lstStyle>
            <a:extLst/>
          </a:lstStyle>
          <a:p>
            <a:endParaRPr lang="en-GB" dirty="0"/>
          </a:p>
        </p:txBody>
      </p:sp>
      <p:sp>
        <p:nvSpPr>
          <p:cNvPr id="7" name="Slide Number Placeholder 6"/>
          <p:cNvSpPr>
            <a:spLocks noGrp="1"/>
          </p:cNvSpPr>
          <p:nvPr>
            <p:ph type="sldNum" sz="quarter" idx="12"/>
          </p:nvPr>
        </p:nvSpPr>
        <p:spPr/>
        <p:txBody>
          <a:bodyPr/>
          <a:lstStyle>
            <a:extLst/>
          </a:lstStyle>
          <a:p>
            <a:fld id="{B986EC4B-2B24-4B6F-8627-600927E54F2D}" type="slidenum">
              <a:rPr lang="en-GB" smtClean="0"/>
              <a:pPr/>
              <a:t>‹#›</a:t>
            </a:fld>
            <a:endParaRPr lang="en-GB"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9347724-B48C-4AE2-9A97-AE0A69B56B89}" type="datetimeFigureOut">
              <a:rPr lang="en-GB" smtClean="0"/>
              <a:pPr/>
              <a:t>07/12/2012</a:t>
            </a:fld>
            <a:endParaRPr lang="en-GB"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986EC4B-2B24-4B6F-8627-600927E54F2D}" type="slidenum">
              <a:rPr lang="en-GB" smtClean="0"/>
              <a:pPr/>
              <a:t>‹#›</a:t>
            </a:fld>
            <a:endParaRPr lang="en-GB"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9347724-B48C-4AE2-9A97-AE0A69B56B89}" type="datetimeFigureOut">
              <a:rPr lang="en-GB" smtClean="0"/>
              <a:pPr/>
              <a:t>07/12/2012</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B986EC4B-2B24-4B6F-8627-600927E54F2D}"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9347724-B48C-4AE2-9A97-AE0A69B56B89}" type="datetimeFigureOut">
              <a:rPr lang="en-GB" smtClean="0"/>
              <a:pPr/>
              <a:t>07/12/2012</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B986EC4B-2B24-4B6F-8627-600927E54F2D}" type="slidenum">
              <a:rPr lang="en-GB" smtClean="0"/>
              <a:pPr/>
              <a:t>‹#›</a:t>
            </a:fld>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3" name="Date Placeholder 2"/>
          <p:cNvSpPr>
            <a:spLocks noGrp="1"/>
          </p:cNvSpPr>
          <p:nvPr>
            <p:ph type="dt" sz="half" idx="10"/>
          </p:nvPr>
        </p:nvSpPr>
        <p:spPr>
          <a:xfrm>
            <a:off x="457200" y="6356350"/>
            <a:ext cx="2133600" cy="365125"/>
          </a:xfrm>
        </p:spPr>
        <p:txBody>
          <a:bodyPr/>
          <a:lstStyle>
            <a:lvl1pPr>
              <a:defRPr/>
            </a:lvl1pPr>
          </a:lstStyle>
          <a:p>
            <a:pPr>
              <a:defRPr/>
            </a:pPr>
            <a:fld id="{88A8BCC0-B1FB-418E-86BA-AF254C47BB71}" type="datetimeFigureOut">
              <a:rPr lang="ar-SA"/>
              <a:pPr>
                <a:defRPr/>
              </a:pPr>
              <a:t>24/01/34</a:t>
            </a:fld>
            <a:endParaRPr lang="ar-SA"/>
          </a:p>
        </p:txBody>
      </p:sp>
      <p:sp>
        <p:nvSpPr>
          <p:cNvPr id="4" name="Footer Placeholder 3"/>
          <p:cNvSpPr>
            <a:spLocks noGrp="1"/>
          </p:cNvSpPr>
          <p:nvPr>
            <p:ph type="ftr" sz="quarter" idx="11"/>
          </p:nvPr>
        </p:nvSpPr>
        <p:spPr>
          <a:xfrm>
            <a:off x="2667000" y="6356350"/>
            <a:ext cx="3352800" cy="365125"/>
          </a:xfrm>
        </p:spPr>
        <p:txBody>
          <a:bodyPr/>
          <a:lstStyle>
            <a:lvl1pPr>
              <a:defRPr/>
            </a:lvl1pPr>
          </a:lstStyle>
          <a:p>
            <a:pPr>
              <a:defRPr/>
            </a:pPr>
            <a:endParaRPr lang="ar-SA"/>
          </a:p>
        </p:txBody>
      </p:sp>
      <p:sp>
        <p:nvSpPr>
          <p:cNvPr id="5" name="Slide Number Placeholder 4"/>
          <p:cNvSpPr>
            <a:spLocks noGrp="1"/>
          </p:cNvSpPr>
          <p:nvPr>
            <p:ph type="sldNum" sz="quarter" idx="12"/>
          </p:nvPr>
        </p:nvSpPr>
        <p:spPr>
          <a:xfrm>
            <a:off x="7924800" y="6356350"/>
            <a:ext cx="762000" cy="365125"/>
          </a:xfrm>
        </p:spPr>
        <p:txBody>
          <a:bodyPr/>
          <a:lstStyle>
            <a:lvl1pPr>
              <a:defRPr/>
            </a:lvl1pPr>
          </a:lstStyle>
          <a:p>
            <a:pPr>
              <a:defRPr/>
            </a:pPr>
            <a:fld id="{BD8A2EB7-E55D-4117-BD6D-1EC2AB401201}" type="slidenum">
              <a:rPr lang="ar-SA"/>
              <a:pPr>
                <a:defRPr/>
              </a:pPr>
              <a:t>‹#›</a:t>
            </a:fld>
            <a:endParaRPr lang="ar-SA"/>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GB"/>
          </a:p>
        </p:txBody>
      </p:sp>
      <p:sp>
        <p:nvSpPr>
          <p:cNvPr id="3" name="SmartArt Placeholder 2"/>
          <p:cNvSpPr>
            <a:spLocks noGrp="1"/>
          </p:cNvSpPr>
          <p:nvPr>
            <p:ph type="dgm" idx="1"/>
          </p:nvPr>
        </p:nvSpPr>
        <p:spPr>
          <a:xfrm>
            <a:off x="457200" y="1600200"/>
            <a:ext cx="8229600" cy="4530725"/>
          </a:xfrm>
        </p:spPr>
        <p:txBody>
          <a:bodyPr/>
          <a:lstStyle/>
          <a:p>
            <a:endParaRPr lang="en-GB"/>
          </a:p>
        </p:txBody>
      </p:sp>
      <p:sp>
        <p:nvSpPr>
          <p:cNvPr id="4" name="Date Placeholder 3"/>
          <p:cNvSpPr>
            <a:spLocks noGrp="1"/>
          </p:cNvSpPr>
          <p:nvPr>
            <p:ph type="dt" sz="half" idx="10"/>
          </p:nvPr>
        </p:nvSpPr>
        <p:spPr>
          <a:xfrm>
            <a:off x="457200" y="6248400"/>
            <a:ext cx="2133600" cy="457200"/>
          </a:xfrm>
        </p:spPr>
        <p:txBody>
          <a:bodyPr/>
          <a:lstStyle>
            <a:lvl1pPr>
              <a:defRPr/>
            </a:lvl1pPr>
          </a:lstStyle>
          <a:p>
            <a:endParaRPr 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GB"/>
          </a:p>
        </p:txBody>
      </p:sp>
      <p:sp>
        <p:nvSpPr>
          <p:cNvPr id="6" name="Slide Number Placeholder 5"/>
          <p:cNvSpPr>
            <a:spLocks noGrp="1"/>
          </p:cNvSpPr>
          <p:nvPr>
            <p:ph type="sldNum" sz="quarter" idx="12"/>
          </p:nvPr>
        </p:nvSpPr>
        <p:spPr>
          <a:xfrm>
            <a:off x="6553200" y="6248400"/>
            <a:ext cx="2133600" cy="457200"/>
          </a:xfrm>
        </p:spPr>
        <p:txBody>
          <a:bodyPr/>
          <a:lstStyle>
            <a:lvl1pPr>
              <a:defRPr/>
            </a:lvl1pPr>
          </a:lstStyle>
          <a:p>
            <a:fld id="{B8C8CE00-7800-4F5A-A93B-813C76C95D53}" type="slidenum">
              <a:rPr lang="ar-SA"/>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5"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9347724-B48C-4AE2-9A97-AE0A69B56B89}" type="datetimeFigureOut">
              <a:rPr lang="en-GB" smtClean="0"/>
              <a:pPr/>
              <a:t>07/12/2012</a:t>
            </a:fld>
            <a:endParaRPr lang="en-GB"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986EC4B-2B24-4B6F-8627-600927E54F2D}"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hyperlink" Target="http://images.google.com/imgres?imgurl=http://p.e-words.jp/photo/memorymodule.jpg&amp;imgrefurl=http://e-words.jp/w/E383A1E383A2E383AA.html&amp;h=173&amp;w=300&amp;sz=30&amp;tbnid=PC3KFUT2NY8J:&amp;tbnh=64&amp;tbnw=111&amp;hl=en&amp;start=1&amp;prev=/images?q=Memory+RAM+/+ROM+&amp;svnum=10&amp;hl=en&amp;lr=&amp;safe=active&amp;sa=G" TargetMode="Externa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6.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5" Type="http://schemas.openxmlformats.org/officeDocument/2006/relationships/image" Target="../media/image28.gif"/><Relationship Id="rId4"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00808"/>
            <a:ext cx="7772400" cy="3458815"/>
          </a:xfrm>
        </p:spPr>
        <p:txBody>
          <a:bodyPr>
            <a:normAutofit fontScale="90000"/>
          </a:bodyPr>
          <a:lstStyle/>
          <a:p>
            <a:pPr algn="ctr" rtl="1"/>
            <a:r>
              <a:rPr lang="ar-SA" dirty="0" smtClean="0">
                <a:solidFill>
                  <a:schemeClr val="tx2">
                    <a:lumMod val="10000"/>
                  </a:schemeClr>
                </a:solidFill>
              </a:rPr>
              <a:t>تطبيقات الحاسب في التعليم حسب 301</a:t>
            </a:r>
            <a:br>
              <a:rPr lang="ar-SA" dirty="0" smtClean="0">
                <a:solidFill>
                  <a:schemeClr val="tx2">
                    <a:lumMod val="10000"/>
                  </a:schemeClr>
                </a:solidFill>
              </a:rPr>
            </a:br>
            <a:r>
              <a:rPr lang="ar-SA" dirty="0" smtClean="0">
                <a:solidFill>
                  <a:schemeClr val="tx2">
                    <a:lumMod val="10000"/>
                  </a:schemeClr>
                </a:solidFill>
              </a:rPr>
              <a:t>المستوى الثالث</a:t>
            </a:r>
            <a:br>
              <a:rPr lang="ar-SA" dirty="0" smtClean="0">
                <a:solidFill>
                  <a:schemeClr val="tx2">
                    <a:lumMod val="10000"/>
                  </a:schemeClr>
                </a:solidFill>
              </a:rPr>
            </a:br>
            <a:r>
              <a:rPr lang="ar-SA" dirty="0" smtClean="0">
                <a:solidFill>
                  <a:schemeClr val="tx2">
                    <a:lumMod val="10000"/>
                  </a:schemeClr>
                </a:solidFill>
              </a:rPr>
              <a:t>الوحدات المعتمدة: 2</a:t>
            </a:r>
            <a:br>
              <a:rPr lang="ar-SA" dirty="0" smtClean="0">
                <a:solidFill>
                  <a:schemeClr val="tx2">
                    <a:lumMod val="10000"/>
                  </a:schemeClr>
                </a:solidFill>
              </a:rPr>
            </a:br>
            <a:r>
              <a:rPr lang="ar-SA" dirty="0" smtClean="0">
                <a:solidFill>
                  <a:schemeClr val="tx2">
                    <a:lumMod val="10000"/>
                  </a:schemeClr>
                </a:solidFill>
              </a:rPr>
              <a:t>المتطلب السابق: لا يوجد</a:t>
            </a:r>
            <a:br>
              <a:rPr lang="ar-SA" dirty="0" smtClean="0">
                <a:solidFill>
                  <a:schemeClr val="tx2">
                    <a:lumMod val="10000"/>
                  </a:schemeClr>
                </a:solidFill>
              </a:rPr>
            </a:br>
            <a:r>
              <a:rPr lang="ar-SA" dirty="0" smtClean="0">
                <a:solidFill>
                  <a:schemeClr val="tx2">
                    <a:lumMod val="10000"/>
                  </a:schemeClr>
                </a:solidFill>
              </a:rPr>
              <a:t>أستاذة المادة: م. منى الغامدي</a:t>
            </a:r>
            <a:endParaRPr lang="en-GB" dirty="0">
              <a:solidFill>
                <a:schemeClr val="tx2">
                  <a:lumMod val="1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6288"/>
            <a:ext cx="8229600" cy="1143000"/>
          </a:xfrm>
        </p:spPr>
        <p:txBody>
          <a:bodyPr/>
          <a:lstStyle/>
          <a:p>
            <a:pPr algn="r"/>
            <a:r>
              <a:rPr lang="ar-SA" dirty="0" smtClean="0"/>
              <a:t>محتوى المقرر:</a:t>
            </a:r>
            <a:endParaRPr lang="en-GB" dirty="0"/>
          </a:p>
        </p:txBody>
      </p:sp>
      <p:sp>
        <p:nvSpPr>
          <p:cNvPr id="3" name="Content Placeholder 2"/>
          <p:cNvSpPr>
            <a:spLocks noGrp="1"/>
          </p:cNvSpPr>
          <p:nvPr>
            <p:ph idx="1"/>
          </p:nvPr>
        </p:nvSpPr>
        <p:spPr>
          <a:xfrm>
            <a:off x="457200" y="836712"/>
            <a:ext cx="8229600" cy="5400600"/>
          </a:xfrm>
        </p:spPr>
        <p:txBody>
          <a:bodyPr/>
          <a:lstStyle/>
          <a:p>
            <a:pPr algn="r" rtl="1"/>
            <a:r>
              <a:rPr lang="ar-SA" dirty="0" smtClean="0"/>
              <a:t>تعريف الكمبيوتر ومميزاته.</a:t>
            </a:r>
          </a:p>
          <a:p>
            <a:pPr algn="r" rtl="1"/>
            <a:r>
              <a:rPr lang="ar-SA" dirty="0" smtClean="0"/>
              <a:t>المكونات المادية ووسائط التخزين الداخلية.</a:t>
            </a:r>
          </a:p>
          <a:p>
            <a:pPr algn="r" rtl="1"/>
            <a:r>
              <a:rPr lang="ar-SA" dirty="0" smtClean="0"/>
              <a:t>البرمجيات</a:t>
            </a:r>
          </a:p>
          <a:p>
            <a:pPr algn="r" rtl="1"/>
            <a:r>
              <a:rPr lang="ar-SA" dirty="0" smtClean="0"/>
              <a:t>البرمجيات التطبيقية</a:t>
            </a:r>
          </a:p>
          <a:p>
            <a:pPr algn="r" rtl="1"/>
            <a:r>
              <a:rPr lang="ar-SA" dirty="0" smtClean="0"/>
              <a:t>لغات البرمجة</a:t>
            </a:r>
          </a:p>
          <a:p>
            <a:pPr algn="r" rtl="1"/>
            <a:r>
              <a:rPr lang="ar-SA" dirty="0" smtClean="0"/>
              <a:t>نظم التشغيل</a:t>
            </a:r>
          </a:p>
          <a:p>
            <a:pPr algn="r" rtl="1"/>
            <a:r>
              <a:rPr lang="en-GB" dirty="0" smtClean="0"/>
              <a:t>Windows</a:t>
            </a:r>
          </a:p>
          <a:p>
            <a:pPr algn="r" rtl="1"/>
            <a:r>
              <a:rPr lang="ar-SA" dirty="0" smtClean="0"/>
              <a:t>البرامج التطبيقية لـ </a:t>
            </a:r>
            <a:r>
              <a:rPr lang="en-GB" dirty="0" smtClean="0"/>
              <a:t>Microsoft Office</a:t>
            </a:r>
            <a:r>
              <a:rPr lang="ar-SA" dirty="0" smtClean="0"/>
              <a:t> </a:t>
            </a:r>
            <a:endParaRPr lang="en-GB" dirty="0" smtClean="0"/>
          </a:p>
          <a:p>
            <a:pPr algn="r" rtl="1"/>
            <a:r>
              <a:rPr lang="en-GB" dirty="0" smtClean="0"/>
              <a:t>(Word, Power Point, Excel, Access )</a:t>
            </a:r>
          </a:p>
          <a:p>
            <a:pPr algn="r" rtl="1"/>
            <a:r>
              <a:rPr lang="ar-SA" dirty="0" smtClean="0"/>
              <a:t>الانترنت تعريفه وخدماته</a:t>
            </a:r>
          </a:p>
          <a:p>
            <a:pPr algn="r" rtl="1"/>
            <a:r>
              <a:rPr lang="ar-SA" dirty="0" smtClean="0"/>
              <a:t>الفيروسات</a:t>
            </a:r>
          </a:p>
          <a:p>
            <a:pPr algn="r" rtl="1"/>
            <a:endParaRPr lang="ar-SA"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2158467908"/>
              </p:ext>
            </p:extLst>
          </p:nvPr>
        </p:nvGraphicFramePr>
        <p:xfrm>
          <a:off x="395536" y="260648"/>
          <a:ext cx="8229600" cy="6273800"/>
        </p:xfrm>
        <a:graphic>
          <a:graphicData uri="http://schemas.openxmlformats.org/drawingml/2006/table">
            <a:tbl>
              <a:tblPr firstRow="1" bandRow="1">
                <a:tableStyleId>{5C22544A-7EE6-4342-B048-85BDC9FD1C3A}</a:tableStyleId>
              </a:tblPr>
              <a:tblGrid>
                <a:gridCol w="2743200"/>
                <a:gridCol w="3819872"/>
                <a:gridCol w="1666528"/>
              </a:tblGrid>
              <a:tr h="370840">
                <a:tc>
                  <a:txBody>
                    <a:bodyPr/>
                    <a:lstStyle/>
                    <a:p>
                      <a:r>
                        <a:rPr lang="ar-SA" dirty="0" smtClean="0"/>
                        <a:t>المهام</a:t>
                      </a:r>
                      <a:endParaRPr lang="en-GB" dirty="0"/>
                    </a:p>
                  </a:txBody>
                  <a:tcPr/>
                </a:tc>
                <a:tc>
                  <a:txBody>
                    <a:bodyPr/>
                    <a:lstStyle/>
                    <a:p>
                      <a:pPr algn="ctr"/>
                      <a:r>
                        <a:rPr lang="ar-SA" dirty="0" smtClean="0"/>
                        <a:t>المحاضرات</a:t>
                      </a:r>
                      <a:endParaRPr lang="en-GB" dirty="0"/>
                    </a:p>
                  </a:txBody>
                  <a:tcPr/>
                </a:tc>
                <a:tc>
                  <a:txBody>
                    <a:bodyPr/>
                    <a:lstStyle/>
                    <a:p>
                      <a:r>
                        <a:rPr lang="ar-SA" dirty="0" smtClean="0"/>
                        <a:t>الاسبوع</a:t>
                      </a:r>
                      <a:endParaRPr lang="en-GB" dirty="0"/>
                    </a:p>
                  </a:txBody>
                  <a:tcPr/>
                </a:tc>
              </a:tr>
              <a:tr h="370840">
                <a:tc>
                  <a:txBody>
                    <a:bodyPr/>
                    <a:lstStyle/>
                    <a:p>
                      <a:pPr algn="ctr"/>
                      <a:endParaRPr lang="en-GB" dirty="0"/>
                    </a:p>
                  </a:txBody>
                  <a:tcPr/>
                </a:tc>
                <a:tc>
                  <a:txBody>
                    <a:bodyPr/>
                    <a:lstStyle/>
                    <a:p>
                      <a:pPr algn="ctr"/>
                      <a:r>
                        <a:rPr lang="ar-SA" dirty="0" smtClean="0"/>
                        <a:t>تعريف الكمبيوتر ومكوناته</a:t>
                      </a:r>
                    </a:p>
                    <a:p>
                      <a:pPr algn="ctr"/>
                      <a:r>
                        <a:rPr lang="ar-SA" dirty="0" smtClean="0"/>
                        <a:t>المكونات المادية ووسائط التخزين الداخلية</a:t>
                      </a:r>
                      <a:endParaRPr lang="en-GB" dirty="0"/>
                    </a:p>
                  </a:txBody>
                  <a:tcPr/>
                </a:tc>
                <a:tc>
                  <a:txBody>
                    <a:bodyPr/>
                    <a:lstStyle/>
                    <a:p>
                      <a:pPr algn="ctr"/>
                      <a:r>
                        <a:rPr lang="ar-SA" dirty="0" smtClean="0"/>
                        <a:t>3</a:t>
                      </a:r>
                      <a:endParaRPr lang="en-GB" dirty="0"/>
                    </a:p>
                  </a:txBody>
                  <a:tcPr anchor="ctr"/>
                </a:tc>
              </a:tr>
              <a:tr h="370840">
                <a:tc>
                  <a:txBody>
                    <a:bodyPr/>
                    <a:lstStyle/>
                    <a:p>
                      <a:pPr algn="ctr"/>
                      <a:endParaRPr lang="en-GB"/>
                    </a:p>
                  </a:txBody>
                  <a:tcPr/>
                </a:tc>
                <a:tc>
                  <a:txBody>
                    <a:bodyPr/>
                    <a:lstStyle/>
                    <a:p>
                      <a:pPr algn="ctr" rtl="1"/>
                      <a:r>
                        <a:rPr lang="ar-SA" dirty="0" smtClean="0"/>
                        <a:t>البرمجيات</a:t>
                      </a:r>
                    </a:p>
                    <a:p>
                      <a:pPr algn="ctr" rtl="1"/>
                      <a:r>
                        <a:rPr lang="ar-SA" dirty="0" smtClean="0"/>
                        <a:t>البرمجيات</a:t>
                      </a:r>
                      <a:r>
                        <a:rPr lang="ar-SA" baseline="0" dirty="0" smtClean="0"/>
                        <a:t> التطبيقية</a:t>
                      </a:r>
                      <a:endParaRPr lang="ar-SA" dirty="0" smtClean="0"/>
                    </a:p>
                    <a:p>
                      <a:pPr algn="ctr" rtl="1"/>
                      <a:r>
                        <a:rPr lang="ar-SA" dirty="0" smtClean="0"/>
                        <a:t>لغات البرمجة</a:t>
                      </a:r>
                    </a:p>
                  </a:txBody>
                  <a:tcPr/>
                </a:tc>
                <a:tc>
                  <a:txBody>
                    <a:bodyPr/>
                    <a:lstStyle/>
                    <a:p>
                      <a:pPr algn="ctr"/>
                      <a:r>
                        <a:rPr lang="ar-SA" dirty="0" smtClean="0"/>
                        <a:t>4</a:t>
                      </a:r>
                      <a:endParaRPr lang="en-GB" dirty="0"/>
                    </a:p>
                  </a:txBody>
                  <a:tcPr anchor="ctr"/>
                </a:tc>
              </a:tr>
              <a:tr h="370840">
                <a:tc>
                  <a:txBody>
                    <a:bodyPr/>
                    <a:lstStyle/>
                    <a:p>
                      <a:pPr algn="ctr"/>
                      <a:r>
                        <a:rPr lang="ar-SA" dirty="0" smtClean="0"/>
                        <a:t>اختبار قصير</a:t>
                      </a:r>
                      <a:endParaRPr lang="en-US" dirty="0" smtClean="0"/>
                    </a:p>
                    <a:p>
                      <a:pPr algn="ctr"/>
                      <a:r>
                        <a:rPr lang="ar-SA" dirty="0" smtClean="0"/>
                        <a:t>واجب</a:t>
                      </a:r>
                      <a:endParaRPr lang="en-GB" dirty="0"/>
                    </a:p>
                  </a:txBody>
                  <a:tcPr/>
                </a:tc>
                <a:tc>
                  <a:txBody>
                    <a:bodyPr/>
                    <a:lstStyle/>
                    <a:p>
                      <a:pPr algn="ctr" rtl="1"/>
                      <a:r>
                        <a:rPr lang="ar-SA" dirty="0" smtClean="0"/>
                        <a:t>نظم التشغيل</a:t>
                      </a:r>
                    </a:p>
                    <a:p>
                      <a:pPr algn="ctr" rtl="1"/>
                      <a:r>
                        <a:rPr lang="en-GB" dirty="0" smtClean="0"/>
                        <a:t>Windows</a:t>
                      </a:r>
                      <a:endParaRPr lang="en-GB" dirty="0"/>
                    </a:p>
                  </a:txBody>
                  <a:tcPr/>
                </a:tc>
                <a:tc>
                  <a:txBody>
                    <a:bodyPr/>
                    <a:lstStyle/>
                    <a:p>
                      <a:pPr algn="ctr"/>
                      <a:r>
                        <a:rPr lang="ar-SA" dirty="0" smtClean="0"/>
                        <a:t>5</a:t>
                      </a:r>
                      <a:endParaRPr lang="en-GB" dirty="0"/>
                    </a:p>
                  </a:txBody>
                  <a:tcPr anchor="ctr"/>
                </a:tc>
              </a:tr>
              <a:tr h="370840">
                <a:tc>
                  <a:txBody>
                    <a:bodyPr/>
                    <a:lstStyle/>
                    <a:p>
                      <a:pPr algn="ctr"/>
                      <a:endParaRPr lang="en-GB" dirty="0"/>
                    </a:p>
                  </a:txBody>
                  <a:tcPr/>
                </a:tc>
                <a:tc>
                  <a:txBody>
                    <a:bodyPr/>
                    <a:lstStyle/>
                    <a:p>
                      <a:pPr algn="ctr"/>
                      <a:r>
                        <a:rPr lang="en-GB" dirty="0" smtClean="0"/>
                        <a:t>Word</a:t>
                      </a:r>
                      <a:endParaRPr lang="en-GB" dirty="0"/>
                    </a:p>
                  </a:txBody>
                  <a:tcPr/>
                </a:tc>
                <a:tc>
                  <a:txBody>
                    <a:bodyPr/>
                    <a:lstStyle/>
                    <a:p>
                      <a:pPr algn="ctr"/>
                      <a:r>
                        <a:rPr lang="ar-SA" dirty="0" smtClean="0"/>
                        <a:t>6</a:t>
                      </a:r>
                      <a:endParaRPr lang="en-GB" dirty="0"/>
                    </a:p>
                  </a:txBody>
                  <a:tcPr/>
                </a:tc>
              </a:tr>
              <a:tr h="370840">
                <a:tc>
                  <a:txBody>
                    <a:bodyPr/>
                    <a:lstStyle/>
                    <a:p>
                      <a:pPr algn="ctr"/>
                      <a:r>
                        <a:rPr lang="ar-SA" dirty="0" smtClean="0"/>
                        <a:t>تسليم الواجب</a:t>
                      </a:r>
                      <a:endParaRPr lang="en-GB" dirty="0"/>
                    </a:p>
                  </a:txBody>
                  <a:tcPr/>
                </a:tc>
                <a:tc>
                  <a:txBody>
                    <a:bodyPr/>
                    <a:lstStyle/>
                    <a:p>
                      <a:pPr algn="ctr"/>
                      <a:r>
                        <a:rPr lang="en-GB" dirty="0" smtClean="0"/>
                        <a:t>Power Point</a:t>
                      </a:r>
                      <a:endParaRPr lang="en-GB" dirty="0"/>
                    </a:p>
                  </a:txBody>
                  <a:tcPr/>
                </a:tc>
                <a:tc>
                  <a:txBody>
                    <a:bodyPr/>
                    <a:lstStyle/>
                    <a:p>
                      <a:pPr algn="ctr"/>
                      <a:r>
                        <a:rPr lang="ar-SA" dirty="0" smtClean="0"/>
                        <a:t>7</a:t>
                      </a:r>
                      <a:endParaRPr lang="en-GB" dirty="0"/>
                    </a:p>
                  </a:txBody>
                  <a:tcPr/>
                </a:tc>
              </a:tr>
              <a:tr h="370840">
                <a:tc>
                  <a:txBody>
                    <a:bodyPr/>
                    <a:lstStyle/>
                    <a:p>
                      <a:pPr algn="ctr"/>
                      <a:endParaRPr lang="en-GB"/>
                    </a:p>
                  </a:txBody>
                  <a:tcPr/>
                </a:tc>
                <a:tc>
                  <a:txBody>
                    <a:bodyPr/>
                    <a:lstStyle/>
                    <a:p>
                      <a:pPr algn="ctr"/>
                      <a:r>
                        <a:rPr lang="en-GB" dirty="0" smtClean="0"/>
                        <a:t>Excel</a:t>
                      </a:r>
                      <a:endParaRPr lang="en-GB" dirty="0"/>
                    </a:p>
                  </a:txBody>
                  <a:tcPr/>
                </a:tc>
                <a:tc>
                  <a:txBody>
                    <a:bodyPr/>
                    <a:lstStyle/>
                    <a:p>
                      <a:pPr algn="ctr" rtl="1"/>
                      <a:r>
                        <a:rPr lang="ar-SA" dirty="0" smtClean="0"/>
                        <a:t>8-9</a:t>
                      </a:r>
                      <a:endParaRPr lang="en-GB" dirty="0"/>
                    </a:p>
                  </a:txBody>
                  <a:tcPr/>
                </a:tc>
              </a:tr>
              <a:tr h="370840">
                <a:tc>
                  <a:txBody>
                    <a:bodyPr/>
                    <a:lstStyle/>
                    <a:p>
                      <a:pPr algn="ctr"/>
                      <a:endParaRPr lang="en-GB"/>
                    </a:p>
                  </a:txBody>
                  <a:tcPr/>
                </a:tc>
                <a:tc>
                  <a:txBody>
                    <a:bodyPr/>
                    <a:lstStyle/>
                    <a:p>
                      <a:pPr algn="ctr"/>
                      <a:r>
                        <a:rPr lang="en-GB" dirty="0" smtClean="0"/>
                        <a:t>Access</a:t>
                      </a:r>
                      <a:endParaRPr lang="en-GB" dirty="0"/>
                    </a:p>
                  </a:txBody>
                  <a:tcPr/>
                </a:tc>
                <a:tc>
                  <a:txBody>
                    <a:bodyPr/>
                    <a:lstStyle/>
                    <a:p>
                      <a:pPr algn="ctr"/>
                      <a:r>
                        <a:rPr lang="ar-SA" dirty="0" smtClean="0"/>
                        <a:t>10-11</a:t>
                      </a:r>
                      <a:endParaRPr lang="en-GB" dirty="0"/>
                    </a:p>
                  </a:txBody>
                  <a:tcPr/>
                </a:tc>
              </a:tr>
              <a:tr h="370840">
                <a:tc>
                  <a:txBody>
                    <a:bodyPr/>
                    <a:lstStyle/>
                    <a:p>
                      <a:pPr algn="ctr"/>
                      <a:endParaRPr lang="en-GB"/>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dirty="0" smtClean="0"/>
                        <a:t>الانترنت تعريفه وخدماته</a:t>
                      </a:r>
                    </a:p>
                  </a:txBody>
                  <a:tcPr/>
                </a:tc>
                <a:tc>
                  <a:txBody>
                    <a:bodyPr/>
                    <a:lstStyle/>
                    <a:p>
                      <a:pPr algn="ctr"/>
                      <a:r>
                        <a:rPr lang="ar-SA" dirty="0" smtClean="0"/>
                        <a:t>12</a:t>
                      </a:r>
                      <a:endParaRPr lang="en-GB" dirty="0"/>
                    </a:p>
                  </a:txBody>
                  <a:tcPr/>
                </a:tc>
              </a:tr>
              <a:tr h="370840">
                <a:tc>
                  <a:txBody>
                    <a:bodyPr/>
                    <a:lstStyle/>
                    <a:p>
                      <a:pPr algn="ctr"/>
                      <a:endParaRPr lang="en-GB"/>
                    </a:p>
                  </a:txBody>
                  <a:tcPr/>
                </a:tc>
                <a:tc>
                  <a:txBody>
                    <a:bodyPr/>
                    <a:lstStyle/>
                    <a:p>
                      <a:pPr algn="ctr"/>
                      <a:r>
                        <a:rPr lang="ar-SA" dirty="0" smtClean="0"/>
                        <a:t>الفيروسات</a:t>
                      </a:r>
                      <a:endParaRPr lang="en-GB" dirty="0"/>
                    </a:p>
                  </a:txBody>
                  <a:tcPr/>
                </a:tc>
                <a:tc>
                  <a:txBody>
                    <a:bodyPr/>
                    <a:lstStyle/>
                    <a:p>
                      <a:pPr algn="ctr"/>
                      <a:r>
                        <a:rPr lang="ar-SA" dirty="0" smtClean="0"/>
                        <a:t>13</a:t>
                      </a:r>
                      <a:endParaRPr lang="en-GB" dirty="0"/>
                    </a:p>
                  </a:txBody>
                  <a:tcPr/>
                </a:tc>
              </a:tr>
              <a:tr h="370840">
                <a:tc>
                  <a:txBody>
                    <a:bodyPr/>
                    <a:lstStyle/>
                    <a:p>
                      <a:pPr algn="ctr"/>
                      <a:endParaRPr lang="en-GB"/>
                    </a:p>
                  </a:txBody>
                  <a:tcPr/>
                </a:tc>
                <a:tc>
                  <a:txBody>
                    <a:bodyPr/>
                    <a:lstStyle/>
                    <a:p>
                      <a:pPr algn="ctr"/>
                      <a:r>
                        <a:rPr lang="ar-SA" dirty="0" smtClean="0"/>
                        <a:t>مراجعه</a:t>
                      </a:r>
                      <a:endParaRPr lang="en-GB" dirty="0"/>
                    </a:p>
                  </a:txBody>
                  <a:tcPr/>
                </a:tc>
                <a:tc>
                  <a:txBody>
                    <a:bodyPr/>
                    <a:lstStyle/>
                    <a:p>
                      <a:pPr algn="ctr"/>
                      <a:r>
                        <a:rPr lang="ar-SA" dirty="0" smtClean="0"/>
                        <a:t>14</a:t>
                      </a:r>
                      <a:endParaRPr lang="en-GB" dirty="0"/>
                    </a:p>
                  </a:txBody>
                  <a:tcPr/>
                </a:tc>
              </a:tr>
              <a:tr h="370840">
                <a:tc>
                  <a:txBody>
                    <a:bodyPr/>
                    <a:lstStyle/>
                    <a:p>
                      <a:pPr algn="ctr"/>
                      <a:r>
                        <a:rPr lang="ar-SA" dirty="0" smtClean="0"/>
                        <a:t>اختبار</a:t>
                      </a:r>
                      <a:endParaRPr lang="en-GB" dirty="0"/>
                    </a:p>
                  </a:txBody>
                  <a:tcPr/>
                </a:tc>
                <a:tc>
                  <a:txBody>
                    <a:bodyPr/>
                    <a:lstStyle/>
                    <a:p>
                      <a:endParaRPr lang="en-GB" dirty="0"/>
                    </a:p>
                  </a:txBody>
                  <a:tcPr/>
                </a:tc>
                <a:tc>
                  <a:txBody>
                    <a:bodyPr/>
                    <a:lstStyle/>
                    <a:p>
                      <a:pPr algn="ctr"/>
                      <a:r>
                        <a:rPr lang="ar-SA" dirty="0" smtClean="0"/>
                        <a:t>15</a:t>
                      </a:r>
                      <a:endParaRPr lang="en-GB" dirty="0"/>
                    </a:p>
                  </a:txBody>
                  <a:tcPr/>
                </a:tc>
              </a:tr>
              <a:tr h="370840">
                <a:tc>
                  <a:txBody>
                    <a:bodyPr/>
                    <a:lstStyle/>
                    <a:p>
                      <a:endParaRPr lang="en-GB"/>
                    </a:p>
                  </a:txBody>
                  <a:tcPr/>
                </a:tc>
                <a:tc>
                  <a:txBody>
                    <a:bodyPr/>
                    <a:lstStyle/>
                    <a:p>
                      <a:endParaRPr lang="en-GB"/>
                    </a:p>
                  </a:txBody>
                  <a:tcPr/>
                </a:tc>
                <a:tc>
                  <a:txBody>
                    <a:bodyPr/>
                    <a:lstStyle/>
                    <a:p>
                      <a:endParaRPr lang="en-GB"/>
                    </a:p>
                  </a:txBody>
                  <a:tcPr/>
                </a:tc>
              </a:tr>
              <a:tr h="370840">
                <a:tc>
                  <a:txBody>
                    <a:bodyPr/>
                    <a:lstStyle/>
                    <a:p>
                      <a:endParaRPr lang="en-GB"/>
                    </a:p>
                  </a:txBody>
                  <a:tcPr/>
                </a:tc>
                <a:tc>
                  <a:txBody>
                    <a:bodyPr/>
                    <a:lstStyle/>
                    <a:p>
                      <a:endParaRPr lang="en-GB"/>
                    </a:p>
                  </a:txBody>
                  <a:tcPr/>
                </a:tc>
                <a:tc>
                  <a:txBody>
                    <a:bodyPr/>
                    <a:lstStyle/>
                    <a:p>
                      <a:endParaRPr lang="en-GB" dirty="0"/>
                    </a:p>
                  </a:txBody>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dirty="0" smtClean="0"/>
              <a:t>المراجع</a:t>
            </a:r>
            <a:endParaRPr lang="en-GB" dirty="0"/>
          </a:p>
        </p:txBody>
      </p:sp>
      <p:sp>
        <p:nvSpPr>
          <p:cNvPr id="3" name="Content Placeholder 2"/>
          <p:cNvSpPr>
            <a:spLocks noGrp="1"/>
          </p:cNvSpPr>
          <p:nvPr>
            <p:ph idx="1"/>
          </p:nvPr>
        </p:nvSpPr>
        <p:spPr/>
        <p:txBody>
          <a:bodyPr/>
          <a:lstStyle/>
          <a:p>
            <a:pPr algn="r" rtl="1"/>
            <a:r>
              <a:rPr lang="ar-SA" sz="2800" dirty="0" smtClean="0"/>
              <a:t>د. عبدالله موسى ”مقدمة في الحاسب الآلي والإنترنت“.</a:t>
            </a:r>
            <a:endParaRPr lang="en-GB" sz="2800" dirty="0" smtClean="0"/>
          </a:p>
          <a:p>
            <a:pPr algn="r" rtl="1"/>
            <a:r>
              <a:rPr lang="ar-SA" dirty="0" smtClean="0"/>
              <a:t>الحاسب والبرمجيات الجاهزة، محمد بلال وآخرون.</a:t>
            </a:r>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lstStyle/>
          <a:p>
            <a:pPr algn="r"/>
            <a:r>
              <a:rPr lang="ar-SA" dirty="0" smtClean="0"/>
              <a:t>القواعد الواجب اتباعها اثناء المحاضرة</a:t>
            </a:r>
            <a:endParaRPr lang="en-GB" dirty="0"/>
          </a:p>
        </p:txBody>
      </p:sp>
      <p:sp>
        <p:nvSpPr>
          <p:cNvPr id="3" name="Content Placeholder 2"/>
          <p:cNvSpPr>
            <a:spLocks noGrp="1"/>
          </p:cNvSpPr>
          <p:nvPr>
            <p:ph idx="1"/>
          </p:nvPr>
        </p:nvSpPr>
        <p:spPr>
          <a:xfrm>
            <a:off x="457200" y="1628800"/>
            <a:ext cx="8229600" cy="4695800"/>
          </a:xfrm>
        </p:spPr>
        <p:txBody>
          <a:bodyPr>
            <a:normAutofit fontScale="92500" lnSpcReduction="20000"/>
          </a:bodyPr>
          <a:lstStyle/>
          <a:p>
            <a:pPr marL="514350" lvl="0" indent="-514350" algn="r" rtl="1">
              <a:buFont typeface="+mj-lt"/>
              <a:buAutoNum type="arabicPeriod"/>
            </a:pPr>
            <a:r>
              <a:rPr lang="ar-SA" sz="2400" dirty="0" smtClean="0"/>
              <a:t>يجب على الطالبة أن تلتزم بكافة الأسس والقواعد التي تتعلق بالحضور والانصراف والالتزام بموعد المحاضرة.</a:t>
            </a:r>
            <a:endParaRPr lang="en-GB" sz="2400" dirty="0" smtClean="0"/>
          </a:p>
          <a:p>
            <a:pPr marL="514350" lvl="0" indent="-514350" algn="r" rtl="1">
              <a:buFont typeface="+mj-lt"/>
              <a:buAutoNum type="arabicPeriod"/>
            </a:pPr>
            <a:r>
              <a:rPr lang="ar-SA" sz="2400" dirty="0" smtClean="0"/>
              <a:t>يحسب تأخير للطالبة في حال حضورها بعد المحاضرة بعشر دقائق .</a:t>
            </a:r>
            <a:endParaRPr lang="en-GB" sz="2400" dirty="0" smtClean="0"/>
          </a:p>
          <a:p>
            <a:pPr marL="514350" lvl="0" indent="-514350" algn="r" rtl="1">
              <a:buFont typeface="+mj-lt"/>
              <a:buAutoNum type="arabicPeriod"/>
            </a:pPr>
            <a:r>
              <a:rPr lang="ar-SA" sz="2400" dirty="0" smtClean="0"/>
              <a:t>كل تأخيرين يحسب غياب للطالبة.</a:t>
            </a:r>
            <a:endParaRPr lang="en-GB" sz="2400" dirty="0" smtClean="0"/>
          </a:p>
          <a:p>
            <a:pPr marL="514350" lvl="0" indent="-514350" algn="r" rtl="1">
              <a:buFont typeface="+mj-lt"/>
              <a:buAutoNum type="arabicPeriod"/>
            </a:pPr>
            <a:r>
              <a:rPr lang="ar-SA" sz="2400" dirty="0" smtClean="0"/>
              <a:t>الالتزام بالهدوء أثناء المحاضرة والتطبيق العملي ومن تخالف ذلك تعرض نفسها لخصم درجة.</a:t>
            </a:r>
            <a:endParaRPr lang="en-GB" sz="2400" dirty="0" smtClean="0"/>
          </a:p>
          <a:p>
            <a:pPr marL="514350" lvl="0" indent="-514350" algn="r" rtl="1">
              <a:buFont typeface="+mj-lt"/>
              <a:buAutoNum type="arabicPeriod"/>
            </a:pPr>
            <a:r>
              <a:rPr lang="ar-SA" sz="2400" dirty="0" smtClean="0"/>
              <a:t>تسليم الواجبات الإلكترونية قبل الساعة 10 مساءً من اليوم المحدد وفي حال تسليمها بعد ذلك تحسب للطالبة نصف درجة الواجب .</a:t>
            </a:r>
            <a:endParaRPr lang="en-GB" sz="2400" dirty="0" smtClean="0"/>
          </a:p>
          <a:p>
            <a:pPr marL="514350" lvl="0" indent="-514350" algn="r" rtl="1">
              <a:buFont typeface="+mj-lt"/>
              <a:buAutoNum type="arabicPeriod"/>
            </a:pPr>
            <a:r>
              <a:rPr lang="ar-SA" sz="2400" dirty="0" smtClean="0"/>
              <a:t>يرجى إغلاق الهاتف الجوال أو وضعه على الصامت قبل دخول المحاضرة.</a:t>
            </a:r>
            <a:endParaRPr lang="en-GB" sz="2400" dirty="0" smtClean="0"/>
          </a:p>
          <a:p>
            <a:pPr marL="514350" lvl="0" indent="-514350" algn="r" rtl="1">
              <a:buFont typeface="+mj-lt"/>
              <a:buAutoNum type="arabicPeriod"/>
            </a:pPr>
            <a:r>
              <a:rPr lang="ar-SA" sz="2400" dirty="0" smtClean="0"/>
              <a:t>عدم إدخال المأكولات والمشروبات  والعلك للمحاضرة نهائياَ وفي حال إدخالها سيتم خصم درجة .</a:t>
            </a:r>
            <a:endParaRPr lang="en-GB" sz="2400" dirty="0" smtClean="0"/>
          </a:p>
          <a:p>
            <a:pPr marL="514350" lvl="0" indent="-514350" algn="r" rtl="1">
              <a:buFont typeface="+mj-lt"/>
              <a:buAutoNum type="arabicPeriod"/>
            </a:pPr>
            <a:r>
              <a:rPr lang="ar-SA" sz="2400" dirty="0" smtClean="0"/>
              <a:t>لن تعطى الطالبة فرصة أخرى لتقديم الاختبار العملي في حالة الغياب عنه بدون عذر.</a:t>
            </a:r>
            <a:endParaRPr lang="en-GB" sz="2400" dirty="0" smtClean="0"/>
          </a:p>
          <a:p>
            <a:pPr marL="514350" lvl="0" indent="-514350" algn="r" rtl="1">
              <a:buFont typeface="+mj-lt"/>
              <a:buAutoNum type="arabicPeriod"/>
            </a:pPr>
            <a:r>
              <a:rPr lang="ar-SA" sz="2400" dirty="0" smtClean="0"/>
              <a:t>أن تحرص الطالبة على عدم الغياب  لأن كل تطبيق عملي أثناء كل محاضرة يحسب له درجة.</a:t>
            </a:r>
            <a:endParaRPr lang="en-GB" sz="2400" dirty="0" smtClean="0"/>
          </a:p>
          <a:p>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42049"/>
            <a:ext cx="7772400" cy="1829761"/>
          </a:xfrm>
          <a:effectLst>
            <a:glow rad="139700">
              <a:schemeClr val="accent2">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b"/>
          <a:lstStyle/>
          <a:p>
            <a:pPr algn="ctr" eaLnBrk="1" fontAlgn="auto" hangingPunct="1">
              <a:spcAft>
                <a:spcPts val="0"/>
              </a:spcAft>
              <a:defRPr/>
            </a:pPr>
            <a:r>
              <a:rPr lang="ar-EG" sz="6600" dirty="0" smtClean="0">
                <a:solidFill>
                  <a:schemeClr val="accent2">
                    <a:lumMod val="75000"/>
                  </a:schemeClr>
                </a:solidFill>
              </a:rPr>
              <a:t>محاضرة </a:t>
            </a:r>
            <a:r>
              <a:rPr lang="en-US" sz="6600" dirty="0" smtClean="0">
                <a:solidFill>
                  <a:schemeClr val="accent2">
                    <a:lumMod val="75000"/>
                  </a:schemeClr>
                </a:solidFill>
              </a:rPr>
              <a:t>1</a:t>
            </a:r>
            <a:endParaRPr lang="ar-EG" sz="6600" dirty="0">
              <a:solidFill>
                <a:schemeClr val="accent2">
                  <a:lumMod val="75000"/>
                </a:schemeClr>
              </a:solidFill>
            </a:endParaRPr>
          </a:p>
        </p:txBody>
      </p:sp>
      <p:sp>
        <p:nvSpPr>
          <p:cNvPr id="67587" name="Subtitle 2"/>
          <p:cNvSpPr>
            <a:spLocks noGrp="1"/>
          </p:cNvSpPr>
          <p:nvPr>
            <p:ph type="subTitle" idx="1"/>
          </p:nvPr>
        </p:nvSpPr>
        <p:spPr>
          <a:xfrm>
            <a:off x="685800" y="3611563"/>
            <a:ext cx="7772400" cy="1200150"/>
          </a:xfrm>
        </p:spPr>
        <p:txBody>
          <a:bodyPr lIns="45720" rIns="45720"/>
          <a:lstStyle/>
          <a:p>
            <a:pPr marL="0" indent="0" algn="ctr" eaLnBrk="1" hangingPunct="1">
              <a:buFont typeface="Wingdings 3" pitchFamily="18" charset="2"/>
              <a:buNone/>
            </a:pPr>
            <a:r>
              <a:rPr lang="ar-EG" sz="4800" b="1" dirty="0" smtClean="0">
                <a:solidFill>
                  <a:srgbClr val="A3171E"/>
                </a:solidFill>
              </a:rPr>
              <a:t>تطبيقات الحاسب في التعليم</a:t>
            </a:r>
          </a:p>
        </p:txBody>
      </p:sp>
      <p:sp>
        <p:nvSpPr>
          <p:cNvPr id="4" name="Footer Placeholder 18"/>
          <p:cNvSpPr>
            <a:spLocks noGrp="1"/>
          </p:cNvSpPr>
          <p:nvPr>
            <p:ph type="ftr" sz="quarter" idx="11"/>
          </p:nvPr>
        </p:nvSpPr>
        <p:spPr/>
        <p:txBody>
          <a:bodyPr/>
          <a:lstStyle/>
          <a:p>
            <a:r>
              <a:rPr lang="ar-SA"/>
              <a:t>Nagla Hassan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1"/>
          <p:cNvSpPr>
            <a:spLocks noGrp="1"/>
          </p:cNvSpPr>
          <p:nvPr>
            <p:ph type="ftr" sz="quarter" idx="11"/>
          </p:nvPr>
        </p:nvSpPr>
        <p:spPr/>
        <p:txBody>
          <a:bodyPr/>
          <a:lstStyle/>
          <a:p>
            <a:r>
              <a:rPr lang="ar-SA"/>
              <a:t>Nagla Hassan</a:t>
            </a:r>
          </a:p>
        </p:txBody>
      </p:sp>
      <p:sp>
        <p:nvSpPr>
          <p:cNvPr id="8" name="Slide Number Placeholder 5"/>
          <p:cNvSpPr>
            <a:spLocks noGrp="1"/>
          </p:cNvSpPr>
          <p:nvPr>
            <p:ph type="sldNum" sz="quarter" idx="12"/>
          </p:nvPr>
        </p:nvSpPr>
        <p:spPr/>
        <p:txBody>
          <a:bodyPr/>
          <a:lstStyle/>
          <a:p>
            <a:pPr>
              <a:defRPr/>
            </a:pPr>
            <a:fld id="{B93FE44E-CF47-48AF-BD34-70E7D6E8139D}" type="slidenum">
              <a:rPr lang="ar-SA" smtClean="0"/>
              <a:pPr>
                <a:defRPr/>
              </a:pPr>
              <a:t>7</a:t>
            </a:fld>
            <a:endParaRPr lang="en-US" dirty="0" smtClean="0"/>
          </a:p>
        </p:txBody>
      </p:sp>
      <p:sp>
        <p:nvSpPr>
          <p:cNvPr id="11266" name="Rectangle 2"/>
          <p:cNvSpPr>
            <a:spLocks noGrp="1" noChangeArrowheads="1"/>
          </p:cNvSpPr>
          <p:nvPr>
            <p:ph type="title"/>
          </p:nvPr>
        </p:nvSpPr>
        <p:spPr/>
        <p:txBody>
          <a:bodyPr/>
          <a:lstStyle/>
          <a:p>
            <a:pPr eaLnBrk="1" hangingPunct="1">
              <a:defRPr/>
            </a:pPr>
            <a:r>
              <a:rPr lang="ar-SA"/>
              <a:t>           </a:t>
            </a:r>
            <a:endParaRPr lang="en-US" dirty="0"/>
          </a:p>
        </p:txBody>
      </p:sp>
      <p:sp>
        <p:nvSpPr>
          <p:cNvPr id="11267" name="Rectangle 3"/>
          <p:cNvSpPr>
            <a:spLocks noGrp="1" noChangeArrowheads="1"/>
          </p:cNvSpPr>
          <p:nvPr>
            <p:ph type="body" idx="1"/>
          </p:nvPr>
        </p:nvSpPr>
        <p:spPr>
          <a:xfrm>
            <a:off x="457200" y="1654175"/>
            <a:ext cx="8229600" cy="2970213"/>
          </a:xfrm>
        </p:spPr>
        <p:txBody>
          <a:bodyPr/>
          <a:lstStyle/>
          <a:p>
            <a:pPr algn="r" rtl="1" eaLnBrk="1" hangingPunct="1">
              <a:lnSpc>
                <a:spcPct val="90000"/>
              </a:lnSpc>
              <a:buFontTx/>
              <a:buNone/>
            </a:pPr>
            <a:r>
              <a:rPr lang="ar-SA" sz="2800" b="1" dirty="0" smtClean="0">
                <a:solidFill>
                  <a:srgbClr val="005828"/>
                </a:solidFill>
                <a:cs typeface="Simplified Arabic" pitchFamily="18" charset="-78"/>
              </a:rPr>
              <a:t>    </a:t>
            </a:r>
            <a:r>
              <a:rPr lang="ar-SA" b="1" dirty="0" smtClean="0">
                <a:solidFill>
                  <a:srgbClr val="005828"/>
                </a:solidFill>
                <a:cs typeface="Simplified Arabic" pitchFamily="18" charset="-78"/>
              </a:rPr>
              <a:t>الحاسب الآلي(</a:t>
            </a:r>
            <a:r>
              <a:rPr lang="en-US" b="1" dirty="0" smtClean="0">
                <a:solidFill>
                  <a:srgbClr val="005828"/>
                </a:solidFill>
                <a:cs typeface="Simplified Arabic" pitchFamily="18" charset="-78"/>
              </a:rPr>
              <a:t>The Computer</a:t>
            </a:r>
            <a:r>
              <a:rPr lang="ar-SA" b="1" dirty="0" smtClean="0">
                <a:solidFill>
                  <a:srgbClr val="005828"/>
                </a:solidFill>
                <a:cs typeface="Simplified Arabic" pitchFamily="18" charset="-78"/>
              </a:rPr>
              <a:t>): </a:t>
            </a:r>
          </a:p>
          <a:p>
            <a:pPr algn="just" rtl="1" eaLnBrk="1" hangingPunct="1">
              <a:lnSpc>
                <a:spcPct val="90000"/>
              </a:lnSpc>
              <a:buFontTx/>
              <a:buNone/>
            </a:pPr>
            <a:r>
              <a:rPr lang="ar-SA" sz="2800" dirty="0" smtClean="0">
                <a:cs typeface="Simplified Arabic" pitchFamily="18" charset="-78"/>
              </a:rPr>
              <a:t> </a:t>
            </a:r>
            <a:r>
              <a:rPr lang="ar-SA" dirty="0" smtClean="0">
                <a:cs typeface="Simplified Arabic" pitchFamily="18" charset="-78"/>
              </a:rPr>
              <a:t>عبارة عن آلة إلكترونية مبرمجة لها القدرة على استقبال كم هائل من البيانات وتخزينها واسترجاعها وتنفيذ العمليات الحسابية والمنطقية مع القدرة على تحليل واستخلاص النتائج وعرضها بدرجة عالية من الكفاءة والدقة.</a:t>
            </a:r>
            <a:endParaRPr lang="en-US" dirty="0" smtClean="0">
              <a:cs typeface="Simplified Arabic" pitchFamily="18" charset="-78"/>
            </a:endParaRPr>
          </a:p>
        </p:txBody>
      </p:sp>
      <p:sp>
        <p:nvSpPr>
          <p:cNvPr id="11268" name="Text Box 4"/>
          <p:cNvSpPr txBox="1">
            <a:spLocks noChangeArrowheads="1"/>
          </p:cNvSpPr>
          <p:nvPr/>
        </p:nvSpPr>
        <p:spPr bwMode="auto">
          <a:xfrm>
            <a:off x="1143000" y="533400"/>
            <a:ext cx="6629400" cy="579438"/>
          </a:xfrm>
          <a:prstGeom prst="rect">
            <a:avLst/>
          </a:prstGeom>
          <a:noFill/>
          <a:ln w="9525">
            <a:noFill/>
            <a:miter lim="800000"/>
            <a:headEnd/>
            <a:tailEnd/>
          </a:ln>
        </p:spPr>
        <p:txBody>
          <a:bodyPr>
            <a:spAutoFit/>
          </a:bodyPr>
          <a:lstStyle/>
          <a:p>
            <a:pPr algn="r">
              <a:spcBef>
                <a:spcPct val="50000"/>
              </a:spcBef>
            </a:pPr>
            <a:r>
              <a:rPr lang="ar-SA" sz="2800" dirty="0">
                <a:latin typeface="Angsana New" pitchFamily="18" charset="-34"/>
              </a:rPr>
              <a:t>         </a:t>
            </a:r>
            <a:r>
              <a:rPr lang="ar-SA" sz="3200" b="1" u="sng" dirty="0">
                <a:latin typeface="Angsana New" pitchFamily="18" charset="-34"/>
                <a:cs typeface="Simplified Arabic" pitchFamily="18" charset="-78"/>
              </a:rPr>
              <a:t>تعريف الكمبيوتر ومميزاته</a:t>
            </a:r>
            <a:endParaRPr lang="en-US" sz="3200" b="1" u="sng" dirty="0">
              <a:latin typeface="Angsana New" pitchFamily="18" charset="-34"/>
              <a:cs typeface="Simplified Arabic" pitchFamily="18" charset="-78"/>
            </a:endParaRPr>
          </a:p>
        </p:txBody>
      </p:sp>
      <p:pic>
        <p:nvPicPr>
          <p:cNvPr id="11272" name="Picture 8" descr="j0285750"/>
          <p:cNvPicPr>
            <a:picLocks noChangeAspect="1" noChangeArrowheads="1"/>
          </p:cNvPicPr>
          <p:nvPr/>
        </p:nvPicPr>
        <p:blipFill>
          <a:blip r:embed="rId2" cstate="print"/>
          <a:srcRect/>
          <a:stretch>
            <a:fillRect/>
          </a:stretch>
        </p:blipFill>
        <p:spPr bwMode="auto">
          <a:xfrm>
            <a:off x="2209800" y="3943350"/>
            <a:ext cx="3505200" cy="21526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11268">
                                            <p:txEl>
                                              <p:pRg st="0" end="0"/>
                                            </p:txEl>
                                          </p:spTgt>
                                        </p:tgtEl>
                                        <p:attrNameLst>
                                          <p:attrName>style.visibility</p:attrName>
                                        </p:attrNameLst>
                                      </p:cBhvr>
                                      <p:to>
                                        <p:strVal val="visible"/>
                                      </p:to>
                                    </p:set>
                                    <p:animEffect transition="in" filter="fade">
                                      <p:cBhvr>
                                        <p:cTn id="7" dur="800" decel="100000"/>
                                        <p:tgtEl>
                                          <p:spTgt spid="11268">
                                            <p:txEl>
                                              <p:pRg st="0" end="0"/>
                                            </p:txEl>
                                          </p:spTgt>
                                        </p:tgtEl>
                                      </p:cBhvr>
                                    </p:animEffect>
                                    <p:anim calcmode="lin" valueType="num">
                                      <p:cBhvr>
                                        <p:cTn id="8" dur="800" decel="100000" fill="hold"/>
                                        <p:tgtEl>
                                          <p:spTgt spid="11268">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11268">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11268">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1268">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1268">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5" presetClass="entr" presetSubtype="0" fill="hold" nodeType="clickEffect">
                                  <p:stCondLst>
                                    <p:cond delay="0"/>
                                  </p:stCondLst>
                                  <p:iterate type="lt">
                                    <p:tmPct val="10000"/>
                                  </p:iterate>
                                  <p:childTnLst>
                                    <p:set>
                                      <p:cBhvr>
                                        <p:cTn id="16" dur="1" fill="hold">
                                          <p:stCondLst>
                                            <p:cond delay="0"/>
                                          </p:stCondLst>
                                        </p:cTn>
                                        <p:tgtEl>
                                          <p:spTgt spid="11267">
                                            <p:txEl>
                                              <p:pRg st="0" end="0"/>
                                            </p:txEl>
                                          </p:spTgt>
                                        </p:tgtEl>
                                        <p:attrNameLst>
                                          <p:attrName>style.visibility</p:attrName>
                                        </p:attrNameLst>
                                      </p:cBhvr>
                                      <p:to>
                                        <p:strVal val="visible"/>
                                      </p:to>
                                    </p:set>
                                    <p:animEffect transition="in" filter="fade">
                                      <p:cBhvr>
                                        <p:cTn id="17" dur="500"/>
                                        <p:tgtEl>
                                          <p:spTgt spid="11267">
                                            <p:txEl>
                                              <p:pRg st="0" end="0"/>
                                            </p:txEl>
                                          </p:spTgt>
                                        </p:tgtEl>
                                      </p:cBhvr>
                                    </p:animEffect>
                                    <p:anim calcmode="lin" valueType="num">
                                      <p:cBhvr>
                                        <p:cTn id="18" dur="500" fill="hold"/>
                                        <p:tgtEl>
                                          <p:spTgt spid="11267">
                                            <p:txEl>
                                              <p:pRg st="0" end="0"/>
                                            </p:txEl>
                                          </p:spTgt>
                                        </p:tgtEl>
                                        <p:attrNameLst>
                                          <p:attrName>ppt_w</p:attrName>
                                        </p:attrNameLst>
                                      </p:cBhvr>
                                      <p:tavLst>
                                        <p:tav tm="0" fmla="#ppt_w*sin(2.5*pi*$)">
                                          <p:val>
                                            <p:fltVal val="0"/>
                                          </p:val>
                                        </p:tav>
                                        <p:tav tm="100000">
                                          <p:val>
                                            <p:fltVal val="1"/>
                                          </p:val>
                                        </p:tav>
                                      </p:tavLst>
                                    </p:anim>
                                    <p:anim calcmode="lin" valueType="num">
                                      <p:cBhvr>
                                        <p:cTn id="19" dur="500" fill="hold"/>
                                        <p:tgtEl>
                                          <p:spTgt spid="1126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27" presetClass="entr" presetSubtype="0" fill="hold" nodeType="clickEffect">
                                  <p:stCondLst>
                                    <p:cond delay="0"/>
                                  </p:stCondLst>
                                  <p:iterate type="lt">
                                    <p:tmPct val="50000"/>
                                  </p:iterate>
                                  <p:childTnLst>
                                    <p:set>
                                      <p:cBhvr>
                                        <p:cTn id="23" dur="1" fill="hold">
                                          <p:stCondLst>
                                            <p:cond delay="0"/>
                                          </p:stCondLst>
                                        </p:cTn>
                                        <p:tgtEl>
                                          <p:spTgt spid="11267">
                                            <p:txEl>
                                              <p:pRg st="1" end="1"/>
                                            </p:txEl>
                                          </p:spTgt>
                                        </p:tgtEl>
                                        <p:attrNameLst>
                                          <p:attrName>style.visibility</p:attrName>
                                        </p:attrNameLst>
                                      </p:cBhvr>
                                      <p:to>
                                        <p:strVal val="visible"/>
                                      </p:to>
                                    </p:set>
                                    <p:anim calcmode="discrete" valueType="clr">
                                      <p:cBhvr override="childStyle">
                                        <p:cTn id="24" dur="80"/>
                                        <p:tgtEl>
                                          <p:spTgt spid="11267">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11267">
                                            <p:txEl>
                                              <p:pRg st="1" end="1"/>
                                            </p:txEl>
                                          </p:spTgt>
                                        </p:tgtEl>
                                        <p:attrNameLst>
                                          <p:attrName>fillcolor</p:attrName>
                                        </p:attrNameLst>
                                      </p:cBhvr>
                                      <p:tavLst>
                                        <p:tav tm="0">
                                          <p:val>
                                            <p:clrVal>
                                              <a:schemeClr val="accent2"/>
                                            </p:clrVal>
                                          </p:val>
                                        </p:tav>
                                        <p:tav tm="50000">
                                          <p:val>
                                            <p:clrVal>
                                              <a:schemeClr val="hlink"/>
                                            </p:clrVal>
                                          </p:val>
                                        </p:tav>
                                      </p:tavLst>
                                    </p:anim>
                                    <p:set>
                                      <p:cBhvr>
                                        <p:cTn id="26" dur="80"/>
                                        <p:tgtEl>
                                          <p:spTgt spid="11267">
                                            <p:txEl>
                                              <p:pRg st="1" end="1"/>
                                            </p:txEl>
                                          </p:spTgt>
                                        </p:tgtEl>
                                        <p:attrNameLst>
                                          <p:attrName>fill.type</p:attrName>
                                        </p:attrNameLst>
                                      </p:cBhvr>
                                      <p:to>
                                        <p:strVal val="solid"/>
                                      </p:to>
                                    </p:se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nodeType="clickEffect">
                                  <p:stCondLst>
                                    <p:cond delay="0"/>
                                  </p:stCondLst>
                                  <p:childTnLst>
                                    <p:set>
                                      <p:cBhvr>
                                        <p:cTn id="30" dur="1" fill="hold">
                                          <p:stCondLst>
                                            <p:cond delay="0"/>
                                          </p:stCondLst>
                                        </p:cTn>
                                        <p:tgtEl>
                                          <p:spTgt spid="11272"/>
                                        </p:tgtEl>
                                        <p:attrNameLst>
                                          <p:attrName>style.visibility</p:attrName>
                                        </p:attrNameLst>
                                      </p:cBhvr>
                                      <p:to>
                                        <p:strVal val="visible"/>
                                      </p:to>
                                    </p:set>
                                    <p:anim calcmode="lin" valueType="num">
                                      <p:cBhvr>
                                        <p:cTn id="31" dur="1000" fill="hold"/>
                                        <p:tgtEl>
                                          <p:spTgt spid="11272"/>
                                        </p:tgtEl>
                                        <p:attrNameLst>
                                          <p:attrName>ppt_w</p:attrName>
                                        </p:attrNameLst>
                                      </p:cBhvr>
                                      <p:tavLst>
                                        <p:tav tm="0">
                                          <p:val>
                                            <p:strVal val="#ppt_w*0.70"/>
                                          </p:val>
                                        </p:tav>
                                        <p:tav tm="100000">
                                          <p:val>
                                            <p:strVal val="#ppt_w"/>
                                          </p:val>
                                        </p:tav>
                                      </p:tavLst>
                                    </p:anim>
                                    <p:anim calcmode="lin" valueType="num">
                                      <p:cBhvr>
                                        <p:cTn id="32" dur="1000" fill="hold"/>
                                        <p:tgtEl>
                                          <p:spTgt spid="11272"/>
                                        </p:tgtEl>
                                        <p:attrNameLst>
                                          <p:attrName>ppt_h</p:attrName>
                                        </p:attrNameLst>
                                      </p:cBhvr>
                                      <p:tavLst>
                                        <p:tav tm="0">
                                          <p:val>
                                            <p:strVal val="#ppt_h"/>
                                          </p:val>
                                        </p:tav>
                                        <p:tav tm="100000">
                                          <p:val>
                                            <p:strVal val="#ppt_h"/>
                                          </p:val>
                                        </p:tav>
                                      </p:tavLst>
                                    </p:anim>
                                    <p:animEffect transition="in" filter="fade">
                                      <p:cBhvr>
                                        <p:cTn id="33" dur="1000"/>
                                        <p:tgtEl>
                                          <p:spTgt spid="112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1"/>
          <p:cNvSpPr>
            <a:spLocks noGrp="1"/>
          </p:cNvSpPr>
          <p:nvPr>
            <p:ph type="ftr" sz="quarter" idx="11"/>
          </p:nvPr>
        </p:nvSpPr>
        <p:spPr/>
        <p:txBody>
          <a:bodyPr/>
          <a:lstStyle/>
          <a:p>
            <a:r>
              <a:rPr lang="ar-SA"/>
              <a:t>Nagla Hassan</a:t>
            </a:r>
          </a:p>
        </p:txBody>
      </p:sp>
      <p:sp>
        <p:nvSpPr>
          <p:cNvPr id="4" name="Title 1"/>
          <p:cNvSpPr txBox="1">
            <a:spLocks/>
          </p:cNvSpPr>
          <p:nvPr/>
        </p:nvSpPr>
        <p:spPr>
          <a:xfrm>
            <a:off x="5429256" y="428604"/>
            <a:ext cx="3286148" cy="92868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anchor="ctr">
            <a:normAutofit/>
            <a:scene3d>
              <a:camera prst="orthographicFront"/>
              <a:lightRig rig="soft" dir="t"/>
            </a:scene3d>
            <a:sp3d prstMaterial="softEdge">
              <a:bevelT w="25400" h="25400"/>
            </a:sp3d>
          </a:bodyPr>
          <a:lstStyle/>
          <a:p>
            <a:pPr algn="r" rtl="1" fontAlgn="auto">
              <a:spcAft>
                <a:spcPts val="0"/>
              </a:spcAft>
              <a:defRPr/>
            </a:pPr>
            <a:r>
              <a:rPr lang="ar-SA" sz="4100" b="1" u="sng" dirty="0">
                <a:solidFill>
                  <a:schemeClr val="accent2">
                    <a:lumMod val="75000"/>
                  </a:schemeClr>
                </a:solidFill>
                <a:effectLst>
                  <a:outerShdw blurRad="38100" dist="38100" dir="2700000" algn="tl">
                    <a:srgbClr val="000000">
                      <a:alpha val="43137"/>
                    </a:srgbClr>
                  </a:outerShdw>
                </a:effectLst>
                <a:latin typeface="+mj-lt"/>
                <a:ea typeface="+mj-ea"/>
                <a:cs typeface="+mj-cs"/>
              </a:rPr>
              <a:t>البيانات</a:t>
            </a:r>
            <a:r>
              <a:rPr lang="en-US" sz="4100" b="1" u="sng" dirty="0">
                <a:solidFill>
                  <a:schemeClr val="accent2">
                    <a:lumMod val="75000"/>
                  </a:schemeClr>
                </a:solidFill>
                <a:effectLst>
                  <a:outerShdw blurRad="38100" dist="38100" dir="2700000" algn="tl">
                    <a:srgbClr val="000000">
                      <a:alpha val="43137"/>
                    </a:srgbClr>
                  </a:outerShdw>
                </a:effectLst>
                <a:latin typeface="+mj-lt"/>
                <a:ea typeface="+mj-ea"/>
                <a:cs typeface="+mj-cs"/>
              </a:rPr>
              <a:t>data </a:t>
            </a:r>
            <a:endParaRPr lang="ar-EG" sz="4100" b="1" u="sng" dirty="0">
              <a:solidFill>
                <a:schemeClr val="accent2">
                  <a:lumMod val="75000"/>
                </a:schemeClr>
              </a:solidFill>
              <a:effectLst>
                <a:outerShdw blurRad="38100" dist="38100" dir="2700000" algn="tl">
                  <a:srgbClr val="000000">
                    <a:alpha val="43137"/>
                  </a:srgbClr>
                </a:outerShdw>
              </a:effectLst>
              <a:latin typeface="+mj-lt"/>
              <a:ea typeface="+mj-ea"/>
              <a:cs typeface="+mj-cs"/>
            </a:endParaRPr>
          </a:p>
        </p:txBody>
      </p:sp>
      <p:sp>
        <p:nvSpPr>
          <p:cNvPr id="14339" name="Content Placeholder 2"/>
          <p:cNvSpPr txBox="1">
            <a:spLocks/>
          </p:cNvSpPr>
          <p:nvPr/>
        </p:nvSpPr>
        <p:spPr bwMode="auto">
          <a:xfrm>
            <a:off x="250825" y="1643063"/>
            <a:ext cx="8621713" cy="1804987"/>
          </a:xfrm>
          <a:prstGeom prst="rect">
            <a:avLst/>
          </a:prstGeom>
          <a:noFill/>
          <a:ln w="9525">
            <a:noFill/>
            <a:miter lim="800000"/>
            <a:headEnd/>
            <a:tailEnd/>
          </a:ln>
        </p:spPr>
        <p:txBody>
          <a:bodyPr/>
          <a:lstStyle/>
          <a:p>
            <a:pPr marL="536575" indent="-427038" algn="just" rtl="1">
              <a:spcBef>
                <a:spcPts val="400"/>
              </a:spcBef>
              <a:buClr>
                <a:schemeClr val="accent1"/>
              </a:buClr>
              <a:buSzPct val="68000"/>
              <a:buFont typeface="Wingdings" pitchFamily="2" charset="2"/>
              <a:buChar char="q"/>
            </a:pPr>
            <a:r>
              <a:rPr lang="ar-SA" sz="3600" dirty="0">
                <a:latin typeface="Lucida Sans Unicode" pitchFamily="34" charset="0"/>
              </a:rPr>
              <a:t> </a:t>
            </a:r>
            <a:r>
              <a:rPr lang="ar-SA" sz="3200" dirty="0">
                <a:latin typeface="Lucida Sans Unicode" pitchFamily="34" charset="0"/>
              </a:rPr>
              <a:t>مجموعة الحقائق و الافتراضات التى تعالج بواسطة </a:t>
            </a:r>
            <a:r>
              <a:rPr lang="ar-SA" sz="3200" dirty="0" smtClean="0">
                <a:latin typeface="Lucida Sans Unicode" pitchFamily="34" charset="0"/>
              </a:rPr>
              <a:t>الحاسب او هي المعلومات قبل عملية المعالجة.</a:t>
            </a:r>
          </a:p>
          <a:p>
            <a:pPr marL="536575" indent="-427038" algn="just" rtl="1">
              <a:spcBef>
                <a:spcPts val="400"/>
              </a:spcBef>
              <a:buClr>
                <a:schemeClr val="accent1"/>
              </a:buClr>
              <a:buSzPct val="68000"/>
              <a:buFont typeface="Wingdings" pitchFamily="2" charset="2"/>
              <a:buChar char="q"/>
            </a:pPr>
            <a:r>
              <a:rPr lang="ar-SA" sz="3200" dirty="0" smtClean="0">
                <a:latin typeface="Lucida Sans Unicode" pitchFamily="34" charset="0"/>
              </a:rPr>
              <a:t>اشكالها(رقمية–نصية</a:t>
            </a:r>
            <a:r>
              <a:rPr lang="ar-EG" sz="3200" dirty="0" smtClean="0">
                <a:latin typeface="Lucida Sans Unicode" pitchFamily="34" charset="0"/>
              </a:rPr>
              <a:t> </a:t>
            </a:r>
            <a:r>
              <a:rPr lang="ar-SA" sz="3200" dirty="0" smtClean="0">
                <a:latin typeface="Lucida Sans Unicode" pitchFamily="34" charset="0"/>
              </a:rPr>
              <a:t>–</a:t>
            </a:r>
            <a:r>
              <a:rPr lang="ar-EG" sz="3200" dirty="0" smtClean="0">
                <a:latin typeface="Lucida Sans Unicode" pitchFamily="34" charset="0"/>
              </a:rPr>
              <a:t> </a:t>
            </a:r>
            <a:r>
              <a:rPr lang="ar-SA" sz="3200" dirty="0" smtClean="0">
                <a:latin typeface="Lucida Sans Unicode" pitchFamily="34" charset="0"/>
              </a:rPr>
              <a:t>صور–</a:t>
            </a:r>
            <a:r>
              <a:rPr lang="ar-EG" sz="3200" dirty="0" smtClean="0">
                <a:latin typeface="Lucida Sans Unicode" pitchFamily="34" charset="0"/>
              </a:rPr>
              <a:t> </a:t>
            </a:r>
            <a:r>
              <a:rPr lang="ar-SA" sz="3200" dirty="0" smtClean="0">
                <a:latin typeface="Lucida Sans Unicode" pitchFamily="34" charset="0"/>
              </a:rPr>
              <a:t>اصوات</a:t>
            </a:r>
            <a:r>
              <a:rPr lang="ar-EG" sz="3200" dirty="0" smtClean="0">
                <a:latin typeface="Lucida Sans Unicode" pitchFamily="34" charset="0"/>
              </a:rPr>
              <a:t> </a:t>
            </a:r>
            <a:r>
              <a:rPr lang="ar-SA" sz="3200" dirty="0" smtClean="0">
                <a:latin typeface="Lucida Sans Unicode" pitchFamily="34" charset="0"/>
              </a:rPr>
              <a:t>–</a:t>
            </a:r>
            <a:r>
              <a:rPr lang="ar-EG" sz="3200" dirty="0" smtClean="0">
                <a:latin typeface="Lucida Sans Unicode" pitchFamily="34" charset="0"/>
              </a:rPr>
              <a:t> </a:t>
            </a:r>
            <a:r>
              <a:rPr lang="ar-SA" sz="3200" dirty="0" smtClean="0">
                <a:latin typeface="Lucida Sans Unicode" pitchFamily="34" charset="0"/>
              </a:rPr>
              <a:t>تاريخ- ..)</a:t>
            </a:r>
            <a:endParaRPr lang="ar-EG" sz="3200" dirty="0" smtClean="0">
              <a:latin typeface="Lucida Sans Unicode" pitchFamily="34" charset="0"/>
            </a:endParaRPr>
          </a:p>
          <a:p>
            <a:pPr marL="536575" indent="-427038" algn="just" rtl="1">
              <a:spcBef>
                <a:spcPts val="400"/>
              </a:spcBef>
              <a:buClr>
                <a:schemeClr val="accent1"/>
              </a:buClr>
              <a:buSzPct val="68000"/>
              <a:buFont typeface="Wingdings" pitchFamily="2" charset="2"/>
              <a:buChar char="q"/>
            </a:pPr>
            <a:endParaRPr lang="ar-SA" sz="3600" dirty="0">
              <a:latin typeface="Lucida Sans Unicode" pitchFamily="34" charset="0"/>
            </a:endParaRPr>
          </a:p>
        </p:txBody>
      </p:sp>
      <p:sp>
        <p:nvSpPr>
          <p:cNvPr id="8" name="Title 1"/>
          <p:cNvSpPr>
            <a:spLocks noGrp="1"/>
          </p:cNvSpPr>
          <p:nvPr>
            <p:ph type="title"/>
          </p:nvPr>
        </p:nvSpPr>
        <p:spPr>
          <a:xfrm>
            <a:off x="3857620" y="3714760"/>
            <a:ext cx="4829180" cy="928686"/>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a:normAutofit fontScale="90000"/>
          </a:bodyPr>
          <a:lstStyle/>
          <a:p>
            <a:pPr algn="l" rtl="1" eaLnBrk="1" fontAlgn="auto" hangingPunct="1">
              <a:spcAft>
                <a:spcPts val="0"/>
              </a:spcAft>
              <a:defRPr/>
            </a:pPr>
            <a:r>
              <a:rPr lang="ar-SA" u="sng" dirty="0" smtClean="0">
                <a:solidFill>
                  <a:schemeClr val="accent2">
                    <a:lumMod val="75000"/>
                  </a:schemeClr>
                </a:solidFill>
              </a:rPr>
              <a:t>المعلومات</a:t>
            </a:r>
            <a:r>
              <a:rPr lang="en-US" u="sng" dirty="0" smtClean="0">
                <a:solidFill>
                  <a:schemeClr val="accent2">
                    <a:lumMod val="75000"/>
                  </a:schemeClr>
                </a:solidFill>
              </a:rPr>
              <a:t> information </a:t>
            </a:r>
            <a:endParaRPr lang="ar-EG" u="sng" dirty="0">
              <a:solidFill>
                <a:schemeClr val="accent2">
                  <a:lumMod val="75000"/>
                </a:schemeClr>
              </a:solidFill>
            </a:endParaRPr>
          </a:p>
        </p:txBody>
      </p:sp>
      <p:sp>
        <p:nvSpPr>
          <p:cNvPr id="14341" name="Content Placeholder 2"/>
          <p:cNvSpPr>
            <a:spLocks noGrp="1"/>
          </p:cNvSpPr>
          <p:nvPr>
            <p:ph idx="1"/>
          </p:nvPr>
        </p:nvSpPr>
        <p:spPr>
          <a:xfrm>
            <a:off x="628650" y="4786313"/>
            <a:ext cx="8229600" cy="2071687"/>
          </a:xfrm>
        </p:spPr>
        <p:txBody>
          <a:bodyPr/>
          <a:lstStyle/>
          <a:p>
            <a:pPr marL="87313" indent="22225" algn="just" rtl="1" eaLnBrk="1" hangingPunct="1">
              <a:buFont typeface="Wingdings 3" pitchFamily="18" charset="2"/>
              <a:buNone/>
            </a:pPr>
            <a:r>
              <a:rPr lang="ar-SA" sz="3600" dirty="0" smtClean="0">
                <a:cs typeface="Simplified Arabic" pitchFamily="18" charset="-78"/>
              </a:rPr>
              <a:t>هي بيانات تمت معالجتها عن طريق اجراء بعض العمليات عليها مثل العمليات الحسابية أو المنطقية بغرض اظهارها بصورة مفيدة ولها معنى.</a:t>
            </a:r>
            <a:endParaRPr lang="ar-EG" sz="36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21"/>
          <p:cNvSpPr>
            <a:spLocks noGrp="1"/>
          </p:cNvSpPr>
          <p:nvPr>
            <p:ph type="ftr" sz="quarter" idx="11"/>
          </p:nvPr>
        </p:nvSpPr>
        <p:spPr/>
        <p:txBody>
          <a:bodyPr/>
          <a:lstStyle/>
          <a:p>
            <a:r>
              <a:rPr lang="ar-SA"/>
              <a:t>Nagla Hassan</a:t>
            </a:r>
          </a:p>
        </p:txBody>
      </p:sp>
      <p:sp>
        <p:nvSpPr>
          <p:cNvPr id="5" name="Content Placeholder 2"/>
          <p:cNvSpPr txBox="1">
            <a:spLocks/>
          </p:cNvSpPr>
          <p:nvPr/>
        </p:nvSpPr>
        <p:spPr>
          <a:xfrm>
            <a:off x="642938" y="1357313"/>
            <a:ext cx="8229600" cy="3733800"/>
          </a:xfrm>
          <a:prstGeom prst="rect">
            <a:avLst/>
          </a:prstGeom>
        </p:spPr>
        <p:txBody>
          <a:bodyPr/>
          <a:lstStyle/>
          <a:p>
            <a:pPr marL="536575" indent="-427038" algn="just" rtl="1">
              <a:spcBef>
                <a:spcPts val="400"/>
              </a:spcBef>
              <a:buClr>
                <a:schemeClr val="accent1"/>
              </a:buClr>
              <a:buSzPct val="68000"/>
              <a:buFont typeface="Wingdings" pitchFamily="2" charset="2"/>
              <a:buChar char="q"/>
              <a:defRPr/>
            </a:pPr>
            <a:r>
              <a:rPr lang="ar-SA" sz="3600" dirty="0">
                <a:latin typeface="Lucida Sans Unicode" pitchFamily="34" charset="0"/>
                <a:cs typeface="Arial" charset="0"/>
              </a:rPr>
              <a:t> </a:t>
            </a:r>
            <a:r>
              <a:rPr lang="ar-SA" sz="3600" b="1" dirty="0">
                <a:solidFill>
                  <a:srgbClr val="EB641B"/>
                </a:solidFill>
                <a:effectLst>
                  <a:outerShdw blurRad="38100" dist="38100" dir="2700000" algn="tl">
                    <a:srgbClr val="C0C0C0"/>
                  </a:outerShdw>
                </a:effectLst>
                <a:latin typeface="Lucida Sans Unicode" pitchFamily="34" charset="0"/>
                <a:cs typeface="Arial" charset="0"/>
              </a:rPr>
              <a:t>تماثلية </a:t>
            </a:r>
            <a:r>
              <a:rPr lang="en-US" sz="3600" b="1" dirty="0">
                <a:solidFill>
                  <a:srgbClr val="EB641B"/>
                </a:solidFill>
                <a:effectLst>
                  <a:outerShdw blurRad="38100" dist="38100" dir="2700000" algn="tl">
                    <a:srgbClr val="C0C0C0"/>
                  </a:outerShdw>
                </a:effectLst>
                <a:latin typeface="Lucida Sans Unicode" pitchFamily="34" charset="0"/>
                <a:cs typeface="Arial" charset="0"/>
              </a:rPr>
              <a:t>Analog Data</a:t>
            </a:r>
          </a:p>
          <a:p>
            <a:pPr marL="536575" indent="-427038" algn="just" rtl="1">
              <a:spcBef>
                <a:spcPts val="400"/>
              </a:spcBef>
              <a:buClr>
                <a:schemeClr val="accent1"/>
              </a:buClr>
              <a:buSzPct val="68000"/>
              <a:buFont typeface="Wingdings" pitchFamily="2" charset="2"/>
              <a:buChar char="Ø"/>
              <a:defRPr/>
            </a:pPr>
            <a:r>
              <a:rPr lang="ar-SA" sz="3600" dirty="0">
                <a:latin typeface="Lucida Sans Unicode" pitchFamily="34" charset="0"/>
                <a:cs typeface="Arial" charset="0"/>
              </a:rPr>
              <a:t>تأخذ قيم </a:t>
            </a:r>
            <a:r>
              <a:rPr lang="ar-SA" sz="3600" b="1" dirty="0">
                <a:latin typeface="Lucida Sans Unicode" pitchFamily="34" charset="0"/>
                <a:cs typeface="Arial" charset="0"/>
              </a:rPr>
              <a:t>متصلة</a:t>
            </a:r>
            <a:r>
              <a:rPr lang="ar-SA" sz="3600" dirty="0">
                <a:latin typeface="Lucida Sans Unicode" pitchFamily="34" charset="0"/>
                <a:cs typeface="Arial" charset="0"/>
              </a:rPr>
              <a:t> دون انقطاع خلال فترة معينة.</a:t>
            </a:r>
          </a:p>
          <a:p>
            <a:pPr marL="536575" indent="-427038" algn="just" rtl="1">
              <a:spcBef>
                <a:spcPts val="400"/>
              </a:spcBef>
              <a:buClr>
                <a:schemeClr val="accent1"/>
              </a:buClr>
              <a:buSzPct val="68000"/>
              <a:defRPr/>
            </a:pPr>
            <a:endParaRPr lang="ar-SA" sz="1200" dirty="0">
              <a:latin typeface="Lucida Sans Unicode" pitchFamily="34" charset="0"/>
              <a:cs typeface="Arial" charset="0"/>
            </a:endParaRPr>
          </a:p>
          <a:p>
            <a:pPr marL="536575" indent="-427038" algn="just" rtl="1">
              <a:spcBef>
                <a:spcPts val="400"/>
              </a:spcBef>
              <a:buClr>
                <a:schemeClr val="accent1"/>
              </a:buClr>
              <a:buSzPct val="68000"/>
              <a:buFont typeface="Wingdings" pitchFamily="2" charset="2"/>
              <a:buChar char="Ø"/>
              <a:defRPr/>
            </a:pPr>
            <a:r>
              <a:rPr lang="ar-SA" sz="3600" dirty="0">
                <a:latin typeface="Lucida Sans Unicode" pitchFamily="34" charset="0"/>
                <a:cs typeface="Arial" charset="0"/>
              </a:rPr>
              <a:t>تمثل بإشارة </a:t>
            </a:r>
            <a:r>
              <a:rPr lang="ar-SA" sz="3600" b="1" dirty="0">
                <a:latin typeface="Lucida Sans Unicode" pitchFamily="34" charset="0"/>
                <a:cs typeface="Arial" charset="0"/>
              </a:rPr>
              <a:t>تماثلية</a:t>
            </a:r>
            <a:r>
              <a:rPr lang="ar-SA" sz="3600" dirty="0">
                <a:latin typeface="Lucida Sans Unicode" pitchFamily="34" charset="0"/>
                <a:cs typeface="Arial" charset="0"/>
              </a:rPr>
              <a:t> (موجات)</a:t>
            </a:r>
            <a:r>
              <a:rPr lang="ar-EG" sz="3600" dirty="0">
                <a:latin typeface="Lucida Sans Unicode" pitchFamily="34" charset="0"/>
                <a:cs typeface="Arial" charset="0"/>
              </a:rPr>
              <a:t>.</a:t>
            </a:r>
            <a:endParaRPr lang="ar-SA" sz="3600" dirty="0">
              <a:latin typeface="Lucida Sans Unicode" pitchFamily="34" charset="0"/>
              <a:cs typeface="Arial" charset="0"/>
            </a:endParaRPr>
          </a:p>
          <a:p>
            <a:pPr marL="536575" indent="-427038" algn="just" rtl="1">
              <a:spcBef>
                <a:spcPts val="400"/>
              </a:spcBef>
              <a:buClr>
                <a:schemeClr val="accent1"/>
              </a:buClr>
              <a:buSzPct val="68000"/>
              <a:defRPr/>
            </a:pPr>
            <a:r>
              <a:rPr lang="ar-SA" sz="3600" dirty="0">
                <a:latin typeface="Lucida Sans Unicode" pitchFamily="34" charset="0"/>
                <a:cs typeface="Arial" charset="0"/>
              </a:rPr>
              <a:t>مثل البيانات الصوتية </a:t>
            </a:r>
            <a:endParaRPr lang="ar-SA" sz="3600" dirty="0" smtClean="0">
              <a:latin typeface="Lucida Sans Unicode" pitchFamily="34" charset="0"/>
              <a:cs typeface="Arial" charset="0"/>
            </a:endParaRPr>
          </a:p>
          <a:p>
            <a:pPr marL="536575" indent="-427038" algn="just" rtl="1">
              <a:spcBef>
                <a:spcPts val="400"/>
              </a:spcBef>
              <a:buClr>
                <a:schemeClr val="accent1"/>
              </a:buClr>
              <a:buSzPct val="68000"/>
              <a:defRPr/>
            </a:pPr>
            <a:r>
              <a:rPr lang="ar-SA" sz="3600" dirty="0" smtClean="0">
                <a:latin typeface="Lucida Sans Unicode" pitchFamily="34" charset="0"/>
                <a:cs typeface="Arial" charset="0"/>
              </a:rPr>
              <a:t>– </a:t>
            </a:r>
            <a:r>
              <a:rPr lang="ar-SA" sz="3600" dirty="0">
                <a:latin typeface="Lucida Sans Unicode" pitchFamily="34" charset="0"/>
                <a:cs typeface="Arial" charset="0"/>
              </a:rPr>
              <a:t>قيم درجات </a:t>
            </a:r>
            <a:r>
              <a:rPr lang="ar-SA" sz="3600" dirty="0" smtClean="0">
                <a:latin typeface="Lucida Sans Unicode" pitchFamily="34" charset="0"/>
                <a:cs typeface="Arial" charset="0"/>
              </a:rPr>
              <a:t>الحرارة </a:t>
            </a:r>
          </a:p>
          <a:p>
            <a:pPr marL="536575" indent="-427038" algn="just" rtl="1">
              <a:spcBef>
                <a:spcPts val="400"/>
              </a:spcBef>
              <a:buClr>
                <a:schemeClr val="accent1"/>
              </a:buClr>
              <a:buSzPct val="68000"/>
              <a:defRPr/>
            </a:pPr>
            <a:r>
              <a:rPr lang="ar-SA" sz="3600" dirty="0" smtClean="0">
                <a:latin typeface="Lucida Sans Unicode" pitchFamily="34" charset="0"/>
                <a:cs typeface="Arial" charset="0"/>
              </a:rPr>
              <a:t>- الضغط </a:t>
            </a:r>
            <a:r>
              <a:rPr lang="ar-SA" sz="3600" dirty="0">
                <a:latin typeface="Lucida Sans Unicode" pitchFamily="34" charset="0"/>
                <a:cs typeface="Arial" charset="0"/>
              </a:rPr>
              <a:t>خلال اليوم.</a:t>
            </a:r>
          </a:p>
        </p:txBody>
      </p:sp>
      <p:sp>
        <p:nvSpPr>
          <p:cNvPr id="6" name="Freeform 5"/>
          <p:cNvSpPr/>
          <p:nvPr/>
        </p:nvSpPr>
        <p:spPr>
          <a:xfrm>
            <a:off x="971600" y="908720"/>
            <a:ext cx="2071688" cy="1071562"/>
          </a:xfrm>
          <a:custGeom>
            <a:avLst/>
            <a:gdLst>
              <a:gd name="connsiteX0" fmla="*/ 0 w 1698171"/>
              <a:gd name="connsiteY0" fmla="*/ 706361 h 706361"/>
              <a:gd name="connsiteX1" fmla="*/ 333828 w 1698171"/>
              <a:gd name="connsiteY1" fmla="*/ 9676 h 706361"/>
              <a:gd name="connsiteX2" fmla="*/ 624114 w 1698171"/>
              <a:gd name="connsiteY2" fmla="*/ 648304 h 706361"/>
              <a:gd name="connsiteX3" fmla="*/ 928914 w 1698171"/>
              <a:gd name="connsiteY3" fmla="*/ 82247 h 706361"/>
              <a:gd name="connsiteX4" fmla="*/ 1132114 w 1698171"/>
              <a:gd name="connsiteY4" fmla="*/ 677333 h 706361"/>
              <a:gd name="connsiteX5" fmla="*/ 1422400 w 1698171"/>
              <a:gd name="connsiteY5" fmla="*/ 154818 h 706361"/>
              <a:gd name="connsiteX6" fmla="*/ 1582057 w 1698171"/>
              <a:gd name="connsiteY6" fmla="*/ 619276 h 706361"/>
              <a:gd name="connsiteX7" fmla="*/ 1698171 w 1698171"/>
              <a:gd name="connsiteY7" fmla="*/ 633790 h 706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171" h="706361">
                <a:moveTo>
                  <a:pt x="0" y="706361"/>
                </a:moveTo>
                <a:cubicBezTo>
                  <a:pt x="114904" y="362856"/>
                  <a:pt x="229809" y="19352"/>
                  <a:pt x="333828" y="9676"/>
                </a:cubicBezTo>
                <a:cubicBezTo>
                  <a:pt x="437847" y="0"/>
                  <a:pt x="524933" y="636209"/>
                  <a:pt x="624114" y="648304"/>
                </a:cubicBezTo>
                <a:cubicBezTo>
                  <a:pt x="723295" y="660399"/>
                  <a:pt x="844247" y="77409"/>
                  <a:pt x="928914" y="82247"/>
                </a:cubicBezTo>
                <a:cubicBezTo>
                  <a:pt x="1013581" y="87085"/>
                  <a:pt x="1049866" y="665238"/>
                  <a:pt x="1132114" y="677333"/>
                </a:cubicBezTo>
                <a:cubicBezTo>
                  <a:pt x="1214362" y="689428"/>
                  <a:pt x="1347410" y="164494"/>
                  <a:pt x="1422400" y="154818"/>
                </a:cubicBezTo>
                <a:cubicBezTo>
                  <a:pt x="1497390" y="145142"/>
                  <a:pt x="1536095" y="539447"/>
                  <a:pt x="1582057" y="619276"/>
                </a:cubicBezTo>
                <a:cubicBezTo>
                  <a:pt x="1628019" y="699105"/>
                  <a:pt x="1663095" y="666447"/>
                  <a:pt x="1698171" y="633790"/>
                </a:cubicBezTo>
              </a:path>
            </a:pathLst>
          </a:custGeom>
        </p:spPr>
        <p:style>
          <a:lnRef idx="3">
            <a:schemeClr val="accent2"/>
          </a:lnRef>
          <a:fillRef idx="0">
            <a:schemeClr val="accent2"/>
          </a:fillRef>
          <a:effectRef idx="2">
            <a:schemeClr val="accent2"/>
          </a:effectRef>
          <a:fontRef idx="minor">
            <a:schemeClr val="tx1"/>
          </a:fontRef>
        </p:style>
        <p:txBody>
          <a:bodyPr rtlCol="1" anchor="ctr"/>
          <a:lstStyle/>
          <a:p>
            <a:pPr algn="ctr" fontAlgn="auto">
              <a:spcBef>
                <a:spcPts val="0"/>
              </a:spcBef>
              <a:spcAft>
                <a:spcPts val="0"/>
              </a:spcAft>
              <a:defRPr/>
            </a:pPr>
            <a:endParaRPr lang="ar-SA" sz="2400" dirty="0"/>
          </a:p>
        </p:txBody>
      </p:sp>
      <p:sp>
        <p:nvSpPr>
          <p:cNvPr id="7" name="Title 1"/>
          <p:cNvSpPr txBox="1">
            <a:spLocks/>
          </p:cNvSpPr>
          <p:nvPr/>
        </p:nvSpPr>
        <p:spPr>
          <a:xfrm>
            <a:off x="5786446" y="285728"/>
            <a:ext cx="2928958" cy="928686"/>
          </a:xfrm>
          <a:prstGeom prst="rect">
            <a:avLst/>
          </a:prstGeom>
          <a:ln w="952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anchor="ctr">
            <a:normAutofit/>
            <a:scene3d>
              <a:camera prst="orthographicFront"/>
              <a:lightRig rig="soft" dir="t"/>
            </a:scene3d>
            <a:sp3d prstMaterial="softEdge">
              <a:bevelT w="25400" h="25400"/>
            </a:sp3d>
          </a:bodyPr>
          <a:lstStyle/>
          <a:p>
            <a:pPr algn="r" rtl="1" fontAlgn="auto">
              <a:spcAft>
                <a:spcPts val="0"/>
              </a:spcAft>
              <a:defRPr/>
            </a:pPr>
            <a:r>
              <a:rPr lang="ar-SA" sz="4100" b="1" u="sng" dirty="0">
                <a:solidFill>
                  <a:schemeClr val="accent2">
                    <a:lumMod val="75000"/>
                  </a:schemeClr>
                </a:solidFill>
                <a:effectLst>
                  <a:outerShdw blurRad="31750" dist="25400" dir="5400000" algn="tl" rotWithShape="0">
                    <a:srgbClr val="000000">
                      <a:alpha val="25000"/>
                    </a:srgbClr>
                  </a:outerShdw>
                </a:effectLst>
              </a:rPr>
              <a:t>أ</a:t>
            </a:r>
            <a:r>
              <a:rPr lang="ar-SA" sz="4100" b="1" u="sng" dirty="0" smtClean="0">
                <a:solidFill>
                  <a:schemeClr val="accent2">
                    <a:lumMod val="75000"/>
                  </a:schemeClr>
                </a:solidFill>
                <a:effectLst>
                  <a:outerShdw blurRad="31750" dist="25400" dir="5400000" algn="tl" rotWithShape="0">
                    <a:srgbClr val="000000">
                      <a:alpha val="25000"/>
                    </a:srgbClr>
                  </a:outerShdw>
                </a:effectLst>
              </a:rPr>
              <a:t>نواع </a:t>
            </a:r>
            <a:r>
              <a:rPr lang="ar-SA" sz="4100" b="1" u="sng" dirty="0">
                <a:solidFill>
                  <a:schemeClr val="accent2">
                    <a:lumMod val="75000"/>
                  </a:schemeClr>
                </a:solidFill>
                <a:effectLst>
                  <a:outerShdw blurRad="31750" dist="25400" dir="5400000" algn="tl" rotWithShape="0">
                    <a:srgbClr val="000000">
                      <a:alpha val="25000"/>
                    </a:srgbClr>
                  </a:outerShdw>
                </a:effectLst>
              </a:rPr>
              <a:t>البيانات</a:t>
            </a:r>
            <a:endParaRPr lang="ar-EG" sz="4100" b="1" u="sng" dirty="0">
              <a:solidFill>
                <a:schemeClr val="accent2">
                  <a:lumMod val="75000"/>
                </a:schemeClr>
              </a:solidFill>
              <a:effectLst>
                <a:outerShdw blurRad="31750" dist="25400" dir="5400000" algn="tl" rotWithShape="0">
                  <a:srgbClr val="000000">
                    <a:alpha val="25000"/>
                  </a:srgbClr>
                </a:outerShdw>
              </a:effectLst>
            </a:endParaRPr>
          </a:p>
        </p:txBody>
      </p:sp>
      <p:pic>
        <p:nvPicPr>
          <p:cNvPr id="9" name="Picture 8" descr="5135n_2-detail.jpg"/>
          <p:cNvPicPr>
            <a:picLocks noChangeAspect="1"/>
          </p:cNvPicPr>
          <p:nvPr/>
        </p:nvPicPr>
        <p:blipFill>
          <a:blip r:embed="rId3" cstate="print"/>
          <a:stretch>
            <a:fillRect/>
          </a:stretch>
        </p:blipFill>
        <p:spPr>
          <a:xfrm>
            <a:off x="0" y="2492896"/>
            <a:ext cx="3491880" cy="349188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21"/>
          <p:cNvSpPr>
            <a:spLocks noGrp="1"/>
          </p:cNvSpPr>
          <p:nvPr>
            <p:ph type="ftr" sz="quarter" idx="11"/>
          </p:nvPr>
        </p:nvSpPr>
        <p:spPr/>
        <p:txBody>
          <a:bodyPr/>
          <a:lstStyle/>
          <a:p>
            <a:r>
              <a:rPr lang="ar-SA"/>
              <a:t>Nagla Hassan</a:t>
            </a:r>
          </a:p>
        </p:txBody>
      </p:sp>
      <p:sp>
        <p:nvSpPr>
          <p:cNvPr id="8" name="Content Placeholder 2"/>
          <p:cNvSpPr txBox="1">
            <a:spLocks/>
          </p:cNvSpPr>
          <p:nvPr/>
        </p:nvSpPr>
        <p:spPr>
          <a:xfrm>
            <a:off x="642938" y="285750"/>
            <a:ext cx="8229600" cy="3733800"/>
          </a:xfrm>
          <a:prstGeom prst="rect">
            <a:avLst/>
          </a:prstGeom>
        </p:spPr>
        <p:txBody>
          <a:bodyPr/>
          <a:lstStyle/>
          <a:p>
            <a:pPr marL="536575" indent="-427038" algn="just" rtl="1">
              <a:spcBef>
                <a:spcPts val="400"/>
              </a:spcBef>
              <a:buClr>
                <a:schemeClr val="accent1"/>
              </a:buClr>
              <a:buSzPct val="68000"/>
              <a:buFont typeface="Wingdings" pitchFamily="2" charset="2"/>
              <a:buChar char="q"/>
              <a:defRPr/>
            </a:pPr>
            <a:r>
              <a:rPr lang="ar-SA" sz="3600" dirty="0">
                <a:latin typeface="Lucida Sans Unicode" pitchFamily="34" charset="0"/>
                <a:cs typeface="Arial" charset="0"/>
              </a:rPr>
              <a:t> </a:t>
            </a:r>
            <a:r>
              <a:rPr lang="ar-SA" sz="3600" b="1" dirty="0">
                <a:solidFill>
                  <a:srgbClr val="EB641B"/>
                </a:solidFill>
                <a:effectLst>
                  <a:outerShdw blurRad="38100" dist="38100" dir="2700000" algn="tl">
                    <a:srgbClr val="C0C0C0"/>
                  </a:outerShdw>
                </a:effectLst>
                <a:latin typeface="Lucida Sans Unicode" pitchFamily="34" charset="0"/>
                <a:cs typeface="Arial" charset="0"/>
              </a:rPr>
              <a:t>رقمية </a:t>
            </a:r>
            <a:r>
              <a:rPr lang="en-US" sz="3600" b="1" dirty="0">
                <a:solidFill>
                  <a:srgbClr val="EB641B"/>
                </a:solidFill>
                <a:effectLst>
                  <a:outerShdw blurRad="38100" dist="38100" dir="2700000" algn="tl">
                    <a:srgbClr val="C0C0C0"/>
                  </a:outerShdw>
                </a:effectLst>
                <a:latin typeface="Lucida Sans Unicode" pitchFamily="34" charset="0"/>
                <a:cs typeface="Arial" charset="0"/>
              </a:rPr>
              <a:t>Digital Data</a:t>
            </a:r>
          </a:p>
          <a:p>
            <a:pPr marL="536575" indent="-427038" algn="just" rtl="1">
              <a:spcBef>
                <a:spcPts val="400"/>
              </a:spcBef>
              <a:buClr>
                <a:schemeClr val="accent1"/>
              </a:buClr>
              <a:buSzPct val="68000"/>
              <a:buFont typeface="Wingdings" pitchFamily="2" charset="2"/>
              <a:buChar char="Ø"/>
              <a:defRPr/>
            </a:pPr>
            <a:r>
              <a:rPr lang="ar-SA" sz="3600" dirty="0">
                <a:latin typeface="Lucida Sans Unicode" pitchFamily="34" charset="0"/>
                <a:cs typeface="Arial" charset="0"/>
              </a:rPr>
              <a:t>تأخذ قيم منفصلة </a:t>
            </a:r>
            <a:r>
              <a:rPr lang="ar-SA" sz="3600" dirty="0" smtClean="0">
                <a:latin typeface="Lucida Sans Unicode" pitchFamily="34" charset="0"/>
                <a:cs typeface="Arial" charset="0"/>
              </a:rPr>
              <a:t>عن </a:t>
            </a:r>
            <a:r>
              <a:rPr lang="ar-SA" sz="3600" dirty="0">
                <a:latin typeface="Lucida Sans Unicode" pitchFamily="34" charset="0"/>
                <a:cs typeface="Arial" charset="0"/>
              </a:rPr>
              <a:t>بعضها عند تغيرها مع الوقت</a:t>
            </a:r>
            <a:r>
              <a:rPr lang="ar-SA" sz="3600" dirty="0" smtClean="0">
                <a:latin typeface="Lucida Sans Unicode" pitchFamily="34" charset="0"/>
                <a:cs typeface="Arial" charset="0"/>
              </a:rPr>
              <a:t>.</a:t>
            </a:r>
            <a:endParaRPr lang="ar-SA" dirty="0">
              <a:latin typeface="Lucida Sans Unicode" pitchFamily="34" charset="0"/>
              <a:cs typeface="Arial" charset="0"/>
            </a:endParaRPr>
          </a:p>
          <a:p>
            <a:pPr marL="536575" indent="-427038" algn="just" rtl="1">
              <a:spcBef>
                <a:spcPts val="400"/>
              </a:spcBef>
              <a:buClr>
                <a:schemeClr val="accent1"/>
              </a:buClr>
              <a:buSzPct val="68000"/>
              <a:buFont typeface="Wingdings" pitchFamily="2" charset="2"/>
              <a:buChar char="Ø"/>
              <a:defRPr/>
            </a:pPr>
            <a:r>
              <a:rPr lang="ar-SA" sz="3600" dirty="0">
                <a:latin typeface="Lucida Sans Unicode" pitchFamily="34" charset="0"/>
                <a:cs typeface="Arial" charset="0"/>
              </a:rPr>
              <a:t>تمثل بإشارة </a:t>
            </a:r>
            <a:r>
              <a:rPr lang="ar-SA" sz="3600" dirty="0" smtClean="0">
                <a:latin typeface="Lucida Sans Unicode" pitchFamily="34" charset="0"/>
                <a:cs typeface="Arial" charset="0"/>
              </a:rPr>
              <a:t>رقمية.</a:t>
            </a:r>
            <a:endParaRPr lang="ar-SA" sz="3600" dirty="0">
              <a:latin typeface="Lucida Sans Unicode" pitchFamily="34" charset="0"/>
              <a:cs typeface="Arial" charset="0"/>
            </a:endParaRPr>
          </a:p>
          <a:p>
            <a:pPr marL="536575" indent="-427038" algn="just" rtl="1">
              <a:spcBef>
                <a:spcPts val="400"/>
              </a:spcBef>
              <a:buClr>
                <a:schemeClr val="accent1"/>
              </a:buClr>
              <a:buSzPct val="68000"/>
              <a:defRPr/>
            </a:pPr>
            <a:r>
              <a:rPr lang="ar-SA" sz="3600" dirty="0">
                <a:latin typeface="Lucida Sans Unicode" pitchFamily="34" charset="0"/>
                <a:cs typeface="Arial" charset="0"/>
              </a:rPr>
              <a:t>مثل الاشارات الصادرة من الحاسب حيث تتغير بين قيمتين </a:t>
            </a:r>
            <a:r>
              <a:rPr lang="en-US" sz="3600" dirty="0">
                <a:latin typeface="Lucida Sans Unicode" pitchFamily="34" charset="0"/>
                <a:cs typeface="Arial" charset="0"/>
              </a:rPr>
              <a:t>0 , </a:t>
            </a:r>
            <a:r>
              <a:rPr lang="en-US" sz="3600" dirty="0" smtClean="0">
                <a:latin typeface="Lucida Sans Unicode" pitchFamily="34" charset="0"/>
                <a:cs typeface="Arial" charset="0"/>
              </a:rPr>
              <a:t>1</a:t>
            </a:r>
            <a:endParaRPr lang="ar-SA" sz="3600" dirty="0" smtClean="0">
              <a:latin typeface="Lucida Sans Unicode" pitchFamily="34" charset="0"/>
              <a:cs typeface="Arial" charset="0"/>
            </a:endParaRPr>
          </a:p>
          <a:p>
            <a:pPr marL="536575" indent="-427038" algn="just" rtl="1">
              <a:spcBef>
                <a:spcPts val="400"/>
              </a:spcBef>
              <a:buClr>
                <a:schemeClr val="accent1"/>
              </a:buClr>
              <a:buSzPct val="68000"/>
              <a:defRPr/>
            </a:pPr>
            <a:r>
              <a:rPr lang="ar-SA" sz="3600" dirty="0" smtClean="0">
                <a:latin typeface="Lucida Sans Unicode" pitchFamily="34" charset="0"/>
                <a:cs typeface="Arial" charset="0"/>
              </a:rPr>
              <a:t>الساعة الرقمية </a:t>
            </a:r>
            <a:r>
              <a:rPr lang="ar-EG" sz="3600" dirty="0">
                <a:latin typeface="Lucida Sans Unicode" pitchFamily="34" charset="0"/>
                <a:cs typeface="Arial" charset="0"/>
              </a:rPr>
              <a:t>.</a:t>
            </a:r>
            <a:endParaRPr lang="ar-SA" sz="3600" dirty="0">
              <a:latin typeface="Lucida Sans Unicode" pitchFamily="34" charset="0"/>
              <a:cs typeface="Arial" charset="0"/>
            </a:endParaRPr>
          </a:p>
        </p:txBody>
      </p:sp>
      <p:grpSp>
        <p:nvGrpSpPr>
          <p:cNvPr id="2" name="Group 52"/>
          <p:cNvGrpSpPr>
            <a:grpSpLocks/>
          </p:cNvGrpSpPr>
          <p:nvPr/>
        </p:nvGrpSpPr>
        <p:grpSpPr bwMode="auto">
          <a:xfrm>
            <a:off x="971600" y="188640"/>
            <a:ext cx="2757067" cy="788392"/>
            <a:chOff x="1571604" y="1570024"/>
            <a:chExt cx="2899930" cy="931870"/>
          </a:xfrm>
        </p:grpSpPr>
        <p:cxnSp>
          <p:nvCxnSpPr>
            <p:cNvPr id="43" name="Straight Connector 42"/>
            <p:cNvCxnSpPr/>
            <p:nvPr/>
          </p:nvCxnSpPr>
          <p:spPr>
            <a:xfrm>
              <a:off x="1571604" y="2500307"/>
              <a:ext cx="714268" cy="1587"/>
            </a:xfrm>
            <a:prstGeom prst="line">
              <a:avLst/>
            </a:prstGeom>
          </p:spPr>
          <p:style>
            <a:lnRef idx="3">
              <a:schemeClr val="accent2"/>
            </a:lnRef>
            <a:fillRef idx="0">
              <a:schemeClr val="accent2"/>
            </a:fillRef>
            <a:effectRef idx="2">
              <a:schemeClr val="accent2"/>
            </a:effectRef>
            <a:fontRef idx="minor">
              <a:schemeClr val="tx1"/>
            </a:fontRef>
          </p:style>
        </p:cxnSp>
        <p:cxnSp>
          <p:nvCxnSpPr>
            <p:cNvPr id="45" name="Straight Connector 44"/>
            <p:cNvCxnSpPr/>
            <p:nvPr/>
          </p:nvCxnSpPr>
          <p:spPr>
            <a:xfrm rot="5400000" flipH="1" flipV="1">
              <a:off x="1823112" y="2035959"/>
              <a:ext cx="927108" cy="1588"/>
            </a:xfrm>
            <a:prstGeom prst="line">
              <a:avLst/>
            </a:prstGeom>
          </p:spPr>
          <p:style>
            <a:lnRef idx="3">
              <a:schemeClr val="accent2"/>
            </a:lnRef>
            <a:fillRef idx="0">
              <a:schemeClr val="accent2"/>
            </a:fillRef>
            <a:effectRef idx="2">
              <a:schemeClr val="accent2"/>
            </a:effectRef>
            <a:fontRef idx="minor">
              <a:schemeClr val="tx1"/>
            </a:fontRef>
          </p:style>
        </p:cxnSp>
        <p:cxnSp>
          <p:nvCxnSpPr>
            <p:cNvPr id="47" name="Straight Connector 46"/>
            <p:cNvCxnSpPr/>
            <p:nvPr/>
          </p:nvCxnSpPr>
          <p:spPr>
            <a:xfrm>
              <a:off x="2285872" y="1571611"/>
              <a:ext cx="714268" cy="1588"/>
            </a:xfrm>
            <a:prstGeom prst="line">
              <a:avLst/>
            </a:prstGeom>
          </p:spPr>
          <p:style>
            <a:lnRef idx="3">
              <a:schemeClr val="accent2"/>
            </a:lnRef>
            <a:fillRef idx="0">
              <a:schemeClr val="accent2"/>
            </a:fillRef>
            <a:effectRef idx="2">
              <a:schemeClr val="accent2"/>
            </a:effectRef>
            <a:fontRef idx="minor">
              <a:schemeClr val="tx1"/>
            </a:fontRef>
          </p:style>
        </p:cxnSp>
        <p:cxnSp>
          <p:nvCxnSpPr>
            <p:cNvPr id="48" name="Straight Connector 47"/>
            <p:cNvCxnSpPr/>
            <p:nvPr/>
          </p:nvCxnSpPr>
          <p:spPr>
            <a:xfrm rot="5400000" flipH="1" flipV="1">
              <a:off x="2535000" y="2035165"/>
              <a:ext cx="928696" cy="1587"/>
            </a:xfrm>
            <a:prstGeom prst="line">
              <a:avLst/>
            </a:prstGeom>
          </p:spPr>
          <p:style>
            <a:lnRef idx="3">
              <a:schemeClr val="accent2"/>
            </a:lnRef>
            <a:fillRef idx="0">
              <a:schemeClr val="accent2"/>
            </a:fillRef>
            <a:effectRef idx="2">
              <a:schemeClr val="accent2"/>
            </a:effectRef>
            <a:fontRef idx="minor">
              <a:schemeClr val="tx1"/>
            </a:fontRef>
          </p:style>
        </p:cxnSp>
        <p:cxnSp>
          <p:nvCxnSpPr>
            <p:cNvPr id="49" name="Straight Connector 48"/>
            <p:cNvCxnSpPr/>
            <p:nvPr/>
          </p:nvCxnSpPr>
          <p:spPr>
            <a:xfrm>
              <a:off x="3014427" y="2498719"/>
              <a:ext cx="714268" cy="1588"/>
            </a:xfrm>
            <a:prstGeom prst="line">
              <a:avLst/>
            </a:prstGeom>
          </p:spPr>
          <p:style>
            <a:lnRef idx="3">
              <a:schemeClr val="accent2"/>
            </a:lnRef>
            <a:fillRef idx="0">
              <a:schemeClr val="accent2"/>
            </a:fillRef>
            <a:effectRef idx="2">
              <a:schemeClr val="accent2"/>
            </a:effectRef>
            <a:fontRef idx="minor">
              <a:schemeClr val="tx1"/>
            </a:fontRef>
          </p:style>
        </p:cxnSp>
        <p:cxnSp>
          <p:nvCxnSpPr>
            <p:cNvPr id="50" name="Straight Connector 49"/>
            <p:cNvCxnSpPr/>
            <p:nvPr/>
          </p:nvCxnSpPr>
          <p:spPr>
            <a:xfrm rot="5400000" flipH="1" flipV="1">
              <a:off x="3265141" y="2035165"/>
              <a:ext cx="928696" cy="1587"/>
            </a:xfrm>
            <a:prstGeom prst="line">
              <a:avLst/>
            </a:prstGeom>
          </p:spPr>
          <p:style>
            <a:lnRef idx="3">
              <a:schemeClr val="accent2"/>
            </a:lnRef>
            <a:fillRef idx="0">
              <a:schemeClr val="accent2"/>
            </a:fillRef>
            <a:effectRef idx="2">
              <a:schemeClr val="accent2"/>
            </a:effectRef>
            <a:fontRef idx="minor">
              <a:schemeClr val="tx1"/>
            </a:fontRef>
          </p:style>
        </p:cxnSp>
        <p:cxnSp>
          <p:nvCxnSpPr>
            <p:cNvPr id="51" name="Straight Connector 50"/>
            <p:cNvCxnSpPr/>
            <p:nvPr/>
          </p:nvCxnSpPr>
          <p:spPr>
            <a:xfrm>
              <a:off x="3742980" y="1570024"/>
              <a:ext cx="715856" cy="1587"/>
            </a:xfrm>
            <a:prstGeom prst="line">
              <a:avLst/>
            </a:prstGeom>
          </p:spPr>
          <p:style>
            <a:lnRef idx="3">
              <a:schemeClr val="accent2"/>
            </a:lnRef>
            <a:fillRef idx="0">
              <a:schemeClr val="accent2"/>
            </a:fillRef>
            <a:effectRef idx="2">
              <a:schemeClr val="accent2"/>
            </a:effectRef>
            <a:fontRef idx="minor">
              <a:schemeClr val="tx1"/>
            </a:fontRef>
          </p:style>
        </p:cxnSp>
        <p:cxnSp>
          <p:nvCxnSpPr>
            <p:cNvPr id="52" name="Straight Connector 51"/>
            <p:cNvCxnSpPr/>
            <p:nvPr/>
          </p:nvCxnSpPr>
          <p:spPr>
            <a:xfrm rot="5400000" flipH="1" flipV="1">
              <a:off x="4006392" y="2035165"/>
              <a:ext cx="928696" cy="1588"/>
            </a:xfrm>
            <a:prstGeom prst="line">
              <a:avLst/>
            </a:prstGeom>
          </p:spPr>
          <p:style>
            <a:lnRef idx="3">
              <a:schemeClr val="accent2"/>
            </a:lnRef>
            <a:fillRef idx="0">
              <a:schemeClr val="accent2"/>
            </a:fillRef>
            <a:effectRef idx="2">
              <a:schemeClr val="accent2"/>
            </a:effectRef>
            <a:fontRef idx="minor">
              <a:schemeClr val="tx1"/>
            </a:fontRef>
          </p:style>
        </p:cxnSp>
      </p:grpSp>
      <p:sp>
        <p:nvSpPr>
          <p:cNvPr id="54" name="Title 1"/>
          <p:cNvSpPr>
            <a:spLocks noGrp="1"/>
          </p:cNvSpPr>
          <p:nvPr>
            <p:ph type="title"/>
          </p:nvPr>
        </p:nvSpPr>
        <p:spPr>
          <a:xfrm>
            <a:off x="5214942" y="4429132"/>
            <a:ext cx="3471858" cy="928686"/>
          </a:xfrm>
          <a:solidFill>
            <a:schemeClr val="accent1">
              <a:lumMod val="40000"/>
              <a:lumOff val="60000"/>
            </a:schemeClr>
          </a:solidFill>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r" eaLnBrk="1" fontAlgn="auto" hangingPunct="1">
              <a:spcAft>
                <a:spcPts val="0"/>
              </a:spcAft>
              <a:defRPr/>
            </a:pPr>
            <a:r>
              <a:rPr lang="ar-SA" u="sng" dirty="0" smtClean="0">
                <a:solidFill>
                  <a:srgbClr val="C00000"/>
                </a:solidFill>
                <a:effectLst/>
              </a:rPr>
              <a:t>معالجة البيانات</a:t>
            </a:r>
            <a:endParaRPr lang="ar-EG" u="sng" dirty="0">
              <a:solidFill>
                <a:srgbClr val="C00000"/>
              </a:solidFill>
              <a:effectLst/>
            </a:endParaRPr>
          </a:p>
        </p:txBody>
      </p:sp>
      <p:sp>
        <p:nvSpPr>
          <p:cNvPr id="16389" name="Content Placeholder 2"/>
          <p:cNvSpPr>
            <a:spLocks noGrp="1"/>
          </p:cNvSpPr>
          <p:nvPr>
            <p:ph idx="1"/>
          </p:nvPr>
        </p:nvSpPr>
        <p:spPr>
          <a:xfrm>
            <a:off x="628650" y="5357813"/>
            <a:ext cx="8229600" cy="1090612"/>
          </a:xfrm>
        </p:spPr>
        <p:txBody>
          <a:bodyPr/>
          <a:lstStyle/>
          <a:p>
            <a:pPr marL="87313" indent="22225" algn="just" rtl="1" eaLnBrk="1" hangingPunct="1">
              <a:buFont typeface="Wingdings 3" pitchFamily="18" charset="2"/>
              <a:buNone/>
            </a:pPr>
            <a:r>
              <a:rPr lang="ar-SA" sz="3600" dirty="0" smtClean="0"/>
              <a:t>تحويلها الى معلومات</a:t>
            </a:r>
            <a:endParaRPr lang="ar-EG" sz="3600" dirty="0" smtClean="0"/>
          </a:p>
        </p:txBody>
      </p:sp>
      <p:pic>
        <p:nvPicPr>
          <p:cNvPr id="15" name="Picture 14" descr="download.jpg"/>
          <p:cNvPicPr>
            <a:picLocks noChangeAspect="1"/>
          </p:cNvPicPr>
          <p:nvPr/>
        </p:nvPicPr>
        <p:blipFill>
          <a:blip r:embed="rId3" cstate="print"/>
          <a:stretch>
            <a:fillRect/>
          </a:stretch>
        </p:blipFill>
        <p:spPr>
          <a:xfrm>
            <a:off x="971600" y="2780928"/>
            <a:ext cx="2686050" cy="1704975"/>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1"/>
          <p:cNvSpPr>
            <a:spLocks noGrp="1"/>
          </p:cNvSpPr>
          <p:nvPr>
            <p:ph type="ftr" sz="quarter" idx="11"/>
          </p:nvPr>
        </p:nvSpPr>
        <p:spPr/>
        <p:txBody>
          <a:bodyPr/>
          <a:lstStyle/>
          <a:p>
            <a:r>
              <a:rPr lang="ar-SA"/>
              <a:t>Nagla Hassan</a:t>
            </a:r>
          </a:p>
        </p:txBody>
      </p:sp>
      <p:sp>
        <p:nvSpPr>
          <p:cNvPr id="3" name="Content Placeholder 2"/>
          <p:cNvSpPr>
            <a:spLocks noGrp="1"/>
          </p:cNvSpPr>
          <p:nvPr>
            <p:ph idx="1"/>
          </p:nvPr>
        </p:nvSpPr>
        <p:spPr>
          <a:xfrm>
            <a:off x="628650" y="1071563"/>
            <a:ext cx="8229600" cy="5429250"/>
          </a:xfrm>
        </p:spPr>
        <p:txBody>
          <a:bodyPr>
            <a:normAutofit/>
          </a:bodyPr>
          <a:lstStyle/>
          <a:p>
            <a:pPr marL="87313" indent="22225" algn="just" rtl="1" eaLnBrk="1" hangingPunct="1">
              <a:lnSpc>
                <a:spcPct val="90000"/>
              </a:lnSpc>
              <a:buFont typeface="Wingdings" pitchFamily="2" charset="2"/>
              <a:buChar char="q"/>
              <a:defRPr/>
            </a:pPr>
            <a:r>
              <a:rPr lang="ar-SA" sz="3300" dirty="0" smtClean="0"/>
              <a:t> </a:t>
            </a:r>
            <a:r>
              <a:rPr lang="ar-SA" sz="3300" b="1" dirty="0" smtClean="0">
                <a:solidFill>
                  <a:srgbClr val="EB641B"/>
                </a:solidFill>
                <a:effectLst>
                  <a:outerShdw blurRad="38100" dist="38100" dir="2700000" algn="tl">
                    <a:srgbClr val="C0C0C0"/>
                  </a:outerShdw>
                </a:effectLst>
              </a:rPr>
              <a:t>المدخلات </a:t>
            </a:r>
            <a:r>
              <a:rPr lang="en-US" sz="3300" b="1" dirty="0" smtClean="0">
                <a:solidFill>
                  <a:srgbClr val="EB641B"/>
                </a:solidFill>
                <a:effectLst>
                  <a:outerShdw blurRad="38100" dist="38100" dir="2700000" algn="tl">
                    <a:srgbClr val="C0C0C0"/>
                  </a:outerShdw>
                </a:effectLst>
                <a:cs typeface="Arial" charset="0"/>
              </a:rPr>
              <a:t>Inputs</a:t>
            </a:r>
            <a:endParaRPr lang="ar-SA" sz="3300" b="1" dirty="0" smtClean="0">
              <a:solidFill>
                <a:srgbClr val="EB641B"/>
              </a:solidFill>
              <a:effectLst>
                <a:outerShdw blurRad="38100" dist="38100" dir="2700000" algn="tl">
                  <a:srgbClr val="C0C0C0"/>
                </a:outerShdw>
              </a:effectLst>
            </a:endParaRPr>
          </a:p>
          <a:p>
            <a:pPr marL="87313" indent="22225" algn="just" rtl="1" eaLnBrk="1" hangingPunct="1">
              <a:lnSpc>
                <a:spcPct val="90000"/>
              </a:lnSpc>
              <a:buFont typeface="Wingdings" pitchFamily="2" charset="2"/>
              <a:buChar char="ü"/>
              <a:defRPr/>
            </a:pPr>
            <a:r>
              <a:rPr lang="ar-SA" sz="3300" dirty="0" smtClean="0"/>
              <a:t> عملية ادخال البيانات المطلوب معالجتها عن طريق وحدات الادخال مثل: الماوس، لوحة المفاتيح.</a:t>
            </a:r>
          </a:p>
          <a:p>
            <a:pPr marL="87313" indent="22225" algn="just" rtl="1" eaLnBrk="1" hangingPunct="1">
              <a:lnSpc>
                <a:spcPct val="90000"/>
              </a:lnSpc>
              <a:buFont typeface="Wingdings 3" pitchFamily="18" charset="2"/>
              <a:buNone/>
              <a:defRPr/>
            </a:pPr>
            <a:endParaRPr lang="ar-SA" sz="2000" dirty="0" smtClean="0"/>
          </a:p>
          <a:p>
            <a:pPr marL="87313" indent="22225" algn="just" rtl="1" eaLnBrk="1" hangingPunct="1">
              <a:lnSpc>
                <a:spcPct val="90000"/>
              </a:lnSpc>
              <a:buFont typeface="Wingdings" pitchFamily="2" charset="2"/>
              <a:buChar char="q"/>
              <a:defRPr/>
            </a:pPr>
            <a:r>
              <a:rPr lang="ar-SA" sz="3300" dirty="0" smtClean="0"/>
              <a:t> </a:t>
            </a:r>
            <a:r>
              <a:rPr lang="ar-SA" sz="3300" b="1" dirty="0" smtClean="0">
                <a:solidFill>
                  <a:srgbClr val="EB641B"/>
                </a:solidFill>
                <a:effectLst>
                  <a:outerShdw blurRad="38100" dist="38100" dir="2700000" algn="tl">
                    <a:srgbClr val="C0C0C0"/>
                  </a:outerShdw>
                </a:effectLst>
              </a:rPr>
              <a:t>معالجة البيانات </a:t>
            </a:r>
            <a:r>
              <a:rPr lang="en-US" sz="3300" b="1" dirty="0" smtClean="0">
                <a:solidFill>
                  <a:srgbClr val="EB641B"/>
                </a:solidFill>
                <a:effectLst>
                  <a:outerShdw blurRad="38100" dist="38100" dir="2700000" algn="tl">
                    <a:srgbClr val="C0C0C0"/>
                  </a:outerShdw>
                </a:effectLst>
                <a:cs typeface="Arial" charset="0"/>
              </a:rPr>
              <a:t>Data Processing</a:t>
            </a:r>
            <a:endParaRPr lang="ar-SA" sz="3300" b="1" dirty="0" smtClean="0">
              <a:solidFill>
                <a:srgbClr val="EB641B"/>
              </a:solidFill>
              <a:effectLst>
                <a:outerShdw blurRad="38100" dist="38100" dir="2700000" algn="tl">
                  <a:srgbClr val="C0C0C0"/>
                </a:outerShdw>
              </a:effectLst>
            </a:endParaRPr>
          </a:p>
          <a:p>
            <a:pPr marL="87313" indent="22225" algn="just" rtl="1" eaLnBrk="1" hangingPunct="1">
              <a:lnSpc>
                <a:spcPct val="90000"/>
              </a:lnSpc>
              <a:buFont typeface="Wingdings" pitchFamily="2" charset="2"/>
              <a:buChar char="ü"/>
              <a:defRPr/>
            </a:pPr>
            <a:r>
              <a:rPr lang="ar-SA" sz="3300" dirty="0" smtClean="0"/>
              <a:t> اوامر توجه للحاسب للتعامل مع المدخلات</a:t>
            </a:r>
            <a:r>
              <a:rPr lang="ar-EG" sz="3300" dirty="0" smtClean="0"/>
              <a:t> </a:t>
            </a:r>
            <a:r>
              <a:rPr lang="ar-SA" sz="3300" dirty="0" smtClean="0"/>
              <a:t>(البيانات) لاستخراج النتائج (المعلومات).</a:t>
            </a:r>
          </a:p>
          <a:p>
            <a:pPr marL="87313" indent="22225" algn="just" rtl="1" eaLnBrk="1" hangingPunct="1">
              <a:lnSpc>
                <a:spcPct val="90000"/>
              </a:lnSpc>
              <a:buFont typeface="Wingdings 3" pitchFamily="18" charset="2"/>
              <a:buNone/>
              <a:defRPr/>
            </a:pPr>
            <a:endParaRPr lang="ar-SA" sz="2000" dirty="0" smtClean="0"/>
          </a:p>
          <a:p>
            <a:pPr marL="87313" indent="22225" algn="just" rtl="1" eaLnBrk="1" hangingPunct="1">
              <a:lnSpc>
                <a:spcPct val="90000"/>
              </a:lnSpc>
              <a:buFont typeface="Wingdings" pitchFamily="2" charset="2"/>
              <a:buChar char="q"/>
              <a:defRPr/>
            </a:pPr>
            <a:r>
              <a:rPr lang="ar-SA" sz="3300" dirty="0" smtClean="0"/>
              <a:t> </a:t>
            </a:r>
            <a:r>
              <a:rPr lang="ar-SA" sz="3300" b="1" dirty="0" smtClean="0">
                <a:solidFill>
                  <a:srgbClr val="EB641B"/>
                </a:solidFill>
                <a:effectLst>
                  <a:outerShdw blurRad="38100" dist="38100" dir="2700000" algn="tl">
                    <a:srgbClr val="C0C0C0"/>
                  </a:outerShdw>
                </a:effectLst>
              </a:rPr>
              <a:t>المخرجات </a:t>
            </a:r>
            <a:r>
              <a:rPr lang="en-US" sz="3300" b="1" dirty="0" smtClean="0">
                <a:solidFill>
                  <a:srgbClr val="EB641B"/>
                </a:solidFill>
                <a:effectLst>
                  <a:outerShdw blurRad="38100" dist="38100" dir="2700000" algn="tl">
                    <a:srgbClr val="C0C0C0"/>
                  </a:outerShdw>
                </a:effectLst>
                <a:cs typeface="Arial" charset="0"/>
              </a:rPr>
              <a:t>Outputs</a:t>
            </a:r>
            <a:endParaRPr lang="ar-SA" sz="3300" b="1" dirty="0" smtClean="0">
              <a:solidFill>
                <a:srgbClr val="EB641B"/>
              </a:solidFill>
              <a:effectLst>
                <a:outerShdw blurRad="38100" dist="38100" dir="2700000" algn="tl">
                  <a:srgbClr val="C0C0C0"/>
                </a:outerShdw>
              </a:effectLst>
            </a:endParaRPr>
          </a:p>
          <a:p>
            <a:pPr marL="87313" indent="22225" algn="just" rtl="1" eaLnBrk="1" hangingPunct="1">
              <a:lnSpc>
                <a:spcPct val="90000"/>
              </a:lnSpc>
              <a:buFont typeface="Wingdings" pitchFamily="2" charset="2"/>
              <a:buChar char="ü"/>
              <a:defRPr/>
            </a:pPr>
            <a:r>
              <a:rPr lang="ar-SA" sz="3300" dirty="0" smtClean="0"/>
              <a:t> نتائج عملية المعالجة</a:t>
            </a:r>
            <a:r>
              <a:rPr lang="ar-EG" sz="3300" dirty="0" smtClean="0"/>
              <a:t>.</a:t>
            </a:r>
          </a:p>
        </p:txBody>
      </p:sp>
      <p:sp>
        <p:nvSpPr>
          <p:cNvPr id="2" name="Title 1"/>
          <p:cNvSpPr>
            <a:spLocks noGrp="1"/>
          </p:cNvSpPr>
          <p:nvPr>
            <p:ph type="title"/>
          </p:nvPr>
        </p:nvSpPr>
        <p:spPr>
          <a:xfrm>
            <a:off x="3786182" y="71414"/>
            <a:ext cx="4900618" cy="928686"/>
          </a:xfrm>
          <a:solidFill>
            <a:schemeClr val="bg2">
              <a:lumMod val="90000"/>
            </a:schemeClr>
          </a:solidFill>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r" eaLnBrk="1" fontAlgn="auto" hangingPunct="1">
              <a:spcAft>
                <a:spcPts val="0"/>
              </a:spcAft>
              <a:defRPr/>
            </a:pPr>
            <a:r>
              <a:rPr lang="ar-SA" u="sng" dirty="0" smtClean="0">
                <a:solidFill>
                  <a:srgbClr val="C00000"/>
                </a:solidFill>
              </a:rPr>
              <a:t>مراحل معالجة البيانات</a:t>
            </a:r>
            <a:endParaRPr lang="ar-EG" u="sng" dirty="0">
              <a:solidFill>
                <a:srgbClr val="C0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21"/>
          <p:cNvSpPr>
            <a:spLocks noGrp="1"/>
          </p:cNvSpPr>
          <p:nvPr>
            <p:ph type="ftr" sz="quarter" idx="11"/>
          </p:nvPr>
        </p:nvSpPr>
        <p:spPr/>
        <p:txBody>
          <a:bodyPr/>
          <a:lstStyle/>
          <a:p>
            <a:r>
              <a:rPr lang="ar-SA"/>
              <a:t>Nagla Hassan</a:t>
            </a:r>
          </a:p>
        </p:txBody>
      </p:sp>
      <p:sp>
        <p:nvSpPr>
          <p:cNvPr id="3" name="Title 2"/>
          <p:cNvSpPr>
            <a:spLocks noGrp="1"/>
          </p:cNvSpPr>
          <p:nvPr>
            <p:ph type="title"/>
          </p:nvPr>
        </p:nvSpPr>
        <p:spPr/>
        <p:txBody>
          <a:bodyPr/>
          <a:lstStyle/>
          <a:p>
            <a:pPr algn="ctr" eaLnBrk="1" hangingPunct="1">
              <a:defRPr/>
            </a:pPr>
            <a:r>
              <a:rPr lang="ar-SA" dirty="0" smtClean="0"/>
              <a:t>مراحل معالجة البيانات</a:t>
            </a:r>
            <a:endParaRPr lang="en-US" dirty="0"/>
          </a:p>
        </p:txBody>
      </p:sp>
      <p:grpSp>
        <p:nvGrpSpPr>
          <p:cNvPr id="2" name="Group 14"/>
          <p:cNvGrpSpPr>
            <a:grpSpLocks noGrp="1"/>
          </p:cNvGrpSpPr>
          <p:nvPr>
            <p:ph idx="1"/>
          </p:nvPr>
        </p:nvGrpSpPr>
        <p:grpSpPr bwMode="auto">
          <a:xfrm>
            <a:off x="457200" y="1642757"/>
            <a:ext cx="8229600" cy="4040492"/>
            <a:chOff x="384" y="2400"/>
            <a:chExt cx="4704" cy="1200"/>
          </a:xfrm>
        </p:grpSpPr>
        <p:sp>
          <p:nvSpPr>
            <p:cNvPr id="18436" name="Rectangle 4"/>
            <p:cNvSpPr>
              <a:spLocks noChangeArrowheads="1"/>
            </p:cNvSpPr>
            <p:nvPr/>
          </p:nvSpPr>
          <p:spPr bwMode="auto">
            <a:xfrm>
              <a:off x="1488" y="2400"/>
              <a:ext cx="2544" cy="1200"/>
            </a:xfrm>
            <a:prstGeom prst="rect">
              <a:avLst/>
            </a:prstGeom>
            <a:solidFill>
              <a:schemeClr val="accent1"/>
            </a:solidFill>
            <a:ln w="9525">
              <a:solidFill>
                <a:schemeClr val="tx1"/>
              </a:solidFill>
              <a:miter lim="800000"/>
              <a:headEnd/>
              <a:tailEnd/>
            </a:ln>
          </p:spPr>
          <p:txBody>
            <a:bodyPr wrap="none" anchor="ctr"/>
            <a:lstStyle/>
            <a:p>
              <a:pPr algn="ctr"/>
              <a:endParaRPr lang="en-US" b="1"/>
            </a:p>
          </p:txBody>
        </p:sp>
        <p:sp>
          <p:nvSpPr>
            <p:cNvPr id="18437" name="Rectangle 5"/>
            <p:cNvSpPr>
              <a:spLocks noChangeArrowheads="1"/>
            </p:cNvSpPr>
            <p:nvPr/>
          </p:nvSpPr>
          <p:spPr bwMode="auto">
            <a:xfrm>
              <a:off x="2832" y="2592"/>
              <a:ext cx="960" cy="768"/>
            </a:xfrm>
            <a:prstGeom prst="rect">
              <a:avLst/>
            </a:prstGeom>
            <a:solidFill>
              <a:schemeClr val="accent1"/>
            </a:solidFill>
            <a:ln w="9525">
              <a:solidFill>
                <a:schemeClr val="tx1"/>
              </a:solidFill>
              <a:miter lim="800000"/>
              <a:headEnd/>
              <a:tailEnd/>
            </a:ln>
          </p:spPr>
          <p:txBody>
            <a:bodyPr wrap="none" anchor="ctr"/>
            <a:lstStyle/>
            <a:p>
              <a:pPr algn="ctr"/>
              <a:r>
                <a:rPr lang="ar-SA" sz="2400" b="1"/>
                <a:t>المعالج</a:t>
              </a:r>
              <a:endParaRPr lang="en-US" sz="2400" b="1"/>
            </a:p>
            <a:p>
              <a:pPr algn="ctr"/>
              <a:r>
                <a:rPr lang="en-US" b="1"/>
                <a:t>(Processor)</a:t>
              </a:r>
            </a:p>
          </p:txBody>
        </p:sp>
        <p:sp>
          <p:nvSpPr>
            <p:cNvPr id="18438" name="Rectangle 6"/>
            <p:cNvSpPr>
              <a:spLocks noChangeArrowheads="1"/>
            </p:cNvSpPr>
            <p:nvPr/>
          </p:nvSpPr>
          <p:spPr bwMode="auto">
            <a:xfrm>
              <a:off x="1776" y="2592"/>
              <a:ext cx="912" cy="816"/>
            </a:xfrm>
            <a:prstGeom prst="rect">
              <a:avLst/>
            </a:prstGeom>
            <a:solidFill>
              <a:schemeClr val="accent1"/>
            </a:solidFill>
            <a:ln w="9525">
              <a:solidFill>
                <a:schemeClr val="tx1"/>
              </a:solidFill>
              <a:miter lim="800000"/>
              <a:headEnd/>
              <a:tailEnd/>
            </a:ln>
          </p:spPr>
          <p:txBody>
            <a:bodyPr wrap="none" anchor="ctr"/>
            <a:lstStyle/>
            <a:p>
              <a:pPr algn="ctr"/>
              <a:r>
                <a:rPr lang="ar-SA" sz="2400" b="1"/>
                <a:t>الذاكرة</a:t>
              </a:r>
            </a:p>
            <a:p>
              <a:pPr algn="ctr"/>
              <a:r>
                <a:rPr lang="en-US" b="1"/>
                <a:t>(Memory)</a:t>
              </a:r>
            </a:p>
          </p:txBody>
        </p:sp>
        <p:sp>
          <p:nvSpPr>
            <p:cNvPr id="18439" name="AutoShape 7"/>
            <p:cNvSpPr>
              <a:spLocks noChangeArrowheads="1"/>
            </p:cNvSpPr>
            <p:nvPr/>
          </p:nvSpPr>
          <p:spPr bwMode="auto">
            <a:xfrm>
              <a:off x="384" y="2915"/>
              <a:ext cx="1104" cy="144"/>
            </a:xfrm>
            <a:prstGeom prst="rightArrow">
              <a:avLst>
                <a:gd name="adj1" fmla="val 50000"/>
                <a:gd name="adj2" fmla="val 191667"/>
              </a:avLst>
            </a:prstGeom>
            <a:solidFill>
              <a:schemeClr val="accent1"/>
            </a:solidFill>
            <a:ln w="9525">
              <a:solidFill>
                <a:schemeClr val="tx1"/>
              </a:solidFill>
              <a:miter lim="800000"/>
              <a:headEnd/>
              <a:tailEnd/>
            </a:ln>
          </p:spPr>
          <p:txBody>
            <a:bodyPr wrap="none" anchor="ctr"/>
            <a:lstStyle/>
            <a:p>
              <a:pPr algn="ctr"/>
              <a:endParaRPr lang="en-US" b="1"/>
            </a:p>
          </p:txBody>
        </p:sp>
        <p:sp>
          <p:nvSpPr>
            <p:cNvPr id="18441" name="AutoShape 9"/>
            <p:cNvSpPr>
              <a:spLocks noChangeArrowheads="1"/>
            </p:cNvSpPr>
            <p:nvPr/>
          </p:nvSpPr>
          <p:spPr bwMode="auto">
            <a:xfrm>
              <a:off x="4032" y="2880"/>
              <a:ext cx="1056" cy="192"/>
            </a:xfrm>
            <a:prstGeom prst="rightArrow">
              <a:avLst>
                <a:gd name="adj1" fmla="val 50000"/>
                <a:gd name="adj2" fmla="val 137500"/>
              </a:avLst>
            </a:prstGeom>
            <a:solidFill>
              <a:schemeClr val="accent1"/>
            </a:solidFill>
            <a:ln w="9525">
              <a:solidFill>
                <a:schemeClr val="tx1"/>
              </a:solidFill>
              <a:miter lim="800000"/>
              <a:headEnd/>
              <a:tailEnd/>
            </a:ln>
          </p:spPr>
          <p:txBody>
            <a:bodyPr wrap="none" anchor="ctr"/>
            <a:lstStyle/>
            <a:p>
              <a:pPr algn="ctr"/>
              <a:endParaRPr lang="en-US" b="1"/>
            </a:p>
          </p:txBody>
        </p:sp>
        <p:sp>
          <p:nvSpPr>
            <p:cNvPr id="18442" name="Text Box 10"/>
            <p:cNvSpPr txBox="1">
              <a:spLocks noChangeArrowheads="1"/>
            </p:cNvSpPr>
            <p:nvPr/>
          </p:nvSpPr>
          <p:spPr bwMode="auto">
            <a:xfrm>
              <a:off x="4176" y="2544"/>
              <a:ext cx="768" cy="137"/>
            </a:xfrm>
            <a:prstGeom prst="rect">
              <a:avLst/>
            </a:prstGeom>
            <a:noFill/>
            <a:ln w="9525">
              <a:noFill/>
              <a:miter lim="800000"/>
              <a:headEnd/>
              <a:tailEnd/>
            </a:ln>
          </p:spPr>
          <p:txBody>
            <a:bodyPr>
              <a:spAutoFit/>
            </a:bodyPr>
            <a:lstStyle/>
            <a:p>
              <a:pPr>
                <a:spcBef>
                  <a:spcPct val="50000"/>
                </a:spcBef>
              </a:pPr>
              <a:r>
                <a:rPr lang="ar-SA" sz="2400" b="1"/>
                <a:t>المعلومات</a:t>
              </a:r>
              <a:endParaRPr lang="en-US" sz="2400" b="1"/>
            </a:p>
          </p:txBody>
        </p:sp>
        <p:sp>
          <p:nvSpPr>
            <p:cNvPr id="18443" name="Text Box 11"/>
            <p:cNvSpPr txBox="1">
              <a:spLocks noChangeArrowheads="1"/>
            </p:cNvSpPr>
            <p:nvPr/>
          </p:nvSpPr>
          <p:spPr bwMode="auto">
            <a:xfrm>
              <a:off x="4094" y="2674"/>
              <a:ext cx="768" cy="137"/>
            </a:xfrm>
            <a:prstGeom prst="rect">
              <a:avLst/>
            </a:prstGeom>
            <a:noFill/>
            <a:ln w="9525">
              <a:noFill/>
              <a:miter lim="800000"/>
              <a:headEnd/>
              <a:tailEnd/>
            </a:ln>
          </p:spPr>
          <p:txBody>
            <a:bodyPr>
              <a:spAutoFit/>
            </a:bodyPr>
            <a:lstStyle/>
            <a:p>
              <a:pPr algn="r" rtl="1">
                <a:spcBef>
                  <a:spcPct val="50000"/>
                </a:spcBef>
              </a:pPr>
              <a:r>
                <a:rPr lang="ar-SA" sz="2400" b="1" dirty="0"/>
                <a:t>(النتائج)</a:t>
              </a:r>
              <a:endParaRPr lang="en-US" sz="2400" b="1" dirty="0"/>
            </a:p>
          </p:txBody>
        </p:sp>
        <p:sp>
          <p:nvSpPr>
            <p:cNvPr id="18444" name="Text Box 12"/>
            <p:cNvSpPr txBox="1">
              <a:spLocks noChangeArrowheads="1"/>
            </p:cNvSpPr>
            <p:nvPr/>
          </p:nvSpPr>
          <p:spPr bwMode="auto">
            <a:xfrm>
              <a:off x="472" y="2631"/>
              <a:ext cx="768" cy="137"/>
            </a:xfrm>
            <a:prstGeom prst="rect">
              <a:avLst/>
            </a:prstGeom>
            <a:noFill/>
            <a:ln w="9525">
              <a:noFill/>
              <a:miter lim="800000"/>
              <a:headEnd/>
              <a:tailEnd/>
            </a:ln>
          </p:spPr>
          <p:txBody>
            <a:bodyPr>
              <a:spAutoFit/>
            </a:bodyPr>
            <a:lstStyle/>
            <a:p>
              <a:pPr>
                <a:spcBef>
                  <a:spcPct val="50000"/>
                </a:spcBef>
              </a:pPr>
              <a:r>
                <a:rPr lang="ar-SA" sz="2400" b="1" dirty="0"/>
                <a:t>البيانات</a:t>
              </a:r>
              <a:endParaRPr lang="en-US" sz="2400" b="1"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1"/>
          <p:cNvSpPr>
            <a:spLocks noGrp="1"/>
          </p:cNvSpPr>
          <p:nvPr>
            <p:ph type="ftr" sz="quarter" idx="11"/>
          </p:nvPr>
        </p:nvSpPr>
        <p:spPr/>
        <p:txBody>
          <a:bodyPr/>
          <a:lstStyle/>
          <a:p>
            <a:r>
              <a:rPr lang="ar-SA"/>
              <a:t>Nagla Hassan</a:t>
            </a:r>
          </a:p>
        </p:txBody>
      </p:sp>
      <p:sp>
        <p:nvSpPr>
          <p:cNvPr id="19458" name="Content Placeholder 2"/>
          <p:cNvSpPr>
            <a:spLocks noGrp="1"/>
          </p:cNvSpPr>
          <p:nvPr>
            <p:ph idx="1"/>
          </p:nvPr>
        </p:nvSpPr>
        <p:spPr>
          <a:xfrm>
            <a:off x="628650" y="1000125"/>
            <a:ext cx="8229600" cy="3357563"/>
          </a:xfrm>
        </p:spPr>
        <p:txBody>
          <a:bodyPr>
            <a:normAutofit/>
          </a:bodyPr>
          <a:lstStyle/>
          <a:p>
            <a:pPr marL="536575" indent="-427038" algn="just" rtl="1" eaLnBrk="1" hangingPunct="1">
              <a:buFont typeface="Wingdings" pitchFamily="2" charset="2"/>
              <a:buChar char="q"/>
            </a:pPr>
            <a:r>
              <a:rPr lang="ar-SA" sz="3600" dirty="0" smtClean="0"/>
              <a:t>تُمثل البيانات بنبضات كهربائية ذات جهد عالى لتمثل </a:t>
            </a:r>
            <a:r>
              <a:rPr lang="en-US" sz="3600" dirty="0" smtClean="0">
                <a:cs typeface="Arial" pitchFamily="34" charset="0"/>
              </a:rPr>
              <a:t>1</a:t>
            </a:r>
            <a:r>
              <a:rPr lang="ar-SA" sz="3600" dirty="0" smtClean="0"/>
              <a:t> و نبضات ذات جهد منخفض لتمثل </a:t>
            </a:r>
            <a:r>
              <a:rPr lang="en-US" sz="3600" dirty="0" smtClean="0">
                <a:cs typeface="Arial" pitchFamily="34" charset="0"/>
              </a:rPr>
              <a:t>0</a:t>
            </a:r>
            <a:r>
              <a:rPr lang="ar-SA" sz="3600" dirty="0" smtClean="0"/>
              <a:t>.</a:t>
            </a:r>
          </a:p>
          <a:p>
            <a:pPr marL="536575" indent="-427038" algn="just" rtl="1" eaLnBrk="1" hangingPunct="1">
              <a:buFont typeface="Wingdings" pitchFamily="2" charset="2"/>
              <a:buChar char="q"/>
            </a:pPr>
            <a:r>
              <a:rPr lang="ar-SA" sz="3600" dirty="0" smtClean="0"/>
              <a:t> يمكن ترميز البيانات (ارقام</a:t>
            </a:r>
            <a:r>
              <a:rPr lang="ar-EG" sz="3600" dirty="0" smtClean="0"/>
              <a:t> </a:t>
            </a:r>
            <a:r>
              <a:rPr lang="ar-SA" sz="3600" dirty="0" smtClean="0"/>
              <a:t>–</a:t>
            </a:r>
            <a:r>
              <a:rPr lang="ar-EG" sz="3600" dirty="0" smtClean="0"/>
              <a:t> </a:t>
            </a:r>
            <a:r>
              <a:rPr lang="ar-SA" sz="3600" dirty="0" smtClean="0"/>
              <a:t>حروف</a:t>
            </a:r>
            <a:r>
              <a:rPr lang="ar-EG" sz="3600" dirty="0" smtClean="0"/>
              <a:t> </a:t>
            </a:r>
            <a:r>
              <a:rPr lang="ar-SA" sz="3600" dirty="0" smtClean="0"/>
              <a:t>-</a:t>
            </a:r>
            <a:r>
              <a:rPr lang="ar-EG" sz="3600" dirty="0" smtClean="0"/>
              <a:t> </a:t>
            </a:r>
            <a:r>
              <a:rPr lang="ar-SA" sz="3600" dirty="0" smtClean="0"/>
              <a:t>صور-...) على صورة متسلسلات من </a:t>
            </a:r>
            <a:r>
              <a:rPr lang="en-US" sz="3600" dirty="0" smtClean="0">
                <a:cs typeface="Arial" pitchFamily="34" charset="0"/>
              </a:rPr>
              <a:t>0,1 </a:t>
            </a:r>
            <a:r>
              <a:rPr lang="ar-SA" sz="3600" dirty="0" smtClean="0"/>
              <a:t> (لغة الآلة)</a:t>
            </a:r>
          </a:p>
          <a:p>
            <a:pPr marL="536575" indent="-427038" algn="just" rtl="1" eaLnBrk="1" hangingPunct="1">
              <a:buFont typeface="Wingdings" pitchFamily="2" charset="2"/>
              <a:buChar char="q"/>
            </a:pPr>
            <a:r>
              <a:rPr lang="ar-SA" sz="3600" dirty="0" smtClean="0"/>
              <a:t> يتم فك الشفرة (الرموز) و فهمها فى وحدة المعالج.</a:t>
            </a:r>
          </a:p>
        </p:txBody>
      </p:sp>
      <p:sp>
        <p:nvSpPr>
          <p:cNvPr id="2" name="Title 1"/>
          <p:cNvSpPr>
            <a:spLocks noGrp="1"/>
          </p:cNvSpPr>
          <p:nvPr>
            <p:ph type="title"/>
          </p:nvPr>
        </p:nvSpPr>
        <p:spPr>
          <a:xfrm>
            <a:off x="3786182" y="71414"/>
            <a:ext cx="4900618" cy="928686"/>
          </a:xfrm>
          <a:solidFill>
            <a:schemeClr val="accent1">
              <a:lumMod val="20000"/>
              <a:lumOff val="80000"/>
            </a:schemeClr>
          </a:solidFill>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r" eaLnBrk="1" fontAlgn="auto" hangingPunct="1">
              <a:spcAft>
                <a:spcPts val="0"/>
              </a:spcAft>
              <a:defRPr/>
            </a:pPr>
            <a:r>
              <a:rPr lang="ar-SA" u="sng" dirty="0" smtClean="0">
                <a:solidFill>
                  <a:srgbClr val="C00000"/>
                </a:solidFill>
              </a:rPr>
              <a:t>تمثيل البيانات داخل الحاسب</a:t>
            </a:r>
            <a:endParaRPr lang="ar-EG" u="sng" dirty="0">
              <a:solidFill>
                <a:srgbClr val="C0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1"/>
          <p:cNvSpPr>
            <a:spLocks noGrp="1"/>
          </p:cNvSpPr>
          <p:nvPr>
            <p:ph type="ftr" sz="quarter" idx="11"/>
          </p:nvPr>
        </p:nvSpPr>
        <p:spPr/>
        <p:txBody>
          <a:bodyPr/>
          <a:lstStyle/>
          <a:p>
            <a:r>
              <a:rPr lang="ar-SA"/>
              <a:t>Nagla Hassan</a:t>
            </a:r>
          </a:p>
        </p:txBody>
      </p:sp>
      <p:graphicFrame>
        <p:nvGraphicFramePr>
          <p:cNvPr id="4" name="Group 53"/>
          <p:cNvGraphicFramePr>
            <a:graphicFrameLocks/>
          </p:cNvGraphicFramePr>
          <p:nvPr/>
        </p:nvGraphicFramePr>
        <p:xfrm>
          <a:off x="285750" y="2051050"/>
          <a:ext cx="8572560" cy="4179889"/>
        </p:xfrm>
        <a:graphic>
          <a:graphicData uri="http://schemas.openxmlformats.org/drawingml/2006/table">
            <a:tbl>
              <a:tblPr/>
              <a:tblGrid>
                <a:gridCol w="4862314"/>
                <a:gridCol w="3710246"/>
              </a:tblGrid>
              <a:tr h="69215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3000" b="0" i="0" u="none" strike="noStrike" cap="none" normalizeH="0" baseline="0" dirty="0" smtClean="0">
                          <a:ln>
                            <a:noFill/>
                          </a:ln>
                          <a:solidFill>
                            <a:schemeClr val="tx1"/>
                          </a:solidFill>
                          <a:effectLst/>
                          <a:latin typeface="Verdana" pitchFamily="34" charset="0"/>
                          <a:cs typeface="Arial" charset="0"/>
                        </a:rPr>
                        <a:t>1,0</a:t>
                      </a:r>
                      <a:r>
                        <a:rPr kumimoji="0" lang="ar-SA" sz="3000" b="0" i="0" u="none" strike="noStrike" cap="none" normalizeH="0" baseline="0" dirty="0" smtClean="0">
                          <a:ln>
                            <a:noFill/>
                          </a:ln>
                          <a:solidFill>
                            <a:schemeClr val="tx1"/>
                          </a:solidFill>
                          <a:effectLst/>
                          <a:latin typeface="Verdana" pitchFamily="34" charset="0"/>
                          <a:cs typeface="Arial" charset="0"/>
                        </a:rPr>
                        <a:t> صفر أو واحد لتمثيل البيانات</a:t>
                      </a:r>
                      <a:endParaRPr kumimoji="0" lang="en-US" sz="3000" b="0" i="0" u="none" strike="noStrike" cap="none" normalizeH="0" baseline="0" dirty="0" smtClean="0">
                        <a:ln>
                          <a:noFill/>
                        </a:ln>
                        <a:solidFill>
                          <a:schemeClr val="tx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3000" b="1" i="0" u="none" strike="noStrike" cap="none" normalizeH="0" baseline="0" dirty="0" smtClean="0">
                          <a:ln>
                            <a:noFill/>
                          </a:ln>
                          <a:solidFill>
                            <a:srgbClr val="005828"/>
                          </a:solidFill>
                          <a:effectLst/>
                          <a:latin typeface="Verdana" pitchFamily="34" charset="0"/>
                          <a:cs typeface="Arial" charset="0"/>
                        </a:rPr>
                        <a:t>البت </a:t>
                      </a:r>
                      <a:r>
                        <a:rPr kumimoji="0" lang="en-GB" sz="3000" b="1" i="0" u="none" strike="noStrike" cap="none" normalizeH="0" baseline="0" dirty="0" smtClean="0">
                          <a:ln>
                            <a:noFill/>
                          </a:ln>
                          <a:solidFill>
                            <a:srgbClr val="005828"/>
                          </a:solidFill>
                          <a:effectLst/>
                          <a:latin typeface="Verdana" pitchFamily="34" charset="0"/>
                          <a:cs typeface="Arial" charset="0"/>
                        </a:rPr>
                        <a:t>b</a:t>
                      </a:r>
                      <a:r>
                        <a:rPr kumimoji="0" lang="en-US" sz="3000" b="1" i="0" u="none" strike="noStrike" cap="none" normalizeH="0" baseline="0" dirty="0" smtClean="0">
                          <a:ln>
                            <a:noFill/>
                          </a:ln>
                          <a:solidFill>
                            <a:srgbClr val="005828"/>
                          </a:solidFill>
                          <a:effectLst/>
                          <a:latin typeface="Verdana" pitchFamily="34" charset="0"/>
                          <a:cs typeface="Arial" charset="0"/>
                        </a:rPr>
                        <a:t>it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2138">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3000" b="0" i="0" u="none" strike="noStrike" cap="none" normalizeH="0" baseline="0" dirty="0" smtClean="0">
                          <a:ln>
                            <a:noFill/>
                          </a:ln>
                          <a:solidFill>
                            <a:schemeClr val="tx1"/>
                          </a:solidFill>
                          <a:effectLst/>
                          <a:latin typeface="Verdana" pitchFamily="34" charset="0"/>
                          <a:cs typeface="Arial" charset="0"/>
                        </a:rPr>
                        <a:t>8 </a:t>
                      </a:r>
                      <a:r>
                        <a:rPr kumimoji="0" lang="ar-SA" sz="3000" b="0" i="0" u="none" strike="noStrike" cap="none" normalizeH="0" baseline="0" dirty="0" smtClean="0">
                          <a:ln>
                            <a:noFill/>
                          </a:ln>
                          <a:solidFill>
                            <a:schemeClr val="tx1"/>
                          </a:solidFill>
                          <a:effectLst/>
                          <a:latin typeface="Verdana" pitchFamily="34" charset="0"/>
                          <a:cs typeface="Arial" charset="0"/>
                        </a:rPr>
                        <a:t> بت او رمز واحدا </a:t>
                      </a:r>
                      <a:endParaRPr kumimoji="0" lang="en-US" sz="3000" b="0" i="0" u="none" strike="noStrike" cap="none" normalizeH="0" baseline="0" dirty="0" smtClean="0">
                        <a:ln>
                          <a:noFill/>
                        </a:ln>
                        <a:solidFill>
                          <a:schemeClr val="tx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3000" b="1" i="0" u="none" strike="noStrike" cap="none" normalizeH="0" baseline="0" dirty="0" smtClean="0">
                          <a:ln>
                            <a:noFill/>
                          </a:ln>
                          <a:solidFill>
                            <a:srgbClr val="005828"/>
                          </a:solidFill>
                          <a:effectLst/>
                          <a:latin typeface="Verdana" pitchFamily="34" charset="0"/>
                          <a:cs typeface="Arial" charset="0"/>
                        </a:rPr>
                        <a:t>البايت </a:t>
                      </a:r>
                      <a:r>
                        <a:rPr kumimoji="0" lang="en-US" sz="3000" b="1" i="0" u="none" strike="noStrike" cap="none" normalizeH="0" baseline="0" dirty="0" smtClean="0">
                          <a:ln>
                            <a:noFill/>
                          </a:ln>
                          <a:solidFill>
                            <a:srgbClr val="005828"/>
                          </a:solidFill>
                          <a:effectLst/>
                          <a:latin typeface="Verdana" pitchFamily="34" charset="0"/>
                          <a:cs typeface="Arial" charset="0"/>
                        </a:rPr>
                        <a:t>Byte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3725">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3000" b="0" i="0" u="none" strike="noStrike" cap="none" normalizeH="0" baseline="0" dirty="0" smtClean="0">
                          <a:ln>
                            <a:noFill/>
                          </a:ln>
                          <a:solidFill>
                            <a:schemeClr val="tx1"/>
                          </a:solidFill>
                          <a:effectLst/>
                          <a:latin typeface="Verdana" pitchFamily="34" charset="0"/>
                          <a:cs typeface="Arial" charset="0"/>
                        </a:rPr>
                        <a:t>1024 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3000" b="1" i="0" u="none" strike="noStrike" cap="none" normalizeH="0" baseline="0" dirty="0" smtClean="0">
                          <a:ln>
                            <a:noFill/>
                          </a:ln>
                          <a:solidFill>
                            <a:srgbClr val="005828"/>
                          </a:solidFill>
                          <a:effectLst/>
                          <a:latin typeface="Verdana" pitchFamily="34" charset="0"/>
                          <a:cs typeface="Arial" charset="0"/>
                        </a:rPr>
                        <a:t>الكيلوبايت </a:t>
                      </a:r>
                      <a:r>
                        <a:rPr kumimoji="0" lang="en-US" sz="3000" b="1" i="0" u="none" strike="noStrike" cap="none" normalizeH="0" baseline="0" dirty="0" smtClean="0">
                          <a:ln>
                            <a:noFill/>
                          </a:ln>
                          <a:solidFill>
                            <a:srgbClr val="005828"/>
                          </a:solidFill>
                          <a:effectLst/>
                          <a:latin typeface="Verdana" pitchFamily="34" charset="0"/>
                          <a:cs typeface="Arial" charset="0"/>
                        </a:rPr>
                        <a:t>Kilobyte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835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3000" b="0" i="0" u="none" strike="noStrike" cap="none" normalizeH="0" baseline="0" dirty="0" smtClean="0">
                          <a:ln>
                            <a:noFill/>
                          </a:ln>
                          <a:solidFill>
                            <a:schemeClr val="tx1"/>
                          </a:solidFill>
                          <a:effectLst/>
                          <a:latin typeface="Verdana" pitchFamily="34" charset="0"/>
                          <a:cs typeface="Arial" charset="0"/>
                        </a:rPr>
                        <a:t>1024 KB</a:t>
                      </a:r>
                      <a:endParaRPr kumimoji="0" lang="en-US" sz="3000" b="0" i="0" u="none" strike="noStrike" cap="none" normalizeH="0" baseline="30000" dirty="0" smtClean="0">
                        <a:ln>
                          <a:noFill/>
                        </a:ln>
                        <a:solidFill>
                          <a:schemeClr val="tx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3000" b="1" i="0" u="none" strike="noStrike" cap="none" normalizeH="0" baseline="0" dirty="0" smtClean="0">
                          <a:ln>
                            <a:noFill/>
                          </a:ln>
                          <a:solidFill>
                            <a:srgbClr val="005828"/>
                          </a:solidFill>
                          <a:effectLst/>
                          <a:latin typeface="Verdana" pitchFamily="34" charset="0"/>
                          <a:cs typeface="Arial" charset="0"/>
                        </a:rPr>
                        <a:t>الميجابايت </a:t>
                      </a:r>
                      <a:r>
                        <a:rPr kumimoji="0" lang="en-US" sz="3000" b="1" i="0" u="none" strike="noStrike" cap="none" normalizeH="0" baseline="0" dirty="0" smtClean="0">
                          <a:ln>
                            <a:noFill/>
                          </a:ln>
                          <a:solidFill>
                            <a:srgbClr val="005828"/>
                          </a:solidFill>
                          <a:effectLst/>
                          <a:latin typeface="Verdana" pitchFamily="34" charset="0"/>
                          <a:cs typeface="Arial" charset="0"/>
                        </a:rPr>
                        <a:t>Megabyte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6763">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3000" b="0" i="0" u="none" strike="noStrike" cap="none" normalizeH="0" baseline="0" dirty="0" smtClean="0">
                          <a:ln>
                            <a:noFill/>
                          </a:ln>
                          <a:solidFill>
                            <a:schemeClr val="tx1"/>
                          </a:solidFill>
                          <a:effectLst/>
                          <a:latin typeface="Verdana" pitchFamily="34" charset="0"/>
                          <a:cs typeface="Arial" charset="0"/>
                        </a:rPr>
                        <a:t>1024 MB</a:t>
                      </a:r>
                      <a:endParaRPr kumimoji="0" lang="en-US" sz="3000" b="0" i="0" u="none" strike="noStrike" cap="none" normalizeH="0" baseline="30000" dirty="0" smtClean="0">
                        <a:ln>
                          <a:noFill/>
                        </a:ln>
                        <a:solidFill>
                          <a:schemeClr val="tx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3000" b="1" i="0" u="none" strike="noStrike" cap="none" normalizeH="0" baseline="0" dirty="0" smtClean="0">
                          <a:ln>
                            <a:noFill/>
                          </a:ln>
                          <a:solidFill>
                            <a:srgbClr val="005828"/>
                          </a:solidFill>
                          <a:effectLst/>
                          <a:latin typeface="Verdana" pitchFamily="34" charset="0"/>
                          <a:cs typeface="Arial" charset="0"/>
                        </a:rPr>
                        <a:t>الجيجابايت </a:t>
                      </a:r>
                      <a:r>
                        <a:rPr kumimoji="0" lang="en-US" sz="3000" b="1" i="0" u="none" strike="noStrike" cap="none" normalizeH="0" baseline="0" dirty="0" smtClean="0">
                          <a:ln>
                            <a:noFill/>
                          </a:ln>
                          <a:solidFill>
                            <a:srgbClr val="005828"/>
                          </a:solidFill>
                          <a:effectLst/>
                          <a:latin typeface="Verdana" pitchFamily="34" charset="0"/>
                          <a:cs typeface="Arial" charset="0"/>
                        </a:rPr>
                        <a:t>Gigabyte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6763">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SA" sz="3200" b="0" i="0" kern="1200" dirty="0" smtClean="0">
                          <a:solidFill>
                            <a:schemeClr val="tx1"/>
                          </a:solidFill>
                          <a:latin typeface="+mn-lt"/>
                          <a:ea typeface="+mn-ea"/>
                          <a:cs typeface="+mn-cs"/>
                        </a:rPr>
                        <a:t>1024</a:t>
                      </a:r>
                      <a:r>
                        <a:rPr kumimoji="0" lang="en-GB" sz="3200" b="0" i="0" kern="1200" dirty="0" smtClean="0">
                          <a:solidFill>
                            <a:schemeClr val="tx1"/>
                          </a:solidFill>
                          <a:latin typeface="+mn-lt"/>
                          <a:ea typeface="+mn-ea"/>
                          <a:cs typeface="+mn-cs"/>
                        </a:rPr>
                        <a:t> GB</a:t>
                      </a:r>
                      <a:endParaRPr kumimoji="0" lang="en-US" sz="3000" b="0" i="0" u="none" strike="noStrike" cap="none" normalizeH="0" baseline="30000" dirty="0" smtClean="0">
                        <a:ln>
                          <a:noFill/>
                        </a:ln>
                        <a:solidFill>
                          <a:schemeClr val="tx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3000" b="1" i="0" u="none" strike="noStrike" cap="none" normalizeH="0" baseline="0" dirty="0" smtClean="0">
                          <a:ln>
                            <a:noFill/>
                          </a:ln>
                          <a:solidFill>
                            <a:srgbClr val="005828"/>
                          </a:solidFill>
                          <a:effectLst/>
                          <a:latin typeface="Verdana" pitchFamily="34" charset="0"/>
                          <a:cs typeface="Arial" charset="0"/>
                        </a:rPr>
                        <a:t>التيرابايت </a:t>
                      </a:r>
                      <a:r>
                        <a:rPr kumimoji="0" lang="en-GB" sz="3000" b="1" i="0" u="none" strike="noStrike" cap="none" normalizeH="0" baseline="0" dirty="0" smtClean="0">
                          <a:ln>
                            <a:noFill/>
                          </a:ln>
                          <a:solidFill>
                            <a:srgbClr val="005828"/>
                          </a:solidFill>
                          <a:effectLst/>
                          <a:latin typeface="Verdana" pitchFamily="34" charset="0"/>
                          <a:cs typeface="Arial" charset="0"/>
                        </a:rPr>
                        <a:t>Terabyte</a:t>
                      </a:r>
                      <a:endParaRPr kumimoji="0" lang="en-US" sz="3000" b="1" i="0" u="none" strike="noStrike" cap="none" normalizeH="0" baseline="0" dirty="0" smtClean="0">
                        <a:ln>
                          <a:noFill/>
                        </a:ln>
                        <a:solidFill>
                          <a:srgbClr val="005828"/>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Title 1"/>
          <p:cNvSpPr txBox="1">
            <a:spLocks/>
          </p:cNvSpPr>
          <p:nvPr/>
        </p:nvSpPr>
        <p:spPr>
          <a:xfrm>
            <a:off x="3786182" y="357166"/>
            <a:ext cx="4900618" cy="928686"/>
          </a:xfrm>
          <a:prstGeom prst="rect">
            <a:avLst/>
          </a:prstGeom>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ormAutofit/>
            <a:scene3d>
              <a:camera prst="orthographicFront"/>
              <a:lightRig rig="soft" dir="t"/>
            </a:scene3d>
            <a:sp3d prstMaterial="softEdge">
              <a:bevelT w="25400" h="25400"/>
            </a:sp3d>
          </a:bodyPr>
          <a:lstStyle/>
          <a:p>
            <a:pPr fontAlgn="auto">
              <a:spcAft>
                <a:spcPts val="0"/>
              </a:spcAft>
              <a:defRPr/>
            </a:pPr>
            <a:r>
              <a:rPr lang="ar-SA" sz="4100" b="1" u="sng" dirty="0">
                <a:solidFill>
                  <a:srgbClr val="C00000"/>
                </a:solidFill>
                <a:effectLst>
                  <a:outerShdw blurRad="38100" dist="38100" dir="2700000" algn="tl">
                    <a:srgbClr val="000000">
                      <a:alpha val="43137"/>
                    </a:srgbClr>
                  </a:outerShdw>
                </a:effectLst>
                <a:latin typeface="+mj-lt"/>
                <a:ea typeface="+mj-ea"/>
                <a:cs typeface="+mj-cs"/>
              </a:rPr>
              <a:t>وحدات تمثيل البيانات</a:t>
            </a:r>
            <a:endParaRPr lang="ar-EG" sz="4100" b="1" u="sng" dirty="0">
              <a:solidFill>
                <a:srgbClr val="C00000"/>
              </a:solidFill>
              <a:effectLst>
                <a:outerShdw blurRad="38100" dist="38100" dir="2700000" algn="tl">
                  <a:srgbClr val="000000">
                    <a:alpha val="43137"/>
                  </a:srgbClr>
                </a:outerShdw>
              </a:effectLst>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1"/>
          <p:cNvSpPr>
            <a:spLocks noGrp="1"/>
          </p:cNvSpPr>
          <p:nvPr>
            <p:ph type="ftr" sz="quarter" idx="11"/>
          </p:nvPr>
        </p:nvSpPr>
        <p:spPr/>
        <p:txBody>
          <a:bodyPr/>
          <a:lstStyle/>
          <a:p>
            <a:r>
              <a:rPr lang="ar-SA"/>
              <a:t>Nagla Hassan</a:t>
            </a:r>
          </a:p>
        </p:txBody>
      </p:sp>
      <p:sp>
        <p:nvSpPr>
          <p:cNvPr id="4" name="Title 1"/>
          <p:cNvSpPr txBox="1">
            <a:spLocks/>
          </p:cNvSpPr>
          <p:nvPr/>
        </p:nvSpPr>
        <p:spPr>
          <a:xfrm>
            <a:off x="1528770" y="142860"/>
            <a:ext cx="7472386" cy="928686"/>
          </a:xfrm>
          <a:prstGeom prst="rect">
            <a:avLst/>
          </a:prstGeom>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ormAutofit/>
            <a:scene3d>
              <a:camera prst="orthographicFront"/>
              <a:lightRig rig="soft" dir="t"/>
            </a:scene3d>
            <a:sp3d prstMaterial="softEdge">
              <a:bevelT w="25400" h="25400"/>
            </a:sp3d>
          </a:bodyPr>
          <a:lstStyle/>
          <a:p>
            <a:pPr fontAlgn="auto">
              <a:spcAft>
                <a:spcPts val="0"/>
              </a:spcAft>
              <a:defRPr/>
            </a:pPr>
            <a:r>
              <a:rPr lang="ar-SA" sz="4100" b="1" u="sng" dirty="0">
                <a:solidFill>
                  <a:srgbClr val="C00000"/>
                </a:solidFill>
                <a:effectLst>
                  <a:outerShdw blurRad="38100" dist="38100" dir="2700000" algn="tl">
                    <a:srgbClr val="000000">
                      <a:alpha val="43137"/>
                    </a:srgbClr>
                  </a:outerShdw>
                </a:effectLst>
                <a:latin typeface="+mj-lt"/>
                <a:ea typeface="+mj-ea"/>
                <a:cs typeface="+mj-cs"/>
              </a:rPr>
              <a:t>التمثيل </a:t>
            </a:r>
            <a:r>
              <a:rPr lang="ar-SA" sz="4100" b="1" u="sng" dirty="0" err="1">
                <a:solidFill>
                  <a:srgbClr val="C00000"/>
                </a:solidFill>
                <a:effectLst>
                  <a:outerShdw blurRad="38100" dist="38100" dir="2700000" algn="tl">
                    <a:srgbClr val="000000">
                      <a:alpha val="43137"/>
                    </a:srgbClr>
                  </a:outerShdw>
                </a:effectLst>
                <a:latin typeface="+mj-lt"/>
                <a:ea typeface="+mj-ea"/>
                <a:cs typeface="+mj-cs"/>
              </a:rPr>
              <a:t>الهرمى</a:t>
            </a:r>
            <a:r>
              <a:rPr lang="ar-SA" sz="4100" b="1" u="sng" dirty="0">
                <a:solidFill>
                  <a:srgbClr val="C00000"/>
                </a:solidFill>
                <a:effectLst>
                  <a:outerShdw blurRad="38100" dist="38100" dir="2700000" algn="tl">
                    <a:srgbClr val="000000">
                      <a:alpha val="43137"/>
                    </a:srgbClr>
                  </a:outerShdw>
                </a:effectLst>
                <a:latin typeface="+mj-lt"/>
                <a:ea typeface="+mj-ea"/>
                <a:cs typeface="+mj-cs"/>
              </a:rPr>
              <a:t> لتخزين البيانات </a:t>
            </a:r>
            <a:r>
              <a:rPr lang="ar-SA" sz="4100" b="1" u="sng" dirty="0" err="1">
                <a:solidFill>
                  <a:srgbClr val="C00000"/>
                </a:solidFill>
                <a:effectLst>
                  <a:outerShdw blurRad="38100" dist="38100" dir="2700000" algn="tl">
                    <a:srgbClr val="000000">
                      <a:alpha val="43137"/>
                    </a:srgbClr>
                  </a:outerShdw>
                </a:effectLst>
                <a:latin typeface="+mj-lt"/>
                <a:ea typeface="+mj-ea"/>
                <a:cs typeface="+mj-cs"/>
              </a:rPr>
              <a:t>فى</a:t>
            </a:r>
            <a:r>
              <a:rPr lang="ar-SA" sz="4100" b="1" u="sng" dirty="0">
                <a:solidFill>
                  <a:srgbClr val="C00000"/>
                </a:solidFill>
                <a:effectLst>
                  <a:outerShdw blurRad="38100" dist="38100" dir="2700000" algn="tl">
                    <a:srgbClr val="000000">
                      <a:alpha val="43137"/>
                    </a:srgbClr>
                  </a:outerShdw>
                </a:effectLst>
                <a:latin typeface="+mj-lt"/>
                <a:ea typeface="+mj-ea"/>
                <a:cs typeface="+mj-cs"/>
              </a:rPr>
              <a:t> الذاكرة</a:t>
            </a:r>
            <a:endParaRPr lang="ar-EG" sz="4100" b="1" u="sng" dirty="0">
              <a:solidFill>
                <a:srgbClr val="C00000"/>
              </a:solidFill>
              <a:effectLst>
                <a:outerShdw blurRad="38100" dist="38100" dir="2700000" algn="tl">
                  <a:srgbClr val="000000">
                    <a:alpha val="43137"/>
                  </a:srgbClr>
                </a:outerShdw>
              </a:effectLst>
              <a:latin typeface="+mj-lt"/>
              <a:ea typeface="+mj-ea"/>
              <a:cs typeface="+mj-cs"/>
            </a:endParaRPr>
          </a:p>
        </p:txBody>
      </p:sp>
      <p:sp>
        <p:nvSpPr>
          <p:cNvPr id="5" name="Content Placeholder 2"/>
          <p:cNvSpPr txBox="1">
            <a:spLocks/>
          </p:cNvSpPr>
          <p:nvPr/>
        </p:nvSpPr>
        <p:spPr>
          <a:xfrm>
            <a:off x="642938" y="1285875"/>
            <a:ext cx="8229600" cy="5286375"/>
          </a:xfrm>
          <a:prstGeom prst="rect">
            <a:avLst/>
          </a:prstGeom>
        </p:spPr>
        <p:txBody>
          <a:bodyPr/>
          <a:lstStyle/>
          <a:p>
            <a:pPr marL="536575" indent="-427038" algn="just" rtl="1">
              <a:spcBef>
                <a:spcPts val="400"/>
              </a:spcBef>
              <a:buClr>
                <a:schemeClr val="accent1"/>
              </a:buClr>
              <a:buSzPct val="68000"/>
              <a:buFont typeface="Wingdings" pitchFamily="2" charset="2"/>
              <a:buChar char="q"/>
              <a:defRPr/>
            </a:pPr>
            <a:r>
              <a:rPr lang="ar-SA" sz="3600" b="1" dirty="0">
                <a:solidFill>
                  <a:srgbClr val="EB641B"/>
                </a:solidFill>
                <a:effectLst>
                  <a:outerShdw blurRad="38100" dist="38100" dir="2700000" algn="tl">
                    <a:srgbClr val="C0C0C0"/>
                  </a:outerShdw>
                </a:effectLst>
                <a:latin typeface="Lucida Sans Unicode" pitchFamily="34" charset="0"/>
                <a:cs typeface="Arial" charset="0"/>
              </a:rPr>
              <a:t>البت </a:t>
            </a:r>
            <a:r>
              <a:rPr lang="en-US" sz="3600" b="1" dirty="0">
                <a:solidFill>
                  <a:srgbClr val="EB641B"/>
                </a:solidFill>
                <a:effectLst>
                  <a:outerShdw blurRad="38100" dist="38100" dir="2700000" algn="tl">
                    <a:srgbClr val="C0C0C0"/>
                  </a:outerShdw>
                </a:effectLst>
                <a:latin typeface="Lucida Sans Unicode" pitchFamily="34" charset="0"/>
                <a:cs typeface="Arial" charset="0"/>
              </a:rPr>
              <a:t>Bit</a:t>
            </a:r>
            <a:r>
              <a:rPr lang="ar-SA" sz="3600" b="1" dirty="0">
                <a:solidFill>
                  <a:srgbClr val="EB641B"/>
                </a:solidFill>
                <a:effectLst>
                  <a:outerShdw blurRad="38100" dist="38100" dir="2700000" algn="tl">
                    <a:srgbClr val="C0C0C0"/>
                  </a:outerShdw>
                </a:effectLst>
                <a:latin typeface="Lucida Sans Unicode" pitchFamily="34" charset="0"/>
                <a:cs typeface="Arial" charset="0"/>
              </a:rPr>
              <a:t>:</a:t>
            </a:r>
            <a:r>
              <a:rPr lang="ar-SA" sz="3600" dirty="0">
                <a:latin typeface="Lucida Sans Unicode" pitchFamily="34" charset="0"/>
                <a:cs typeface="Arial" charset="0"/>
              </a:rPr>
              <a:t>  اصغر وحدة و تمثل </a:t>
            </a:r>
            <a:r>
              <a:rPr lang="en-US" sz="3600" dirty="0">
                <a:latin typeface="Lucida Sans Unicode" pitchFamily="34" charset="0"/>
                <a:cs typeface="Arial" charset="0"/>
              </a:rPr>
              <a:t>0 </a:t>
            </a:r>
            <a:r>
              <a:rPr lang="ar-EG" sz="3600" dirty="0">
                <a:latin typeface="Lucida Sans Unicode" pitchFamily="34" charset="0"/>
                <a:cs typeface="Arial" charset="0"/>
              </a:rPr>
              <a:t> </a:t>
            </a:r>
            <a:r>
              <a:rPr lang="ar-SA" sz="3600" dirty="0">
                <a:latin typeface="Lucida Sans Unicode" pitchFamily="34" charset="0"/>
                <a:cs typeface="Arial" charset="0"/>
              </a:rPr>
              <a:t>أو </a:t>
            </a:r>
            <a:r>
              <a:rPr lang="en-US" sz="3600" dirty="0">
                <a:latin typeface="Lucida Sans Unicode" pitchFamily="34" charset="0"/>
                <a:cs typeface="Arial" charset="0"/>
              </a:rPr>
              <a:t>1</a:t>
            </a:r>
            <a:r>
              <a:rPr lang="ar-EG" sz="3600" dirty="0">
                <a:latin typeface="Lucida Sans Unicode" pitchFamily="34" charset="0"/>
                <a:cs typeface="Arial" charset="0"/>
              </a:rPr>
              <a:t>.</a:t>
            </a:r>
            <a:endParaRPr lang="ar-SA" sz="3600" dirty="0">
              <a:latin typeface="Lucida Sans Unicode" pitchFamily="34" charset="0"/>
              <a:cs typeface="Arial" charset="0"/>
            </a:endParaRPr>
          </a:p>
          <a:p>
            <a:pPr marL="536575" indent="-427038" algn="just" rtl="1">
              <a:spcBef>
                <a:spcPts val="400"/>
              </a:spcBef>
              <a:buClr>
                <a:schemeClr val="accent1"/>
              </a:buClr>
              <a:buSzPct val="68000"/>
              <a:buFont typeface="Wingdings" pitchFamily="2" charset="2"/>
              <a:buChar char="q"/>
              <a:defRPr/>
            </a:pPr>
            <a:r>
              <a:rPr lang="ar-SA" sz="3600" b="1" dirty="0">
                <a:solidFill>
                  <a:srgbClr val="EB641B"/>
                </a:solidFill>
                <a:effectLst>
                  <a:outerShdw blurRad="38100" dist="38100" dir="2700000" algn="tl">
                    <a:srgbClr val="C0C0C0"/>
                  </a:outerShdw>
                </a:effectLst>
                <a:latin typeface="Lucida Sans Unicode" pitchFamily="34" charset="0"/>
                <a:cs typeface="Arial" charset="0"/>
              </a:rPr>
              <a:t>الحرف </a:t>
            </a:r>
            <a:r>
              <a:rPr lang="en-US" sz="3600" b="1" dirty="0">
                <a:solidFill>
                  <a:srgbClr val="EB641B"/>
                </a:solidFill>
                <a:effectLst>
                  <a:outerShdw blurRad="38100" dist="38100" dir="2700000" algn="tl">
                    <a:srgbClr val="C0C0C0"/>
                  </a:outerShdw>
                </a:effectLst>
                <a:latin typeface="Lucida Sans Unicode" pitchFamily="34" charset="0"/>
                <a:cs typeface="Arial" charset="0"/>
              </a:rPr>
              <a:t>Character</a:t>
            </a:r>
            <a:r>
              <a:rPr lang="ar-SA" sz="3600" b="1" dirty="0">
                <a:solidFill>
                  <a:srgbClr val="EB641B"/>
                </a:solidFill>
                <a:effectLst>
                  <a:outerShdw blurRad="38100" dist="38100" dir="2700000" algn="tl">
                    <a:srgbClr val="C0C0C0"/>
                  </a:outerShdw>
                </a:effectLst>
                <a:latin typeface="Lucida Sans Unicode" pitchFamily="34" charset="0"/>
                <a:cs typeface="Arial" charset="0"/>
              </a:rPr>
              <a:t> : </a:t>
            </a:r>
            <a:r>
              <a:rPr lang="ar-SA" sz="3600" dirty="0">
                <a:latin typeface="Lucida Sans Unicode" pitchFamily="34" charset="0"/>
                <a:cs typeface="Arial" charset="0"/>
              </a:rPr>
              <a:t>عبارة عن حرف أو رقم أو رمز و يمثل ب </a:t>
            </a:r>
            <a:r>
              <a:rPr lang="en-US" sz="3600" dirty="0">
                <a:latin typeface="Lucida Sans Unicode" pitchFamily="34" charset="0"/>
                <a:cs typeface="Arial" charset="0"/>
              </a:rPr>
              <a:t>Byte</a:t>
            </a:r>
            <a:r>
              <a:rPr lang="ar-SA" sz="3600" dirty="0">
                <a:latin typeface="Lucida Sans Unicode" pitchFamily="34" charset="0"/>
                <a:cs typeface="Arial" charset="0"/>
              </a:rPr>
              <a:t> .</a:t>
            </a:r>
          </a:p>
          <a:p>
            <a:pPr marL="536575" indent="-427038" algn="just" rtl="1">
              <a:spcBef>
                <a:spcPts val="400"/>
              </a:spcBef>
              <a:buClr>
                <a:schemeClr val="accent1"/>
              </a:buClr>
              <a:buSzPct val="68000"/>
              <a:buFont typeface="Wingdings" pitchFamily="2" charset="2"/>
              <a:buChar char="q"/>
              <a:defRPr/>
            </a:pPr>
            <a:r>
              <a:rPr lang="ar-SA" sz="3600" b="1" dirty="0">
                <a:solidFill>
                  <a:srgbClr val="EB641B"/>
                </a:solidFill>
                <a:effectLst>
                  <a:outerShdw blurRad="38100" dist="38100" dir="2700000" algn="tl">
                    <a:srgbClr val="C0C0C0"/>
                  </a:outerShdw>
                </a:effectLst>
                <a:latin typeface="Lucida Sans Unicode" pitchFamily="34" charset="0"/>
                <a:cs typeface="Arial" charset="0"/>
              </a:rPr>
              <a:t>الحقل  </a:t>
            </a:r>
            <a:r>
              <a:rPr lang="en-US" sz="3600" b="1" dirty="0">
                <a:solidFill>
                  <a:srgbClr val="EB641B"/>
                </a:solidFill>
                <a:effectLst>
                  <a:outerShdw blurRad="38100" dist="38100" dir="2700000" algn="tl">
                    <a:srgbClr val="C0C0C0"/>
                  </a:outerShdw>
                </a:effectLst>
                <a:latin typeface="Lucida Sans Unicode" pitchFamily="34" charset="0"/>
                <a:cs typeface="Arial" charset="0"/>
              </a:rPr>
              <a:t>Field</a:t>
            </a:r>
            <a:r>
              <a:rPr lang="ar-SA" sz="3600" b="1" dirty="0">
                <a:solidFill>
                  <a:srgbClr val="EB641B"/>
                </a:solidFill>
                <a:effectLst>
                  <a:outerShdw blurRad="38100" dist="38100" dir="2700000" algn="tl">
                    <a:srgbClr val="C0C0C0"/>
                  </a:outerShdw>
                </a:effectLst>
                <a:latin typeface="Lucida Sans Unicode" pitchFamily="34" charset="0"/>
                <a:cs typeface="Arial" charset="0"/>
              </a:rPr>
              <a:t> :</a:t>
            </a:r>
          </a:p>
          <a:p>
            <a:pPr marL="536575" indent="-427038" algn="just" rtl="1">
              <a:spcBef>
                <a:spcPts val="400"/>
              </a:spcBef>
              <a:buClr>
                <a:schemeClr val="accent1"/>
              </a:buClr>
              <a:buSzPct val="68000"/>
              <a:defRPr/>
            </a:pPr>
            <a:r>
              <a:rPr lang="ar-SA" sz="3600" dirty="0">
                <a:latin typeface="Lucida Sans Unicode" pitchFamily="34" charset="0"/>
                <a:cs typeface="Arial" charset="0"/>
              </a:rPr>
              <a:t>        حرف أو مجموعة احرف تمثل بيان معين و له اربعة </a:t>
            </a:r>
            <a:r>
              <a:rPr lang="ar-EG" sz="3600" dirty="0">
                <a:latin typeface="Lucida Sans Unicode" pitchFamily="34" charset="0"/>
                <a:cs typeface="Arial" charset="0"/>
              </a:rPr>
              <a:t>انواع</a:t>
            </a:r>
            <a:r>
              <a:rPr lang="ar-SA" sz="3600" dirty="0">
                <a:latin typeface="Lucida Sans Unicode" pitchFamily="34" charset="0"/>
                <a:cs typeface="Arial" charset="0"/>
              </a:rPr>
              <a:t>:</a:t>
            </a:r>
          </a:p>
          <a:p>
            <a:pPr marL="536575" indent="-427038" algn="just" rtl="1">
              <a:spcBef>
                <a:spcPts val="400"/>
              </a:spcBef>
              <a:buClr>
                <a:schemeClr val="accent1"/>
              </a:buClr>
              <a:buSzPct val="68000"/>
              <a:buFont typeface="Wingdings" pitchFamily="2" charset="2"/>
              <a:buChar char="ü"/>
              <a:defRPr/>
            </a:pPr>
            <a:r>
              <a:rPr lang="ar-SA" sz="3600" dirty="0">
                <a:latin typeface="Lucida Sans Unicode" pitchFamily="34" charset="0"/>
                <a:cs typeface="Arial" charset="0"/>
              </a:rPr>
              <a:t>حقل حرفى </a:t>
            </a:r>
            <a:r>
              <a:rPr lang="en-US" sz="3600" dirty="0">
                <a:latin typeface="Lucida Sans Unicode" pitchFamily="34" charset="0"/>
                <a:cs typeface="Arial" charset="0"/>
              </a:rPr>
              <a:t>Character Field</a:t>
            </a:r>
            <a:endParaRPr lang="ar-SA" sz="3600" dirty="0">
              <a:latin typeface="Lucida Sans Unicode" pitchFamily="34" charset="0"/>
              <a:cs typeface="Arial" charset="0"/>
            </a:endParaRPr>
          </a:p>
          <a:p>
            <a:pPr marL="536575" indent="-427038" algn="just" rtl="1">
              <a:spcBef>
                <a:spcPts val="400"/>
              </a:spcBef>
              <a:buClr>
                <a:schemeClr val="accent1"/>
              </a:buClr>
              <a:buSzPct val="68000"/>
              <a:buFont typeface="Wingdings" pitchFamily="2" charset="2"/>
              <a:buChar char="ü"/>
              <a:defRPr/>
            </a:pPr>
            <a:r>
              <a:rPr lang="ar-SA" sz="3600" dirty="0">
                <a:latin typeface="Lucida Sans Unicode" pitchFamily="34" charset="0"/>
                <a:cs typeface="Arial" charset="0"/>
              </a:rPr>
              <a:t>حقل رقمى </a:t>
            </a:r>
            <a:r>
              <a:rPr lang="en-US" sz="3600" dirty="0">
                <a:latin typeface="Lucida Sans Unicode" pitchFamily="34" charset="0"/>
                <a:cs typeface="Arial" charset="0"/>
              </a:rPr>
              <a:t>Numerical Field</a:t>
            </a:r>
            <a:endParaRPr lang="ar-SA" sz="3600" dirty="0">
              <a:latin typeface="Lucida Sans Unicode" pitchFamily="34" charset="0"/>
              <a:cs typeface="Arial"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1"/>
          <p:cNvSpPr>
            <a:spLocks noGrp="1"/>
          </p:cNvSpPr>
          <p:nvPr>
            <p:ph type="ftr" sz="quarter" idx="11"/>
          </p:nvPr>
        </p:nvSpPr>
        <p:spPr/>
        <p:txBody>
          <a:bodyPr/>
          <a:lstStyle/>
          <a:p>
            <a:r>
              <a:rPr lang="ar-SA"/>
              <a:t>Nagla Hassan</a:t>
            </a:r>
          </a:p>
        </p:txBody>
      </p:sp>
      <p:sp>
        <p:nvSpPr>
          <p:cNvPr id="5" name="Content Placeholder 2"/>
          <p:cNvSpPr txBox="1">
            <a:spLocks/>
          </p:cNvSpPr>
          <p:nvPr/>
        </p:nvSpPr>
        <p:spPr>
          <a:xfrm>
            <a:off x="323850" y="285750"/>
            <a:ext cx="8548688" cy="5286375"/>
          </a:xfrm>
          <a:prstGeom prst="rect">
            <a:avLst/>
          </a:prstGeom>
        </p:spPr>
        <p:txBody>
          <a:bodyPr/>
          <a:lstStyle/>
          <a:p>
            <a:pPr marL="1074738" indent="-538163" algn="just" rtl="1">
              <a:spcBef>
                <a:spcPts val="400"/>
              </a:spcBef>
              <a:buClr>
                <a:schemeClr val="accent1"/>
              </a:buClr>
              <a:buSzPct val="68000"/>
              <a:buFont typeface="Wingdings" pitchFamily="2" charset="2"/>
              <a:buChar char="ü"/>
              <a:defRPr/>
            </a:pPr>
            <a:r>
              <a:rPr lang="ar-SA" sz="3600" dirty="0">
                <a:latin typeface="Lucida Sans Unicode" pitchFamily="34" charset="0"/>
                <a:cs typeface="Arial" charset="0"/>
              </a:rPr>
              <a:t>حقل حرفى </a:t>
            </a:r>
            <a:r>
              <a:rPr lang="ar-SA" sz="3600" dirty="0" smtClean="0">
                <a:latin typeface="Lucida Sans Unicode" pitchFamily="34" charset="0"/>
                <a:cs typeface="Arial" charset="0"/>
              </a:rPr>
              <a:t>رقمي </a:t>
            </a:r>
            <a:r>
              <a:rPr lang="en-US" sz="3600" dirty="0" smtClean="0">
                <a:latin typeface="Lucida Sans Unicode" pitchFamily="34" charset="0"/>
                <a:cs typeface="Arial" charset="0"/>
              </a:rPr>
              <a:t>Field</a:t>
            </a:r>
            <a:r>
              <a:rPr lang="ar-EG" sz="3600" dirty="0" smtClean="0">
                <a:latin typeface="Lucida Sans Unicode" pitchFamily="34" charset="0"/>
                <a:cs typeface="Arial" charset="0"/>
              </a:rPr>
              <a:t>  </a:t>
            </a:r>
            <a:r>
              <a:rPr lang="en-US" sz="3600" dirty="0" smtClean="0">
                <a:latin typeface="Lucida Sans Unicode" pitchFamily="34" charset="0"/>
                <a:cs typeface="Arial" charset="0"/>
              </a:rPr>
              <a:t> </a:t>
            </a:r>
            <a:r>
              <a:rPr lang="en-US" sz="3600" dirty="0">
                <a:latin typeface="Lucida Sans Unicode" pitchFamily="34" charset="0"/>
                <a:cs typeface="Arial" charset="0"/>
              </a:rPr>
              <a:t>Alphanumeric</a:t>
            </a:r>
            <a:endParaRPr lang="ar-SA" sz="3600" dirty="0">
              <a:latin typeface="Lucida Sans Unicode" pitchFamily="34" charset="0"/>
              <a:cs typeface="Arial" charset="0"/>
            </a:endParaRPr>
          </a:p>
          <a:p>
            <a:pPr marL="1074738" indent="-538163" algn="just" rtl="1">
              <a:spcBef>
                <a:spcPts val="400"/>
              </a:spcBef>
              <a:buClr>
                <a:schemeClr val="accent1"/>
              </a:buClr>
              <a:buSzPct val="68000"/>
              <a:buFont typeface="Wingdings" pitchFamily="2" charset="2"/>
              <a:buChar char="ü"/>
              <a:defRPr/>
            </a:pPr>
            <a:r>
              <a:rPr lang="ar-SA" sz="3600" dirty="0">
                <a:latin typeface="Lucida Sans Unicode" pitchFamily="34" charset="0"/>
                <a:cs typeface="Arial" charset="0"/>
              </a:rPr>
              <a:t>حقل تاريخ </a:t>
            </a:r>
            <a:r>
              <a:rPr lang="en-US" sz="3600" dirty="0">
                <a:latin typeface="Lucida Sans Unicode" pitchFamily="34" charset="0"/>
                <a:cs typeface="Arial" charset="0"/>
              </a:rPr>
              <a:t> Date Field</a:t>
            </a:r>
            <a:r>
              <a:rPr lang="ar-SA" sz="3600" dirty="0">
                <a:latin typeface="Lucida Sans Unicode" pitchFamily="34" charset="0"/>
                <a:cs typeface="Arial" charset="0"/>
              </a:rPr>
              <a:t> </a:t>
            </a:r>
          </a:p>
          <a:p>
            <a:pPr marL="1074738" indent="-538163" algn="just" rtl="1">
              <a:spcBef>
                <a:spcPts val="400"/>
              </a:spcBef>
              <a:buClr>
                <a:schemeClr val="accent1"/>
              </a:buClr>
              <a:buSzPct val="68000"/>
              <a:buFont typeface="Wingdings" pitchFamily="2" charset="2"/>
              <a:buChar char="q"/>
              <a:defRPr/>
            </a:pPr>
            <a:r>
              <a:rPr lang="ar-SA" sz="3600" b="1" dirty="0">
                <a:solidFill>
                  <a:srgbClr val="EB641B"/>
                </a:solidFill>
                <a:effectLst>
                  <a:outerShdw blurRad="38100" dist="38100" dir="2700000" algn="tl">
                    <a:srgbClr val="C0C0C0"/>
                  </a:outerShdw>
                </a:effectLst>
                <a:latin typeface="Lucida Sans Unicode" pitchFamily="34" charset="0"/>
                <a:cs typeface="Arial" charset="0"/>
              </a:rPr>
              <a:t>السجل </a:t>
            </a:r>
            <a:r>
              <a:rPr lang="en-US" sz="3600" b="1" dirty="0">
                <a:solidFill>
                  <a:srgbClr val="EB641B"/>
                </a:solidFill>
                <a:effectLst>
                  <a:outerShdw blurRad="38100" dist="38100" dir="2700000" algn="tl">
                    <a:srgbClr val="C0C0C0"/>
                  </a:outerShdw>
                </a:effectLst>
                <a:latin typeface="Lucida Sans Unicode" pitchFamily="34" charset="0"/>
                <a:cs typeface="Arial" charset="0"/>
              </a:rPr>
              <a:t>Record</a:t>
            </a:r>
            <a:r>
              <a:rPr lang="ar-SA" sz="3600" b="1" dirty="0">
                <a:solidFill>
                  <a:srgbClr val="EB641B"/>
                </a:solidFill>
                <a:effectLst>
                  <a:outerShdw blurRad="38100" dist="38100" dir="2700000" algn="tl">
                    <a:srgbClr val="C0C0C0"/>
                  </a:outerShdw>
                </a:effectLst>
                <a:latin typeface="Lucida Sans Unicode" pitchFamily="34" charset="0"/>
                <a:cs typeface="Arial" charset="0"/>
              </a:rPr>
              <a:t> :</a:t>
            </a:r>
          </a:p>
          <a:p>
            <a:pPr marL="1074738" indent="-538163" algn="just" rtl="1">
              <a:spcBef>
                <a:spcPts val="400"/>
              </a:spcBef>
              <a:buClr>
                <a:schemeClr val="accent1"/>
              </a:buClr>
              <a:buSzPct val="68000"/>
              <a:defRPr/>
            </a:pPr>
            <a:r>
              <a:rPr lang="ar-SA" sz="3600" dirty="0">
                <a:latin typeface="Lucida Sans Unicode" pitchFamily="34" charset="0"/>
                <a:cs typeface="Arial" charset="0"/>
              </a:rPr>
              <a:t>           حقل او مجموعة حقول.</a:t>
            </a:r>
          </a:p>
          <a:p>
            <a:pPr marL="1074738" indent="-538163" algn="just" rtl="1">
              <a:spcBef>
                <a:spcPts val="400"/>
              </a:spcBef>
              <a:buClr>
                <a:schemeClr val="accent1"/>
              </a:buClr>
              <a:buSzPct val="68000"/>
              <a:buFont typeface="Wingdings" pitchFamily="2" charset="2"/>
              <a:buChar char="q"/>
              <a:defRPr/>
            </a:pPr>
            <a:r>
              <a:rPr lang="ar-SA" sz="3600" b="1" dirty="0">
                <a:solidFill>
                  <a:srgbClr val="EB641B"/>
                </a:solidFill>
                <a:effectLst>
                  <a:outerShdw blurRad="38100" dist="38100" dir="2700000" algn="tl">
                    <a:srgbClr val="C0C0C0"/>
                  </a:outerShdw>
                </a:effectLst>
                <a:latin typeface="Lucida Sans Unicode" pitchFamily="34" charset="0"/>
                <a:cs typeface="Arial" charset="0"/>
              </a:rPr>
              <a:t>الملف </a:t>
            </a:r>
            <a:r>
              <a:rPr lang="en-US" sz="3600" b="1" dirty="0">
                <a:solidFill>
                  <a:srgbClr val="EB641B"/>
                </a:solidFill>
                <a:effectLst>
                  <a:outerShdw blurRad="38100" dist="38100" dir="2700000" algn="tl">
                    <a:srgbClr val="C0C0C0"/>
                  </a:outerShdw>
                </a:effectLst>
                <a:latin typeface="Lucida Sans Unicode" pitchFamily="34" charset="0"/>
                <a:cs typeface="Arial" charset="0"/>
              </a:rPr>
              <a:t>File</a:t>
            </a:r>
            <a:r>
              <a:rPr lang="ar-SA" sz="3600" b="1" dirty="0">
                <a:solidFill>
                  <a:srgbClr val="EB641B"/>
                </a:solidFill>
                <a:effectLst>
                  <a:outerShdw blurRad="38100" dist="38100" dir="2700000" algn="tl">
                    <a:srgbClr val="C0C0C0"/>
                  </a:outerShdw>
                </a:effectLst>
                <a:latin typeface="Lucida Sans Unicode" pitchFamily="34" charset="0"/>
                <a:cs typeface="Arial" charset="0"/>
              </a:rPr>
              <a:t> :</a:t>
            </a:r>
          </a:p>
          <a:p>
            <a:pPr marL="1074738" indent="-538163" algn="just" rtl="1">
              <a:spcBef>
                <a:spcPts val="400"/>
              </a:spcBef>
              <a:buClr>
                <a:schemeClr val="accent1"/>
              </a:buClr>
              <a:buSzPct val="68000"/>
              <a:defRPr/>
            </a:pPr>
            <a:r>
              <a:rPr lang="ar-SA" sz="3600" dirty="0">
                <a:latin typeface="Lucida Sans Unicode" pitchFamily="34" charset="0"/>
                <a:cs typeface="Arial" charset="0"/>
              </a:rPr>
              <a:t>           مجموعة سجلات.</a:t>
            </a:r>
          </a:p>
          <a:p>
            <a:pPr marL="1074738" indent="-538163" algn="just" rtl="1">
              <a:spcBef>
                <a:spcPts val="400"/>
              </a:spcBef>
              <a:buClr>
                <a:schemeClr val="accent1"/>
              </a:buClr>
              <a:buSzPct val="68000"/>
              <a:buFont typeface="Wingdings" pitchFamily="2" charset="2"/>
              <a:buChar char="q"/>
              <a:defRPr/>
            </a:pPr>
            <a:r>
              <a:rPr lang="ar-SA" sz="3600" dirty="0">
                <a:latin typeface="Lucida Sans Unicode" pitchFamily="34" charset="0"/>
                <a:cs typeface="Arial" charset="0"/>
              </a:rPr>
              <a:t> </a:t>
            </a:r>
            <a:r>
              <a:rPr lang="ar-SA" sz="3600" b="1" dirty="0">
                <a:solidFill>
                  <a:srgbClr val="EB641B"/>
                </a:solidFill>
                <a:effectLst>
                  <a:outerShdw blurRad="38100" dist="38100" dir="2700000" algn="tl">
                    <a:srgbClr val="C0C0C0"/>
                  </a:outerShdw>
                </a:effectLst>
                <a:latin typeface="Lucida Sans Unicode" pitchFamily="34" charset="0"/>
                <a:cs typeface="Arial" charset="0"/>
              </a:rPr>
              <a:t>قاعدة البيانات </a:t>
            </a:r>
            <a:r>
              <a:rPr lang="en-US" sz="3600" b="1" dirty="0">
                <a:solidFill>
                  <a:srgbClr val="EB641B"/>
                </a:solidFill>
                <a:effectLst>
                  <a:outerShdw blurRad="38100" dist="38100" dir="2700000" algn="tl">
                    <a:srgbClr val="C0C0C0"/>
                  </a:outerShdw>
                </a:effectLst>
                <a:latin typeface="Lucida Sans Unicode" pitchFamily="34" charset="0"/>
                <a:cs typeface="Arial" charset="0"/>
              </a:rPr>
              <a:t>Data Base</a:t>
            </a:r>
            <a:r>
              <a:rPr lang="ar-SA" sz="3600" b="1" dirty="0">
                <a:solidFill>
                  <a:srgbClr val="EB641B"/>
                </a:solidFill>
                <a:effectLst>
                  <a:outerShdw blurRad="38100" dist="38100" dir="2700000" algn="tl">
                    <a:srgbClr val="C0C0C0"/>
                  </a:outerShdw>
                </a:effectLst>
                <a:latin typeface="Lucida Sans Unicode" pitchFamily="34" charset="0"/>
                <a:cs typeface="Arial" charset="0"/>
              </a:rPr>
              <a:t> :</a:t>
            </a:r>
          </a:p>
          <a:p>
            <a:pPr marL="1074738" indent="-538163" algn="just" rtl="1">
              <a:spcBef>
                <a:spcPts val="400"/>
              </a:spcBef>
              <a:buClr>
                <a:schemeClr val="accent1"/>
              </a:buClr>
              <a:buSzPct val="68000"/>
              <a:defRPr/>
            </a:pPr>
            <a:r>
              <a:rPr lang="ar-SA" sz="3600" dirty="0">
                <a:latin typeface="Lucida Sans Unicode" pitchFamily="34" charset="0"/>
                <a:cs typeface="Arial" charset="0"/>
              </a:rPr>
              <a:t>          مجموعة ملفات مرتبطة و منظمة دون ازدواجية البيانات فيها.</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oter Placeholder 21"/>
          <p:cNvSpPr>
            <a:spLocks noGrp="1"/>
          </p:cNvSpPr>
          <p:nvPr>
            <p:ph type="ftr" sz="quarter" idx="11"/>
          </p:nvPr>
        </p:nvSpPr>
        <p:spPr/>
        <p:txBody>
          <a:bodyPr/>
          <a:lstStyle/>
          <a:p>
            <a:r>
              <a:rPr lang="ar-SA"/>
              <a:t>Nagla Hassan</a:t>
            </a:r>
          </a:p>
        </p:txBody>
      </p:sp>
      <p:grpSp>
        <p:nvGrpSpPr>
          <p:cNvPr id="2" name="Group 14"/>
          <p:cNvGrpSpPr>
            <a:grpSpLocks/>
          </p:cNvGrpSpPr>
          <p:nvPr/>
        </p:nvGrpSpPr>
        <p:grpSpPr bwMode="auto">
          <a:xfrm>
            <a:off x="2071688" y="357188"/>
            <a:ext cx="4929187" cy="5572125"/>
            <a:chOff x="2000232" y="857232"/>
            <a:chExt cx="4929222" cy="5572164"/>
          </a:xfrm>
        </p:grpSpPr>
        <p:sp>
          <p:nvSpPr>
            <p:cNvPr id="3" name="Rectangle 2"/>
            <p:cNvSpPr/>
            <p:nvPr/>
          </p:nvSpPr>
          <p:spPr>
            <a:xfrm>
              <a:off x="4143372" y="5857892"/>
              <a:ext cx="1000132"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r>
                <a:rPr lang="en-US" sz="2400" dirty="0">
                  <a:solidFill>
                    <a:srgbClr val="C00000"/>
                  </a:solidFill>
                </a:rPr>
                <a:t>BIT</a:t>
              </a:r>
              <a:endParaRPr lang="ar-SA" sz="2400" dirty="0">
                <a:solidFill>
                  <a:srgbClr val="C00000"/>
                </a:solidFill>
              </a:endParaRPr>
            </a:p>
          </p:txBody>
        </p:sp>
        <p:sp>
          <p:nvSpPr>
            <p:cNvPr id="4" name="Rectangle 3"/>
            <p:cNvSpPr/>
            <p:nvPr/>
          </p:nvSpPr>
          <p:spPr>
            <a:xfrm>
              <a:off x="3571868" y="4857760"/>
              <a:ext cx="2071702"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r>
                <a:rPr lang="en-US" sz="2400" dirty="0">
                  <a:solidFill>
                    <a:srgbClr val="C00000"/>
                  </a:solidFill>
                </a:rPr>
                <a:t>CHARACTER</a:t>
              </a:r>
              <a:endParaRPr lang="ar-SA" sz="2400" dirty="0">
                <a:solidFill>
                  <a:srgbClr val="C00000"/>
                </a:solidFill>
              </a:endParaRPr>
            </a:p>
          </p:txBody>
        </p:sp>
        <p:sp>
          <p:nvSpPr>
            <p:cNvPr id="6" name="Rectangle 5"/>
            <p:cNvSpPr/>
            <p:nvPr/>
          </p:nvSpPr>
          <p:spPr>
            <a:xfrm>
              <a:off x="3214678" y="3857628"/>
              <a:ext cx="2571768"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r>
                <a:rPr lang="en-US" sz="2400" dirty="0">
                  <a:solidFill>
                    <a:srgbClr val="C00000"/>
                  </a:solidFill>
                </a:rPr>
                <a:t>FIELDS</a:t>
              </a:r>
              <a:endParaRPr lang="ar-SA" sz="2400" dirty="0">
                <a:solidFill>
                  <a:srgbClr val="C00000"/>
                </a:solidFill>
              </a:endParaRPr>
            </a:p>
          </p:txBody>
        </p:sp>
        <p:sp>
          <p:nvSpPr>
            <p:cNvPr id="7" name="Rectangle 6"/>
            <p:cNvSpPr/>
            <p:nvPr/>
          </p:nvSpPr>
          <p:spPr>
            <a:xfrm>
              <a:off x="3000364" y="2857496"/>
              <a:ext cx="3000396"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r>
                <a:rPr lang="en-US" sz="2400" dirty="0">
                  <a:solidFill>
                    <a:srgbClr val="C00000"/>
                  </a:solidFill>
                </a:rPr>
                <a:t>RECORDS</a:t>
              </a:r>
              <a:endParaRPr lang="ar-SA" sz="2400" dirty="0">
                <a:solidFill>
                  <a:srgbClr val="C00000"/>
                </a:solidFill>
              </a:endParaRPr>
            </a:p>
          </p:txBody>
        </p:sp>
        <p:sp>
          <p:nvSpPr>
            <p:cNvPr id="8" name="Rectangle 7"/>
            <p:cNvSpPr/>
            <p:nvPr/>
          </p:nvSpPr>
          <p:spPr>
            <a:xfrm>
              <a:off x="2500298" y="1857364"/>
              <a:ext cx="3929091"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r>
                <a:rPr lang="en-US" sz="2400" dirty="0" smtClean="0">
                  <a:solidFill>
                    <a:srgbClr val="C00000"/>
                  </a:solidFill>
                </a:rPr>
                <a:t>FILES</a:t>
              </a:r>
              <a:endParaRPr lang="ar-SA" sz="2400" dirty="0">
                <a:solidFill>
                  <a:srgbClr val="C00000"/>
                </a:solidFill>
              </a:endParaRPr>
            </a:p>
          </p:txBody>
        </p:sp>
        <p:sp>
          <p:nvSpPr>
            <p:cNvPr id="9" name="Rectangle 8"/>
            <p:cNvSpPr/>
            <p:nvPr/>
          </p:nvSpPr>
          <p:spPr>
            <a:xfrm>
              <a:off x="2000232" y="857232"/>
              <a:ext cx="4929222"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r>
                <a:rPr lang="en-US" sz="2400" dirty="0" smtClean="0">
                  <a:solidFill>
                    <a:srgbClr val="C00000"/>
                  </a:solidFill>
                </a:rPr>
                <a:t>DATABASE</a:t>
              </a:r>
              <a:endParaRPr lang="ar-SA" sz="2400" dirty="0">
                <a:solidFill>
                  <a:srgbClr val="C00000"/>
                </a:solidFill>
              </a:endParaRPr>
            </a:p>
          </p:txBody>
        </p:sp>
        <p:sp>
          <p:nvSpPr>
            <p:cNvPr id="10" name="Up Arrow 9"/>
            <p:cNvSpPr/>
            <p:nvPr/>
          </p:nvSpPr>
          <p:spPr>
            <a:xfrm flipH="1">
              <a:off x="4573587" y="5500701"/>
              <a:ext cx="69850" cy="28575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sz="2400"/>
            </a:p>
          </p:txBody>
        </p:sp>
        <p:sp>
          <p:nvSpPr>
            <p:cNvPr id="11" name="Up Arrow 10"/>
            <p:cNvSpPr/>
            <p:nvPr/>
          </p:nvSpPr>
          <p:spPr>
            <a:xfrm flipH="1">
              <a:off x="4572000" y="4500569"/>
              <a:ext cx="69850" cy="28575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sz="2400"/>
            </a:p>
          </p:txBody>
        </p:sp>
        <p:sp>
          <p:nvSpPr>
            <p:cNvPr id="12" name="Up Arrow 11"/>
            <p:cNvSpPr/>
            <p:nvPr/>
          </p:nvSpPr>
          <p:spPr>
            <a:xfrm flipH="1">
              <a:off x="4572000" y="3500437"/>
              <a:ext cx="69850" cy="28575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sz="2400"/>
            </a:p>
          </p:txBody>
        </p:sp>
        <p:sp>
          <p:nvSpPr>
            <p:cNvPr id="13" name="Up Arrow 12"/>
            <p:cNvSpPr/>
            <p:nvPr/>
          </p:nvSpPr>
          <p:spPr>
            <a:xfrm flipH="1">
              <a:off x="4572000" y="2500305"/>
              <a:ext cx="69850" cy="28575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sz="2400"/>
            </a:p>
          </p:txBody>
        </p:sp>
        <p:sp>
          <p:nvSpPr>
            <p:cNvPr id="14" name="Up Arrow 13"/>
            <p:cNvSpPr/>
            <p:nvPr/>
          </p:nvSpPr>
          <p:spPr>
            <a:xfrm flipH="1">
              <a:off x="4572000" y="1500173"/>
              <a:ext cx="69850" cy="28575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sz="2400"/>
            </a:p>
          </p:txBody>
        </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21"/>
          <p:cNvSpPr>
            <a:spLocks noGrp="1"/>
          </p:cNvSpPr>
          <p:nvPr>
            <p:ph type="ftr" sz="quarter" idx="11"/>
          </p:nvPr>
        </p:nvSpPr>
        <p:spPr/>
        <p:txBody>
          <a:bodyPr/>
          <a:lstStyle/>
          <a:p>
            <a:r>
              <a:rPr lang="ar-SA"/>
              <a:t>Nagla Hassan</a:t>
            </a:r>
          </a:p>
        </p:txBody>
      </p:sp>
      <p:sp>
        <p:nvSpPr>
          <p:cNvPr id="4" name="Title 1"/>
          <p:cNvSpPr txBox="1">
            <a:spLocks/>
          </p:cNvSpPr>
          <p:nvPr/>
        </p:nvSpPr>
        <p:spPr>
          <a:xfrm>
            <a:off x="1528770" y="142860"/>
            <a:ext cx="7472386" cy="928686"/>
          </a:xfrm>
          <a:prstGeom prst="rect">
            <a:avLst/>
          </a:prstGeom>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ormAutofit/>
            <a:scene3d>
              <a:camera prst="orthographicFront"/>
              <a:lightRig rig="soft" dir="t"/>
            </a:scene3d>
            <a:sp3d prstMaterial="softEdge">
              <a:bevelT w="25400" h="25400"/>
            </a:sp3d>
          </a:bodyPr>
          <a:lstStyle/>
          <a:p>
            <a:pPr fontAlgn="auto">
              <a:spcAft>
                <a:spcPts val="0"/>
              </a:spcAft>
              <a:defRPr/>
            </a:pPr>
            <a:r>
              <a:rPr lang="ar-SA" sz="4100" b="1" u="sng" dirty="0">
                <a:solidFill>
                  <a:srgbClr val="C00000"/>
                </a:solidFill>
                <a:effectLst>
                  <a:outerShdw blurRad="38100" dist="38100" dir="2700000" algn="tl">
                    <a:srgbClr val="000000">
                      <a:alpha val="43137"/>
                    </a:srgbClr>
                  </a:outerShdw>
                </a:effectLst>
                <a:latin typeface="+mj-lt"/>
                <a:ea typeface="+mj-ea"/>
                <a:cs typeface="+mj-cs"/>
              </a:rPr>
              <a:t>ترميز البيانات </a:t>
            </a:r>
            <a:r>
              <a:rPr lang="en-US" sz="4100" b="1" u="sng" dirty="0">
                <a:solidFill>
                  <a:srgbClr val="C00000"/>
                </a:solidFill>
                <a:effectLst>
                  <a:outerShdw blurRad="38100" dist="38100" dir="2700000" algn="tl">
                    <a:srgbClr val="000000">
                      <a:alpha val="43137"/>
                    </a:srgbClr>
                  </a:outerShdw>
                </a:effectLst>
                <a:latin typeface="+mj-lt"/>
                <a:ea typeface="+mj-ea"/>
                <a:cs typeface="+mj-cs"/>
              </a:rPr>
              <a:t>data encoding</a:t>
            </a:r>
            <a:endParaRPr lang="ar-EG" sz="4100" b="1" u="sng" dirty="0">
              <a:solidFill>
                <a:srgbClr val="C00000"/>
              </a:solidFill>
              <a:effectLst>
                <a:outerShdw blurRad="38100" dist="38100" dir="2700000" algn="tl">
                  <a:srgbClr val="000000">
                    <a:alpha val="43137"/>
                  </a:srgbClr>
                </a:outerShdw>
              </a:effectLst>
              <a:latin typeface="+mj-lt"/>
              <a:ea typeface="+mj-ea"/>
              <a:cs typeface="+mj-cs"/>
            </a:endParaRPr>
          </a:p>
        </p:txBody>
      </p:sp>
      <p:sp>
        <p:nvSpPr>
          <p:cNvPr id="24579" name="Content Placeholder 2"/>
          <p:cNvSpPr txBox="1">
            <a:spLocks/>
          </p:cNvSpPr>
          <p:nvPr/>
        </p:nvSpPr>
        <p:spPr bwMode="auto">
          <a:xfrm>
            <a:off x="642938" y="1285875"/>
            <a:ext cx="8229600" cy="5286375"/>
          </a:xfrm>
          <a:prstGeom prst="rect">
            <a:avLst/>
          </a:prstGeom>
          <a:noFill/>
          <a:ln w="9525">
            <a:noFill/>
            <a:miter lim="800000"/>
            <a:headEnd/>
            <a:tailEnd/>
          </a:ln>
        </p:spPr>
        <p:txBody>
          <a:bodyPr/>
          <a:lstStyle/>
          <a:p>
            <a:pPr marL="536575" indent="-427038" algn="just">
              <a:spcBef>
                <a:spcPts val="400"/>
              </a:spcBef>
              <a:buClr>
                <a:schemeClr val="accent1"/>
              </a:buClr>
              <a:buSzPct val="68000"/>
              <a:buFont typeface="Wingdings" pitchFamily="2" charset="2"/>
              <a:buChar char="q"/>
            </a:pPr>
            <a:endParaRPr lang="ar-SA" sz="3600">
              <a:latin typeface="Lucida Sans Unicode" pitchFamily="34" charset="0"/>
            </a:endParaRPr>
          </a:p>
        </p:txBody>
      </p:sp>
      <p:sp>
        <p:nvSpPr>
          <p:cNvPr id="24580" name="Content Placeholder 2"/>
          <p:cNvSpPr txBox="1">
            <a:spLocks/>
          </p:cNvSpPr>
          <p:nvPr/>
        </p:nvSpPr>
        <p:spPr bwMode="auto">
          <a:xfrm>
            <a:off x="285750" y="1143000"/>
            <a:ext cx="8586788" cy="2571750"/>
          </a:xfrm>
          <a:prstGeom prst="rect">
            <a:avLst/>
          </a:prstGeom>
          <a:noFill/>
          <a:ln w="9525">
            <a:noFill/>
            <a:miter lim="800000"/>
            <a:headEnd/>
            <a:tailEnd/>
          </a:ln>
        </p:spPr>
        <p:txBody>
          <a:bodyPr/>
          <a:lstStyle/>
          <a:p>
            <a:pPr marL="87313" indent="22225" algn="just" rtl="1">
              <a:spcBef>
                <a:spcPts val="400"/>
              </a:spcBef>
              <a:buClr>
                <a:schemeClr val="accent1"/>
              </a:buClr>
              <a:buSzPct val="68000"/>
            </a:pPr>
            <a:r>
              <a:rPr lang="ar-SA" sz="3600" dirty="0">
                <a:latin typeface="Lucida Sans Unicode" pitchFamily="34" charset="0"/>
              </a:rPr>
              <a:t>تطبيق مجموعة من القواعد على البيانات المراد تشفيرها على هيئة رموز يمكن فكها </a:t>
            </a:r>
            <a:r>
              <a:rPr lang="en-US" sz="3600" dirty="0">
                <a:latin typeface="Lucida Sans Unicode" pitchFamily="34" charset="0"/>
              </a:rPr>
              <a:t>decoding</a:t>
            </a:r>
            <a:r>
              <a:rPr lang="ar-SA" sz="3600" dirty="0">
                <a:latin typeface="Lucida Sans Unicode" pitchFamily="34" charset="0"/>
              </a:rPr>
              <a:t> فيما بعد لقراءتها ( لتوحيد نظام للكتابة لجميع اجهزة الحاسب</a:t>
            </a:r>
            <a:r>
              <a:rPr lang="ar-SA" sz="3600" dirty="0" smtClean="0">
                <a:latin typeface="Lucida Sans Unicode" pitchFamily="34" charset="0"/>
              </a:rPr>
              <a:t>).</a:t>
            </a:r>
            <a:endParaRPr lang="ar-SA" sz="3600" dirty="0">
              <a:latin typeface="Lucida Sans Unicode"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1"/>
          <p:cNvSpPr>
            <a:spLocks noGrp="1"/>
          </p:cNvSpPr>
          <p:nvPr>
            <p:ph type="ftr" sz="quarter" idx="11"/>
          </p:nvPr>
        </p:nvSpPr>
        <p:spPr/>
        <p:txBody>
          <a:bodyPr/>
          <a:lstStyle/>
          <a:p>
            <a:r>
              <a:rPr lang="ar-SA"/>
              <a:t>Nagla Hassan</a:t>
            </a:r>
          </a:p>
        </p:txBody>
      </p:sp>
      <p:sp>
        <p:nvSpPr>
          <p:cNvPr id="5" name="Title 1"/>
          <p:cNvSpPr txBox="1">
            <a:spLocks/>
          </p:cNvSpPr>
          <p:nvPr/>
        </p:nvSpPr>
        <p:spPr>
          <a:xfrm>
            <a:off x="6143636" y="357166"/>
            <a:ext cx="2714644" cy="928686"/>
          </a:xfrm>
          <a:prstGeom prst="rect">
            <a:avLst/>
          </a:prstGeom>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ormAutofit/>
            <a:scene3d>
              <a:camera prst="orthographicFront"/>
              <a:lightRig rig="soft" dir="t"/>
            </a:scene3d>
            <a:sp3d prstMaterial="softEdge">
              <a:bevelT w="25400" h="25400"/>
            </a:sp3d>
          </a:bodyPr>
          <a:lstStyle/>
          <a:p>
            <a:pPr fontAlgn="auto">
              <a:spcAft>
                <a:spcPts val="0"/>
              </a:spcAft>
              <a:defRPr/>
            </a:pPr>
            <a:r>
              <a:rPr lang="ar-SA" sz="4100" b="1" u="sng" dirty="0" err="1">
                <a:solidFill>
                  <a:srgbClr val="C00000"/>
                </a:solidFill>
                <a:effectLst>
                  <a:outerShdw blurRad="38100" dist="38100" dir="2700000" algn="tl">
                    <a:srgbClr val="000000">
                      <a:alpha val="43137"/>
                    </a:srgbClr>
                  </a:outerShdw>
                </a:effectLst>
                <a:latin typeface="+mj-lt"/>
                <a:ea typeface="+mj-ea"/>
                <a:cs typeface="+mj-cs"/>
              </a:rPr>
              <a:t>انظمة</a:t>
            </a:r>
            <a:r>
              <a:rPr lang="ar-SA" sz="4100" b="1" u="sng" dirty="0">
                <a:solidFill>
                  <a:srgbClr val="C00000"/>
                </a:solidFill>
                <a:effectLst>
                  <a:outerShdw blurRad="38100" dist="38100" dir="2700000" algn="tl">
                    <a:srgbClr val="000000">
                      <a:alpha val="43137"/>
                    </a:srgbClr>
                  </a:outerShdw>
                </a:effectLst>
                <a:latin typeface="+mj-lt"/>
                <a:ea typeface="+mj-ea"/>
                <a:cs typeface="+mj-cs"/>
              </a:rPr>
              <a:t> الترميز</a:t>
            </a:r>
            <a:endParaRPr lang="ar-EG" sz="4100" b="1" u="sng" dirty="0">
              <a:solidFill>
                <a:srgbClr val="C00000"/>
              </a:solidFill>
              <a:effectLst>
                <a:outerShdw blurRad="38100" dist="38100" dir="2700000" algn="tl">
                  <a:srgbClr val="000000">
                    <a:alpha val="43137"/>
                  </a:srgbClr>
                </a:outerShdw>
              </a:effectLst>
              <a:latin typeface="+mj-lt"/>
              <a:ea typeface="+mj-ea"/>
              <a:cs typeface="+mj-cs"/>
            </a:endParaRPr>
          </a:p>
        </p:txBody>
      </p:sp>
      <p:sp>
        <p:nvSpPr>
          <p:cNvPr id="25603" name="Content Placeholder 2"/>
          <p:cNvSpPr txBox="1">
            <a:spLocks/>
          </p:cNvSpPr>
          <p:nvPr/>
        </p:nvSpPr>
        <p:spPr bwMode="auto">
          <a:xfrm>
            <a:off x="214313" y="1357313"/>
            <a:ext cx="8658225" cy="2428875"/>
          </a:xfrm>
          <a:prstGeom prst="rect">
            <a:avLst/>
          </a:prstGeom>
          <a:noFill/>
          <a:ln w="9525">
            <a:noFill/>
            <a:miter lim="800000"/>
            <a:headEnd/>
            <a:tailEnd/>
          </a:ln>
        </p:spPr>
        <p:txBody>
          <a:bodyPr/>
          <a:lstStyle/>
          <a:p>
            <a:pPr marL="87313" indent="22225" algn="just" rtl="1">
              <a:spcBef>
                <a:spcPts val="400"/>
              </a:spcBef>
              <a:buClr>
                <a:schemeClr val="accent1"/>
              </a:buClr>
              <a:buSzPct val="68000"/>
            </a:pPr>
            <a:r>
              <a:rPr lang="ar-SA" sz="3400" b="1" dirty="0">
                <a:solidFill>
                  <a:srgbClr val="00B050"/>
                </a:solidFill>
                <a:latin typeface="Lucida Sans Unicode" pitchFamily="34" charset="0"/>
              </a:rPr>
              <a:t>1-  نظام الترميز العشرى الثنائى </a:t>
            </a:r>
            <a:r>
              <a:rPr lang="en-GB" sz="3600" dirty="0" smtClean="0"/>
              <a:t> </a:t>
            </a:r>
            <a:r>
              <a:rPr lang="en-GB" sz="3600" b="1" dirty="0" smtClean="0"/>
              <a:t>binary-coded decimal</a:t>
            </a:r>
            <a:r>
              <a:rPr lang="en-GB" sz="3600" dirty="0" smtClean="0"/>
              <a:t> (</a:t>
            </a:r>
            <a:r>
              <a:rPr lang="en-GB" sz="3600" b="1" dirty="0" smtClean="0"/>
              <a:t>BCD</a:t>
            </a:r>
            <a:r>
              <a:rPr lang="en-GB" sz="3600" dirty="0" smtClean="0"/>
              <a:t>)</a:t>
            </a:r>
            <a:r>
              <a:rPr lang="ar-SA" sz="3400" b="1" dirty="0" smtClean="0">
                <a:solidFill>
                  <a:srgbClr val="00B050"/>
                </a:solidFill>
                <a:latin typeface="Lucida Sans Unicode" pitchFamily="34" charset="0"/>
              </a:rPr>
              <a:t>:</a:t>
            </a:r>
            <a:endParaRPr lang="en-US" sz="3400" b="1" dirty="0">
              <a:solidFill>
                <a:srgbClr val="00B050"/>
              </a:solidFill>
              <a:latin typeface="Lucida Sans Unicode" pitchFamily="34" charset="0"/>
            </a:endParaRPr>
          </a:p>
          <a:p>
            <a:pPr marL="87313" indent="22225" algn="just" rtl="1">
              <a:spcBef>
                <a:spcPts val="400"/>
              </a:spcBef>
              <a:buClr>
                <a:schemeClr val="accent1"/>
              </a:buClr>
              <a:buSzPct val="68000"/>
              <a:buFont typeface="Arial" pitchFamily="34" charset="0"/>
              <a:buChar char="•"/>
            </a:pPr>
            <a:r>
              <a:rPr lang="en-US" sz="3400" dirty="0">
                <a:latin typeface="Lucida Sans Unicode" pitchFamily="34" charset="0"/>
              </a:rPr>
              <a:t>   </a:t>
            </a:r>
            <a:r>
              <a:rPr lang="ar-SA" sz="3400" dirty="0">
                <a:latin typeface="Lucida Sans Unicode" pitchFamily="34" charset="0"/>
              </a:rPr>
              <a:t>طريقة لتمثيل الاعداد العشرية بشفرة ثنائية و ذلك بالتعبير </a:t>
            </a:r>
            <a:endParaRPr lang="en-US" sz="3400" dirty="0">
              <a:latin typeface="Lucida Sans Unicode" pitchFamily="34" charset="0"/>
            </a:endParaRPr>
          </a:p>
          <a:p>
            <a:pPr marL="87313" indent="22225" algn="just" rtl="1">
              <a:spcBef>
                <a:spcPts val="400"/>
              </a:spcBef>
              <a:buClr>
                <a:schemeClr val="accent1"/>
              </a:buClr>
              <a:buSzPct val="68000"/>
            </a:pPr>
            <a:r>
              <a:rPr lang="en-US" sz="3400" dirty="0">
                <a:latin typeface="Lucida Sans Unicode" pitchFamily="34" charset="0"/>
              </a:rPr>
              <a:t>   </a:t>
            </a:r>
            <a:r>
              <a:rPr lang="ar-SA" sz="3400" dirty="0">
                <a:latin typeface="Lucida Sans Unicode" pitchFamily="34" charset="0"/>
              </a:rPr>
              <a:t>عن كل رقم عشرى بأربعة ارقام ثنائية </a:t>
            </a:r>
          </a:p>
          <a:p>
            <a:pPr marL="87313" indent="22225" algn="just" rtl="1">
              <a:spcBef>
                <a:spcPts val="400"/>
              </a:spcBef>
              <a:buClr>
                <a:schemeClr val="accent1"/>
              </a:buClr>
              <a:buSzPct val="68000"/>
              <a:buFont typeface="Arial" pitchFamily="34" charset="0"/>
              <a:buChar char="•"/>
            </a:pPr>
            <a:r>
              <a:rPr lang="en-US" sz="3400" dirty="0">
                <a:latin typeface="Lucida Sans Unicode" pitchFamily="34" charset="0"/>
              </a:rPr>
              <a:t>   </a:t>
            </a:r>
            <a:r>
              <a:rPr lang="ar-SA" sz="3400" dirty="0">
                <a:latin typeface="Lucida Sans Unicode" pitchFamily="34" charset="0"/>
              </a:rPr>
              <a:t>مثلا العدد 14 يمثل بــــ   </a:t>
            </a:r>
            <a:r>
              <a:rPr lang="en-US" sz="3400" dirty="0">
                <a:latin typeface="Lucida Sans Unicode" pitchFamily="34" charset="0"/>
              </a:rPr>
              <a:t>00010100</a:t>
            </a:r>
            <a:endParaRPr lang="ar-SA" sz="3400" dirty="0">
              <a:latin typeface="Lucida Sans Unicode" pitchFamily="34" charset="0"/>
            </a:endParaRPr>
          </a:p>
          <a:p>
            <a:pPr marL="87313" indent="22225" algn="just">
              <a:spcBef>
                <a:spcPts val="400"/>
              </a:spcBef>
              <a:buClr>
                <a:schemeClr val="accent1"/>
              </a:buClr>
              <a:buSzPct val="68000"/>
            </a:pPr>
            <a:endParaRPr lang="ar-SA" sz="3400" dirty="0">
              <a:latin typeface="Lucida Sans Unicode"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1"/>
          <p:cNvSpPr>
            <a:spLocks noGrp="1"/>
          </p:cNvSpPr>
          <p:nvPr>
            <p:ph type="ftr" sz="quarter" idx="11"/>
          </p:nvPr>
        </p:nvSpPr>
        <p:spPr/>
        <p:txBody>
          <a:bodyPr/>
          <a:lstStyle/>
          <a:p>
            <a:r>
              <a:rPr lang="ar-SA"/>
              <a:t>Nagla Hassan</a:t>
            </a:r>
          </a:p>
        </p:txBody>
      </p:sp>
      <p:sp>
        <p:nvSpPr>
          <p:cNvPr id="4" name="Rectangle 3"/>
          <p:cNvSpPr/>
          <p:nvPr/>
        </p:nvSpPr>
        <p:spPr>
          <a:xfrm>
            <a:off x="71438" y="4005064"/>
            <a:ext cx="8858250" cy="2287806"/>
          </a:xfrm>
          <a:prstGeom prst="rect">
            <a:avLst/>
          </a:prstGeom>
        </p:spPr>
        <p:txBody>
          <a:bodyPr>
            <a:spAutoFit/>
          </a:bodyPr>
          <a:lstStyle/>
          <a:p>
            <a:pPr marL="87313" indent="22225" algn="just" rtl="1">
              <a:spcBef>
                <a:spcPts val="400"/>
              </a:spcBef>
              <a:buClr>
                <a:schemeClr val="accent1"/>
              </a:buClr>
              <a:buSzPct val="68000"/>
              <a:defRPr/>
            </a:pPr>
            <a:r>
              <a:rPr lang="ar-SA" sz="3200" dirty="0">
                <a:latin typeface="Lucida Sans Unicode" pitchFamily="34" charset="0"/>
                <a:cs typeface="+mn-cs"/>
              </a:rPr>
              <a:t>3- </a:t>
            </a:r>
            <a:r>
              <a:rPr lang="ar-SA" sz="3400" b="1" dirty="0">
                <a:solidFill>
                  <a:srgbClr val="00B050"/>
                </a:solidFill>
                <a:latin typeface="Lucida Sans Unicode" pitchFamily="34" charset="0"/>
              </a:rPr>
              <a:t>نظام الترميز العشرى الثنائى الموسع لتبادل البيانات </a:t>
            </a:r>
            <a:r>
              <a:rPr lang="en-GB" sz="2800" b="1" dirty="0">
                <a:solidFill>
                  <a:srgbClr val="00B050"/>
                </a:solidFill>
              </a:rPr>
              <a:t>Extended Binary Coded Decimal Interchange Code (EBCDIC) </a:t>
            </a:r>
            <a:r>
              <a:rPr lang="ar-SA" sz="3400" b="1" dirty="0" smtClean="0">
                <a:solidFill>
                  <a:srgbClr val="00B050"/>
                </a:solidFill>
                <a:latin typeface="Lucida Sans Unicode" pitchFamily="34" charset="0"/>
              </a:rPr>
              <a:t>:</a:t>
            </a:r>
            <a:r>
              <a:rPr lang="en-GB" sz="2800" b="1" dirty="0">
                <a:solidFill>
                  <a:srgbClr val="00B050"/>
                </a:solidFill>
              </a:rPr>
              <a:t> </a:t>
            </a:r>
            <a:endParaRPr lang="ar-SA" sz="3400" b="1" dirty="0">
              <a:solidFill>
                <a:srgbClr val="00B050"/>
              </a:solidFill>
              <a:latin typeface="Lucida Sans Unicode" pitchFamily="34" charset="0"/>
            </a:endParaRPr>
          </a:p>
          <a:p>
            <a:pPr marL="87313" indent="22225" algn="just" rtl="1">
              <a:spcBef>
                <a:spcPts val="400"/>
              </a:spcBef>
              <a:buClr>
                <a:schemeClr val="accent1"/>
              </a:buClr>
              <a:buSzPct val="68000"/>
              <a:defRPr/>
            </a:pPr>
            <a:endParaRPr lang="ar-SA" sz="800" dirty="0">
              <a:latin typeface="Lucida Sans Unicode" pitchFamily="34" charset="0"/>
              <a:cs typeface="+mn-cs"/>
            </a:endParaRPr>
          </a:p>
          <a:p>
            <a:pPr marL="87313" indent="22225" algn="just" rtl="1">
              <a:spcBef>
                <a:spcPts val="400"/>
              </a:spcBef>
              <a:buClr>
                <a:schemeClr val="accent1"/>
              </a:buClr>
              <a:buSzPct val="68000"/>
              <a:buFont typeface="Arial" pitchFamily="34" charset="0"/>
              <a:buChar char="•"/>
              <a:defRPr/>
            </a:pPr>
            <a:r>
              <a:rPr lang="ar-SA" sz="3200" dirty="0">
                <a:latin typeface="Lucida Sans Unicode" pitchFamily="34" charset="0"/>
                <a:cs typeface="+mn-cs"/>
              </a:rPr>
              <a:t>   تمثيل الحرف </a:t>
            </a:r>
            <a:r>
              <a:rPr lang="ar-SA" sz="3200" dirty="0" smtClean="0">
                <a:latin typeface="Lucida Sans Unicode" pitchFamily="34" charset="0"/>
                <a:cs typeface="+mn-cs"/>
              </a:rPr>
              <a:t>بـ </a:t>
            </a:r>
            <a:r>
              <a:rPr lang="ar-SA" sz="3200" b="1" dirty="0">
                <a:latin typeface="Lucida Sans Unicode" pitchFamily="34" charset="0"/>
                <a:cs typeface="+mn-cs"/>
              </a:rPr>
              <a:t>8 حروف ثنائية </a:t>
            </a:r>
            <a:r>
              <a:rPr lang="ar-SA" sz="3200" dirty="0">
                <a:latin typeface="Lucida Sans Unicode" pitchFamily="34" charset="0"/>
                <a:cs typeface="Arial" charset="0"/>
              </a:rPr>
              <a:t>لتمثيل  </a:t>
            </a:r>
            <a:r>
              <a:rPr lang="ar-SA" sz="3200" b="1" dirty="0">
                <a:latin typeface="Lucida Sans Unicode" pitchFamily="34" charset="0"/>
                <a:cs typeface="Arial" charset="0"/>
              </a:rPr>
              <a:t>256 رمز </a:t>
            </a:r>
            <a:endParaRPr lang="ar-SA" sz="3200" b="1" dirty="0">
              <a:latin typeface="Lucida Sans Unicode" pitchFamily="34" charset="0"/>
              <a:cs typeface="+mn-cs"/>
            </a:endParaRPr>
          </a:p>
        </p:txBody>
      </p:sp>
      <p:sp>
        <p:nvSpPr>
          <p:cNvPr id="5" name="Rectangle 4"/>
          <p:cNvSpPr/>
          <p:nvPr/>
        </p:nvSpPr>
        <p:spPr>
          <a:xfrm>
            <a:off x="214313" y="357188"/>
            <a:ext cx="8501062" cy="3457357"/>
          </a:xfrm>
          <a:prstGeom prst="rect">
            <a:avLst/>
          </a:prstGeom>
        </p:spPr>
        <p:txBody>
          <a:bodyPr>
            <a:spAutoFit/>
          </a:bodyPr>
          <a:lstStyle/>
          <a:p>
            <a:pPr marL="87313" indent="22225" algn="just" rtl="1">
              <a:spcBef>
                <a:spcPts val="400"/>
              </a:spcBef>
              <a:buClr>
                <a:schemeClr val="accent1"/>
              </a:buClr>
              <a:buSzPct val="68000"/>
              <a:defRPr/>
            </a:pPr>
            <a:r>
              <a:rPr lang="ar-SA" sz="3200" dirty="0">
                <a:latin typeface="Lucida Sans Unicode" pitchFamily="34" charset="0"/>
                <a:cs typeface="+mn-cs"/>
              </a:rPr>
              <a:t>2-</a:t>
            </a:r>
            <a:r>
              <a:rPr lang="ar-SA" sz="3400" b="1" dirty="0">
                <a:solidFill>
                  <a:srgbClr val="00B050"/>
                </a:solidFill>
                <a:latin typeface="Lucida Sans Unicode" pitchFamily="34" charset="0"/>
              </a:rPr>
              <a:t>  نظام الترميز الامريكى القياسى لتبادل البيانات </a:t>
            </a:r>
            <a:endParaRPr lang="ar-SA" sz="3400" b="1" dirty="0" smtClean="0">
              <a:solidFill>
                <a:srgbClr val="00B050"/>
              </a:solidFill>
              <a:latin typeface="Lucida Sans Unicode" pitchFamily="34" charset="0"/>
            </a:endParaRPr>
          </a:p>
          <a:p>
            <a:pPr marL="87313" indent="22225" algn="just" rtl="1">
              <a:spcBef>
                <a:spcPts val="400"/>
              </a:spcBef>
              <a:buClr>
                <a:schemeClr val="accent1"/>
              </a:buClr>
              <a:buSzPct val="68000"/>
              <a:defRPr/>
            </a:pPr>
            <a:r>
              <a:rPr lang="en-GB" sz="3600" dirty="0"/>
              <a:t> </a:t>
            </a:r>
            <a:r>
              <a:rPr lang="en-GB" sz="2800" b="1" dirty="0">
                <a:solidFill>
                  <a:srgbClr val="00B050"/>
                </a:solidFill>
              </a:rPr>
              <a:t>American Standard Code for Information </a:t>
            </a:r>
            <a:r>
              <a:rPr lang="en-GB" sz="2800" b="1" dirty="0" smtClean="0">
                <a:solidFill>
                  <a:srgbClr val="00B050"/>
                </a:solidFill>
              </a:rPr>
              <a:t>Interchange</a:t>
            </a:r>
            <a:r>
              <a:rPr lang="en-US" sz="2800" b="1" dirty="0" smtClean="0">
                <a:solidFill>
                  <a:srgbClr val="00B050"/>
                </a:solidFill>
                <a:latin typeface="Lucida Sans Unicode" pitchFamily="34" charset="0"/>
              </a:rPr>
              <a:t> </a:t>
            </a:r>
            <a:r>
              <a:rPr lang="en-GB" sz="2800" b="1" dirty="0" smtClean="0">
                <a:solidFill>
                  <a:srgbClr val="00B050"/>
                </a:solidFill>
                <a:latin typeface="Lucida Sans Unicode" pitchFamily="34" charset="0"/>
              </a:rPr>
              <a:t>(</a:t>
            </a:r>
            <a:r>
              <a:rPr lang="en-US" sz="2800" b="1" dirty="0" smtClean="0">
                <a:solidFill>
                  <a:srgbClr val="00B050"/>
                </a:solidFill>
                <a:latin typeface="Lucida Sans Unicode" pitchFamily="34" charset="0"/>
              </a:rPr>
              <a:t>ASCII)</a:t>
            </a:r>
            <a:endParaRPr lang="ar-SA" sz="2800" b="1" dirty="0">
              <a:solidFill>
                <a:srgbClr val="00B050"/>
              </a:solidFill>
              <a:latin typeface="Lucida Sans Unicode" pitchFamily="34" charset="0"/>
            </a:endParaRPr>
          </a:p>
          <a:p>
            <a:pPr marL="87313" indent="22225" algn="just" rtl="1">
              <a:spcBef>
                <a:spcPts val="400"/>
              </a:spcBef>
              <a:buClr>
                <a:schemeClr val="accent1"/>
              </a:buClr>
              <a:buSzPct val="68000"/>
              <a:defRPr/>
            </a:pPr>
            <a:endParaRPr lang="en-US" sz="800" dirty="0">
              <a:latin typeface="Lucida Sans Unicode" pitchFamily="34" charset="0"/>
              <a:cs typeface="+mn-cs"/>
            </a:endParaRPr>
          </a:p>
          <a:p>
            <a:pPr marL="87313" indent="22225" algn="just" rtl="1">
              <a:spcBef>
                <a:spcPts val="400"/>
              </a:spcBef>
              <a:buClr>
                <a:schemeClr val="accent1"/>
              </a:buClr>
              <a:buSzPct val="68000"/>
              <a:buFont typeface="Arial" pitchFamily="34" charset="0"/>
              <a:buChar char="•"/>
              <a:defRPr/>
            </a:pPr>
            <a:r>
              <a:rPr lang="en-US" sz="3200" dirty="0">
                <a:latin typeface="Lucida Sans Unicode" pitchFamily="34" charset="0"/>
                <a:cs typeface="+mn-cs"/>
              </a:rPr>
              <a:t>   </a:t>
            </a:r>
            <a:r>
              <a:rPr lang="ar-SA" sz="3200" dirty="0">
                <a:latin typeface="Lucida Sans Unicode" pitchFamily="34" charset="0"/>
                <a:cs typeface="+mn-cs"/>
              </a:rPr>
              <a:t> مكون من </a:t>
            </a:r>
            <a:r>
              <a:rPr lang="ar-SA" sz="3200" b="1" dirty="0">
                <a:latin typeface="Lucida Sans Unicode" pitchFamily="34" charset="0"/>
                <a:cs typeface="+mn-cs"/>
              </a:rPr>
              <a:t>7 حروف ثنائية </a:t>
            </a:r>
            <a:r>
              <a:rPr lang="ar-SA" sz="3200" dirty="0">
                <a:latin typeface="Lucida Sans Unicode" pitchFamily="34" charset="0"/>
                <a:cs typeface="+mn-cs"/>
              </a:rPr>
              <a:t>لتمثيل </a:t>
            </a:r>
            <a:r>
              <a:rPr lang="ar-SA" sz="3200" b="1" dirty="0">
                <a:latin typeface="Lucida Sans Unicode" pitchFamily="34" charset="0"/>
                <a:cs typeface="+mn-cs"/>
              </a:rPr>
              <a:t>128 رمز </a:t>
            </a:r>
            <a:r>
              <a:rPr lang="ar-SA" sz="3200" dirty="0">
                <a:latin typeface="Lucida Sans Unicode" pitchFamily="34" charset="0"/>
                <a:cs typeface="+mn-cs"/>
              </a:rPr>
              <a:t>(تشمل </a:t>
            </a:r>
          </a:p>
          <a:p>
            <a:pPr marL="87313" indent="22225" algn="just" rtl="1">
              <a:spcBef>
                <a:spcPts val="400"/>
              </a:spcBef>
              <a:buClr>
                <a:schemeClr val="accent1"/>
              </a:buClr>
              <a:buSzPct val="68000"/>
              <a:defRPr/>
            </a:pPr>
            <a:r>
              <a:rPr lang="ar-SA" sz="3200" dirty="0">
                <a:latin typeface="Lucida Sans Unicode" pitchFamily="34" charset="0"/>
                <a:cs typeface="+mn-cs"/>
              </a:rPr>
              <a:t>     </a:t>
            </a:r>
            <a:r>
              <a:rPr lang="ar-SA" sz="3200" dirty="0" err="1">
                <a:latin typeface="Lucida Sans Unicode" pitchFamily="34" charset="0"/>
                <a:cs typeface="+mn-cs"/>
              </a:rPr>
              <a:t>الارقام</a:t>
            </a:r>
            <a:r>
              <a:rPr lang="ar-SA" sz="3200" dirty="0">
                <a:latin typeface="Lucida Sans Unicode" pitchFamily="34" charset="0"/>
                <a:cs typeface="+mn-cs"/>
              </a:rPr>
              <a:t> من 0-9 </a:t>
            </a:r>
            <a:r>
              <a:rPr lang="en-US" sz="3200" dirty="0">
                <a:latin typeface="Lucida Sans Unicode" pitchFamily="34" charset="0"/>
                <a:cs typeface="+mn-cs"/>
              </a:rPr>
              <a:t>,</a:t>
            </a:r>
            <a:r>
              <a:rPr lang="ar-SA" sz="3200" dirty="0">
                <a:latin typeface="Lucida Sans Unicode" pitchFamily="34" charset="0"/>
                <a:cs typeface="+mn-cs"/>
              </a:rPr>
              <a:t>الحروف </a:t>
            </a:r>
            <a:r>
              <a:rPr lang="ar-SA" sz="3200" dirty="0" err="1">
                <a:latin typeface="Lucida Sans Unicode" pitchFamily="34" charset="0"/>
                <a:cs typeface="+mn-cs"/>
              </a:rPr>
              <a:t>الابجدية</a:t>
            </a:r>
            <a:r>
              <a:rPr lang="ar-SA" sz="3200" dirty="0">
                <a:latin typeface="Lucida Sans Unicode" pitchFamily="34" charset="0"/>
                <a:cs typeface="+mn-cs"/>
              </a:rPr>
              <a:t> و الانجليزية من </a:t>
            </a:r>
            <a:r>
              <a:rPr lang="en-US" sz="3200" dirty="0">
                <a:latin typeface="Lucida Sans Unicode" pitchFamily="34" charset="0"/>
                <a:cs typeface="+mn-cs"/>
              </a:rPr>
              <a:t>a-Z</a:t>
            </a:r>
            <a:endParaRPr lang="ar-SA" sz="3200" dirty="0">
              <a:latin typeface="Lucida Sans Unicode" pitchFamily="34" charset="0"/>
              <a:cs typeface="+mn-cs"/>
            </a:endParaRPr>
          </a:p>
          <a:p>
            <a:pPr marL="87313" indent="22225" algn="just" rtl="1">
              <a:spcBef>
                <a:spcPts val="400"/>
              </a:spcBef>
              <a:buClr>
                <a:schemeClr val="accent1"/>
              </a:buClr>
              <a:buSzPct val="68000"/>
              <a:defRPr/>
            </a:pPr>
            <a:r>
              <a:rPr lang="ar-SA" sz="3200" dirty="0">
                <a:latin typeface="Lucida Sans Unicode" pitchFamily="34" charset="0"/>
                <a:cs typeface="+mn-cs"/>
              </a:rPr>
              <a:t>      </a:t>
            </a:r>
            <a:r>
              <a:rPr lang="en-US" sz="3200" dirty="0">
                <a:latin typeface="Lucida Sans Unicode" pitchFamily="34" charset="0"/>
                <a:cs typeface="+mn-cs"/>
              </a:rPr>
              <a:t>A-Z</a:t>
            </a:r>
            <a:r>
              <a:rPr lang="ar-SA" sz="3200" dirty="0">
                <a:latin typeface="Lucida Sans Unicode" pitchFamily="34" charset="0"/>
                <a:cs typeface="+mn-cs"/>
              </a:rPr>
              <a:t> , علامات </a:t>
            </a:r>
            <a:r>
              <a:rPr lang="ar-SA" sz="3200" dirty="0" smtClean="0">
                <a:latin typeface="Lucida Sans Unicode" pitchFamily="34" charset="0"/>
                <a:cs typeface="+mn-cs"/>
              </a:rPr>
              <a:t>الترقيم)</a:t>
            </a:r>
            <a:r>
              <a:rPr lang="en-US" sz="3200" dirty="0" smtClean="0">
                <a:latin typeface="Lucida Sans Unicode" pitchFamily="34" charset="0"/>
              </a:rPr>
              <a:t> </a:t>
            </a:r>
            <a:r>
              <a:rPr lang="ar-SA" sz="3200" dirty="0" smtClean="0">
                <a:latin typeface="Lucida Sans Unicode" pitchFamily="34" charset="0"/>
                <a:cs typeface="+mn-cs"/>
              </a:rPr>
              <a:t>اكثرها </a:t>
            </a:r>
            <a:r>
              <a:rPr lang="ar-SA" sz="3200" dirty="0">
                <a:latin typeface="Lucida Sans Unicode" pitchFamily="34" charset="0"/>
                <a:cs typeface="+mn-cs"/>
              </a:rPr>
              <a:t>شيوعا و استخداما.</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21"/>
          <p:cNvSpPr>
            <a:spLocks noGrp="1"/>
          </p:cNvSpPr>
          <p:nvPr>
            <p:ph type="ftr" sz="quarter" idx="11"/>
          </p:nvPr>
        </p:nvSpPr>
        <p:spPr/>
        <p:txBody>
          <a:bodyPr/>
          <a:lstStyle/>
          <a:p>
            <a:r>
              <a:rPr lang="ar-SA"/>
              <a:t>Nagla Hassan</a:t>
            </a:r>
          </a:p>
        </p:txBody>
      </p:sp>
      <p:sp>
        <p:nvSpPr>
          <p:cNvPr id="4" name="Title 1"/>
          <p:cNvSpPr txBox="1">
            <a:spLocks/>
          </p:cNvSpPr>
          <p:nvPr/>
        </p:nvSpPr>
        <p:spPr>
          <a:xfrm>
            <a:off x="5000628" y="142860"/>
            <a:ext cx="4000528" cy="928686"/>
          </a:xfrm>
          <a:prstGeom prst="rect">
            <a:avLst/>
          </a:prstGeom>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ormAutofit/>
            <a:scene3d>
              <a:camera prst="orthographicFront"/>
              <a:lightRig rig="soft" dir="t"/>
            </a:scene3d>
            <a:sp3d prstMaterial="softEdge">
              <a:bevelT w="25400" h="25400"/>
            </a:sp3d>
          </a:bodyPr>
          <a:lstStyle/>
          <a:p>
            <a:pPr fontAlgn="auto">
              <a:spcAft>
                <a:spcPts val="0"/>
              </a:spcAft>
              <a:defRPr/>
            </a:pPr>
            <a:r>
              <a:rPr lang="ar-SA" sz="4100" b="1" u="sng" dirty="0">
                <a:solidFill>
                  <a:schemeClr val="accent2">
                    <a:lumMod val="75000"/>
                  </a:schemeClr>
                </a:solidFill>
                <a:effectLst>
                  <a:outerShdw blurRad="38100" dist="38100" dir="2700000" algn="tl">
                    <a:srgbClr val="000000">
                      <a:alpha val="43137"/>
                    </a:srgbClr>
                  </a:outerShdw>
                </a:effectLst>
                <a:latin typeface="+mj-lt"/>
                <a:ea typeface="+mj-ea"/>
                <a:cs typeface="+mj-cs"/>
              </a:rPr>
              <a:t>مميزات الحاسب </a:t>
            </a:r>
            <a:r>
              <a:rPr lang="ar-SA" sz="4100" b="1" u="sng" dirty="0" err="1">
                <a:solidFill>
                  <a:schemeClr val="accent2">
                    <a:lumMod val="75000"/>
                  </a:schemeClr>
                </a:solidFill>
                <a:effectLst>
                  <a:outerShdw blurRad="38100" dist="38100" dir="2700000" algn="tl">
                    <a:srgbClr val="000000">
                      <a:alpha val="43137"/>
                    </a:srgbClr>
                  </a:outerShdw>
                </a:effectLst>
                <a:latin typeface="+mj-lt"/>
                <a:ea typeface="+mj-ea"/>
                <a:cs typeface="+mj-cs"/>
              </a:rPr>
              <a:t>الآلى</a:t>
            </a:r>
            <a:endParaRPr lang="ar-EG" sz="4100" b="1" u="sng" dirty="0">
              <a:solidFill>
                <a:schemeClr val="accent2">
                  <a:lumMod val="75000"/>
                </a:schemeClr>
              </a:solidFill>
              <a:effectLst>
                <a:outerShdw blurRad="38100" dist="38100" dir="2700000" algn="tl">
                  <a:srgbClr val="000000">
                    <a:alpha val="43137"/>
                  </a:srgbClr>
                </a:outerShdw>
              </a:effectLst>
              <a:latin typeface="+mj-lt"/>
              <a:ea typeface="+mj-ea"/>
              <a:cs typeface="+mj-cs"/>
            </a:endParaRPr>
          </a:p>
        </p:txBody>
      </p:sp>
      <p:sp>
        <p:nvSpPr>
          <p:cNvPr id="27651" name="Content Placeholder 2"/>
          <p:cNvSpPr txBox="1">
            <a:spLocks/>
          </p:cNvSpPr>
          <p:nvPr/>
        </p:nvSpPr>
        <p:spPr bwMode="auto">
          <a:xfrm>
            <a:off x="642938" y="1285875"/>
            <a:ext cx="8229600" cy="5286375"/>
          </a:xfrm>
          <a:prstGeom prst="rect">
            <a:avLst/>
          </a:prstGeom>
          <a:noFill/>
          <a:ln w="9525">
            <a:noFill/>
            <a:miter lim="800000"/>
            <a:headEnd/>
            <a:tailEnd/>
          </a:ln>
        </p:spPr>
        <p:txBody>
          <a:bodyPr/>
          <a:lstStyle/>
          <a:p>
            <a:pPr marL="536575" indent="-427038" algn="just">
              <a:spcBef>
                <a:spcPts val="400"/>
              </a:spcBef>
              <a:buClr>
                <a:schemeClr val="accent1"/>
              </a:buClr>
              <a:buSzPct val="68000"/>
              <a:buFont typeface="Wingdings" pitchFamily="2" charset="2"/>
              <a:buChar char="q"/>
            </a:pPr>
            <a:endParaRPr lang="ar-SA" sz="3600">
              <a:latin typeface="Lucida Sans Unicode" pitchFamily="34" charset="0"/>
            </a:endParaRPr>
          </a:p>
        </p:txBody>
      </p:sp>
      <p:sp>
        <p:nvSpPr>
          <p:cNvPr id="6" name="Content Placeholder 2"/>
          <p:cNvSpPr txBox="1">
            <a:spLocks/>
          </p:cNvSpPr>
          <p:nvPr/>
        </p:nvSpPr>
        <p:spPr>
          <a:xfrm>
            <a:off x="642938" y="1143000"/>
            <a:ext cx="8229600" cy="5072063"/>
          </a:xfrm>
          <a:prstGeom prst="rect">
            <a:avLst/>
          </a:prstGeom>
        </p:spPr>
        <p:txBody>
          <a:bodyPr/>
          <a:lstStyle/>
          <a:p>
            <a:pPr marL="87313" indent="22225" algn="just" rtl="1" fontAlgn="auto">
              <a:spcBef>
                <a:spcPts val="400"/>
              </a:spcBef>
              <a:spcAft>
                <a:spcPts val="0"/>
              </a:spcAft>
              <a:buClr>
                <a:schemeClr val="accent1"/>
              </a:buClr>
              <a:buSzPct val="68000"/>
              <a:buFont typeface="Wingdings" pitchFamily="2" charset="2"/>
              <a:buChar char="q"/>
              <a:defRPr/>
            </a:pPr>
            <a:r>
              <a:rPr lang="ar-SA" sz="3600" dirty="0">
                <a:latin typeface="+mn-lt"/>
                <a:cs typeface="+mn-cs"/>
              </a:rPr>
              <a:t> </a:t>
            </a:r>
            <a:r>
              <a:rPr lang="ar-SA" sz="3600" b="1" dirty="0">
                <a:solidFill>
                  <a:schemeClr val="accent3"/>
                </a:solidFill>
                <a:effectLst>
                  <a:outerShdw blurRad="38100" dist="38100" dir="2700000" algn="tl">
                    <a:srgbClr val="000000">
                      <a:alpha val="43137"/>
                    </a:srgbClr>
                  </a:outerShdw>
                </a:effectLst>
                <a:latin typeface="+mn-lt"/>
                <a:cs typeface="+mn-cs"/>
              </a:rPr>
              <a:t>القدرة على تخزين</a:t>
            </a:r>
            <a:r>
              <a:rPr lang="ar-SA" sz="3600" b="1" dirty="0">
                <a:effectLst>
                  <a:outerShdw blurRad="38100" dist="38100" dir="2700000" algn="tl">
                    <a:srgbClr val="000000">
                      <a:alpha val="43137"/>
                    </a:srgbClr>
                  </a:outerShdw>
                </a:effectLst>
                <a:latin typeface="+mn-lt"/>
                <a:cs typeface="+mn-cs"/>
              </a:rPr>
              <a:t> </a:t>
            </a:r>
            <a:r>
              <a:rPr lang="ar-SA" sz="3600" dirty="0"/>
              <a:t>بمساحات كبيرة </a:t>
            </a:r>
            <a:r>
              <a:rPr lang="ar-SA" sz="3600" dirty="0" smtClean="0">
                <a:latin typeface="+mn-lt"/>
                <a:cs typeface="+mn-cs"/>
              </a:rPr>
              <a:t>و </a:t>
            </a:r>
            <a:r>
              <a:rPr lang="ar-SA" sz="3600" dirty="0">
                <a:latin typeface="+mn-lt"/>
                <a:cs typeface="+mn-cs"/>
              </a:rPr>
              <a:t>استرجاع البيانات و المعلومات</a:t>
            </a:r>
          </a:p>
          <a:p>
            <a:pPr marL="87313" indent="22225" algn="just" rtl="1" fontAlgn="auto">
              <a:spcBef>
                <a:spcPts val="400"/>
              </a:spcBef>
              <a:spcAft>
                <a:spcPts val="0"/>
              </a:spcAft>
              <a:buClr>
                <a:schemeClr val="accent1"/>
              </a:buClr>
              <a:buSzPct val="68000"/>
              <a:buFont typeface="Wingdings" pitchFamily="2" charset="2"/>
              <a:buChar char="q"/>
              <a:defRPr/>
            </a:pPr>
            <a:r>
              <a:rPr lang="ar-SA" sz="3600" dirty="0">
                <a:latin typeface="+mn-lt"/>
                <a:cs typeface="+mn-cs"/>
              </a:rPr>
              <a:t> </a:t>
            </a:r>
            <a:r>
              <a:rPr lang="ar-SA" sz="3600" b="1" dirty="0">
                <a:solidFill>
                  <a:schemeClr val="accent3"/>
                </a:solidFill>
                <a:effectLst>
                  <a:outerShdw blurRad="38100" dist="38100" dir="2700000" algn="tl">
                    <a:srgbClr val="000000">
                      <a:alpha val="43137"/>
                    </a:srgbClr>
                  </a:outerShdw>
                </a:effectLst>
                <a:latin typeface="+mn-lt"/>
                <a:cs typeface="+mn-cs"/>
              </a:rPr>
              <a:t>السرعة العالية : </a:t>
            </a:r>
          </a:p>
          <a:p>
            <a:pPr marL="1074738" indent="-538163" algn="just" rtl="1" fontAlgn="auto">
              <a:spcBef>
                <a:spcPts val="400"/>
              </a:spcBef>
              <a:spcAft>
                <a:spcPts val="0"/>
              </a:spcAft>
              <a:buClr>
                <a:schemeClr val="accent1"/>
              </a:buClr>
              <a:buSzPct val="68000"/>
              <a:buFont typeface="Wingdings" pitchFamily="2" charset="2"/>
              <a:buChar char="ü"/>
              <a:defRPr/>
            </a:pPr>
            <a:r>
              <a:rPr lang="ar-SA" sz="3600" dirty="0">
                <a:latin typeface="+mn-lt"/>
                <a:cs typeface="+mn-cs"/>
              </a:rPr>
              <a:t>تقاس بعدد الدورات (ذبذبات ساعة النظام) </a:t>
            </a:r>
            <a:r>
              <a:rPr lang="ar-SA" sz="3600" dirty="0" smtClean="0">
                <a:latin typeface="+mn-lt"/>
                <a:cs typeface="+mn-cs"/>
              </a:rPr>
              <a:t>في </a:t>
            </a:r>
            <a:r>
              <a:rPr lang="ar-SA" sz="3600" dirty="0">
                <a:latin typeface="+mn-lt"/>
                <a:cs typeface="+mn-cs"/>
              </a:rPr>
              <a:t>الثانية </a:t>
            </a:r>
            <a:endParaRPr lang="ar-SA" sz="3600" dirty="0" smtClean="0">
              <a:latin typeface="+mn-lt"/>
              <a:cs typeface="+mn-cs"/>
            </a:endParaRPr>
          </a:p>
          <a:p>
            <a:pPr marL="1074738" indent="-538163" algn="just" rtl="1" fontAlgn="auto">
              <a:spcBef>
                <a:spcPts val="400"/>
              </a:spcBef>
              <a:spcAft>
                <a:spcPts val="0"/>
              </a:spcAft>
              <a:buClr>
                <a:schemeClr val="accent1"/>
              </a:buClr>
              <a:buSzPct val="68000"/>
              <a:buFont typeface="Wingdings" pitchFamily="2" charset="2"/>
              <a:buChar char="ü"/>
              <a:defRPr/>
            </a:pPr>
            <a:r>
              <a:rPr lang="ar-SA" sz="3600" dirty="0" smtClean="0">
                <a:latin typeface="+mn-lt"/>
                <a:cs typeface="+mn-cs"/>
              </a:rPr>
              <a:t>الدورة </a:t>
            </a:r>
            <a:r>
              <a:rPr lang="ar-SA" sz="3600" dirty="0">
                <a:latin typeface="+mn-lt"/>
                <a:cs typeface="+mn-cs"/>
              </a:rPr>
              <a:t>الواحدة </a:t>
            </a:r>
            <a:r>
              <a:rPr lang="ar-SA" sz="3600" dirty="0" smtClean="0">
                <a:latin typeface="+mn-lt"/>
                <a:cs typeface="+mn-cs"/>
              </a:rPr>
              <a:t>في الثانية تقاس بالهيرتز.</a:t>
            </a:r>
          </a:p>
          <a:p>
            <a:pPr marL="1074738" indent="-538163" algn="just" rtl="1" fontAlgn="auto">
              <a:spcBef>
                <a:spcPts val="400"/>
              </a:spcBef>
              <a:spcAft>
                <a:spcPts val="0"/>
              </a:spcAft>
              <a:buClr>
                <a:schemeClr val="accent1"/>
              </a:buClr>
              <a:buSzPct val="68000"/>
              <a:buFont typeface="Wingdings" pitchFamily="2" charset="2"/>
              <a:buChar char="ü"/>
              <a:defRPr/>
            </a:pPr>
            <a:r>
              <a:rPr lang="ar-SA" sz="3600" dirty="0" smtClean="0">
                <a:latin typeface="+mn-lt"/>
                <a:cs typeface="+mn-cs"/>
              </a:rPr>
              <a:t>معظم </a:t>
            </a:r>
            <a:r>
              <a:rPr lang="ar-SA" sz="3600" dirty="0">
                <a:latin typeface="+mn-lt"/>
                <a:cs typeface="+mn-cs"/>
              </a:rPr>
              <a:t>ساعات الحواسيب تدق ملايين المرات فى الثانية فان سرعة الجهاز تقاس بالميجاهيرتز </a:t>
            </a:r>
            <a:r>
              <a:rPr lang="en-US" sz="3600" dirty="0">
                <a:latin typeface="+mn-lt"/>
                <a:cs typeface="+mn-cs"/>
              </a:rPr>
              <a:t>MHZ</a:t>
            </a:r>
            <a:r>
              <a:rPr lang="ar-SA" sz="3600" dirty="0">
                <a:latin typeface="+mn-lt"/>
                <a:cs typeface="+mn-cs"/>
              </a:rPr>
              <a: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1"/>
          <p:cNvSpPr>
            <a:spLocks noGrp="1"/>
          </p:cNvSpPr>
          <p:nvPr>
            <p:ph type="ftr" sz="quarter" idx="11"/>
          </p:nvPr>
        </p:nvSpPr>
        <p:spPr/>
        <p:txBody>
          <a:bodyPr/>
          <a:lstStyle/>
          <a:p>
            <a:r>
              <a:rPr lang="ar-SA"/>
              <a:t>Nagla Hassan</a:t>
            </a:r>
          </a:p>
        </p:txBody>
      </p:sp>
      <p:sp>
        <p:nvSpPr>
          <p:cNvPr id="28674" name="Rectangle 3"/>
          <p:cNvSpPr>
            <a:spLocks noChangeArrowheads="1"/>
          </p:cNvSpPr>
          <p:nvPr/>
        </p:nvSpPr>
        <p:spPr bwMode="auto">
          <a:xfrm>
            <a:off x="571500" y="714375"/>
            <a:ext cx="8072438" cy="3642023"/>
          </a:xfrm>
          <a:prstGeom prst="rect">
            <a:avLst/>
          </a:prstGeom>
          <a:noFill/>
          <a:ln w="9525">
            <a:noFill/>
            <a:miter lim="800000"/>
            <a:headEnd/>
            <a:tailEnd/>
          </a:ln>
        </p:spPr>
        <p:txBody>
          <a:bodyPr>
            <a:spAutoFit/>
          </a:bodyPr>
          <a:lstStyle/>
          <a:p>
            <a:pPr marL="1074738" indent="-538163" algn="just" rtl="1">
              <a:spcBef>
                <a:spcPts val="400"/>
              </a:spcBef>
              <a:buClr>
                <a:schemeClr val="accent1"/>
              </a:buClr>
              <a:buSzPct val="68000"/>
              <a:buFont typeface="Wingdings" pitchFamily="2" charset="2"/>
              <a:buChar char="ü"/>
            </a:pPr>
            <a:r>
              <a:rPr lang="ar-SA" sz="3200" dirty="0"/>
              <a:t>ايضا تقاس </a:t>
            </a:r>
            <a:r>
              <a:rPr lang="ar-SA" sz="3200" b="1" dirty="0"/>
              <a:t>بعدد الاوامر </a:t>
            </a:r>
            <a:r>
              <a:rPr lang="ar-SA" sz="3200" dirty="0"/>
              <a:t>التى تنفذ فى الثانية و قد تحسب بالمليون </a:t>
            </a:r>
            <a:r>
              <a:rPr lang="en-US" sz="3200" dirty="0" smtClean="0"/>
              <a:t>Million Instructions Per Second</a:t>
            </a:r>
            <a:r>
              <a:rPr lang="ar-SA" sz="3200" dirty="0" smtClean="0"/>
              <a:t>(</a:t>
            </a:r>
            <a:r>
              <a:rPr lang="en-US" sz="3200" dirty="0" smtClean="0"/>
              <a:t>MIPS</a:t>
            </a:r>
            <a:r>
              <a:rPr lang="ar-SA" sz="3200" dirty="0" smtClean="0"/>
              <a:t>) </a:t>
            </a:r>
            <a:endParaRPr lang="ar-SA" sz="3200" dirty="0"/>
          </a:p>
          <a:p>
            <a:pPr marL="1074738" indent="-538163" algn="just" rtl="1">
              <a:spcBef>
                <a:spcPts val="400"/>
              </a:spcBef>
              <a:buClr>
                <a:schemeClr val="accent1"/>
              </a:buClr>
              <a:buSzPct val="68000"/>
            </a:pPr>
            <a:endParaRPr lang="ar-SA" sz="3200" dirty="0"/>
          </a:p>
          <a:p>
            <a:pPr marL="1074738" indent="-538163" algn="just" rtl="1">
              <a:spcBef>
                <a:spcPts val="400"/>
              </a:spcBef>
              <a:buClr>
                <a:schemeClr val="accent1"/>
              </a:buClr>
              <a:buSzPct val="68000"/>
              <a:buFont typeface="Wingdings" pitchFamily="2" charset="2"/>
              <a:buChar char="ü"/>
            </a:pPr>
            <a:r>
              <a:rPr lang="ar-SA" sz="3200" dirty="0"/>
              <a:t>و تقاس </a:t>
            </a:r>
            <a:r>
              <a:rPr lang="ar-SA" sz="3200" b="1" dirty="0"/>
              <a:t>بسعة ناقل البيانات </a:t>
            </a:r>
            <a:r>
              <a:rPr lang="en-US" sz="3200" dirty="0" smtClean="0"/>
              <a:t>Database Bandwidth</a:t>
            </a:r>
            <a:r>
              <a:rPr lang="ar-SA" sz="3200" dirty="0" smtClean="0"/>
              <a:t> </a:t>
            </a:r>
            <a:r>
              <a:rPr lang="ar-SA" sz="3200" dirty="0"/>
              <a:t>(عدد الـ </a:t>
            </a:r>
            <a:r>
              <a:rPr lang="en-US" sz="3200" dirty="0"/>
              <a:t>BITS</a:t>
            </a:r>
            <a:r>
              <a:rPr lang="ar-SA" sz="3200" dirty="0"/>
              <a:t> التى يمكن نقلها) بين المعالج و الذاكرة و الوحدات الاخرى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1"/>
          <p:cNvSpPr>
            <a:spLocks noGrp="1"/>
          </p:cNvSpPr>
          <p:nvPr>
            <p:ph type="ftr" sz="quarter" idx="11"/>
          </p:nvPr>
        </p:nvSpPr>
        <p:spPr/>
        <p:txBody>
          <a:bodyPr/>
          <a:lstStyle/>
          <a:p>
            <a:r>
              <a:rPr lang="ar-SA"/>
              <a:t>Nagla Hassan</a:t>
            </a:r>
          </a:p>
        </p:txBody>
      </p:sp>
      <p:sp>
        <p:nvSpPr>
          <p:cNvPr id="29698" name="Content Placeholder 2"/>
          <p:cNvSpPr txBox="1">
            <a:spLocks/>
          </p:cNvSpPr>
          <p:nvPr/>
        </p:nvSpPr>
        <p:spPr bwMode="auto">
          <a:xfrm>
            <a:off x="642938" y="1285875"/>
            <a:ext cx="8229600" cy="5286375"/>
          </a:xfrm>
          <a:prstGeom prst="rect">
            <a:avLst/>
          </a:prstGeom>
          <a:noFill/>
          <a:ln w="9525">
            <a:noFill/>
            <a:miter lim="800000"/>
            <a:headEnd/>
            <a:tailEnd/>
          </a:ln>
        </p:spPr>
        <p:txBody>
          <a:bodyPr/>
          <a:lstStyle/>
          <a:p>
            <a:pPr marL="536575" indent="-427038" algn="just">
              <a:spcBef>
                <a:spcPts val="400"/>
              </a:spcBef>
              <a:buClr>
                <a:schemeClr val="accent1"/>
              </a:buClr>
              <a:buSzPct val="68000"/>
              <a:buFont typeface="Wingdings" pitchFamily="2" charset="2"/>
              <a:buChar char="q"/>
            </a:pPr>
            <a:endParaRPr lang="ar-SA" sz="3600">
              <a:latin typeface="Lucida Sans Unicode" pitchFamily="34" charset="0"/>
            </a:endParaRPr>
          </a:p>
        </p:txBody>
      </p:sp>
      <p:sp>
        <p:nvSpPr>
          <p:cNvPr id="8" name="Content Placeholder 2"/>
          <p:cNvSpPr txBox="1">
            <a:spLocks/>
          </p:cNvSpPr>
          <p:nvPr/>
        </p:nvSpPr>
        <p:spPr>
          <a:xfrm>
            <a:off x="357188" y="214313"/>
            <a:ext cx="8515350" cy="5857875"/>
          </a:xfrm>
          <a:prstGeom prst="rect">
            <a:avLst/>
          </a:prstGeom>
        </p:spPr>
        <p:txBody>
          <a:bodyPr/>
          <a:lstStyle/>
          <a:p>
            <a:pPr marL="87313" indent="22225" algn="just" rtl="1">
              <a:spcBef>
                <a:spcPts val="400"/>
              </a:spcBef>
              <a:buClr>
                <a:schemeClr val="accent1"/>
              </a:buClr>
              <a:buSzPct val="68000"/>
              <a:buFont typeface="Wingdings" pitchFamily="2" charset="2"/>
              <a:buChar char="q"/>
            </a:pPr>
            <a:r>
              <a:rPr lang="ar-SA" sz="3600" dirty="0"/>
              <a:t> </a:t>
            </a:r>
            <a:r>
              <a:rPr lang="ar-SA" sz="3600" b="1" dirty="0">
                <a:solidFill>
                  <a:schemeClr val="hlink"/>
                </a:solidFill>
                <a:effectLst>
                  <a:outerShdw blurRad="38100" dist="38100" dir="2700000" algn="tl">
                    <a:srgbClr val="C0C0C0"/>
                  </a:outerShdw>
                </a:effectLst>
                <a:latin typeface="Lucida Sans Unicode" pitchFamily="34" charset="0"/>
              </a:rPr>
              <a:t>معالجة البيانات : </a:t>
            </a:r>
            <a:r>
              <a:rPr lang="ar-SA" sz="3600" b="1" dirty="0">
                <a:effectLst>
                  <a:outerShdw blurRad="38100" dist="38100" dir="2700000" algn="tl">
                    <a:srgbClr val="C0C0C0"/>
                  </a:outerShdw>
                </a:effectLst>
              </a:rPr>
              <a:t> </a:t>
            </a:r>
            <a:r>
              <a:rPr lang="ar-SA" sz="3600" dirty="0"/>
              <a:t>بدقة عالية</a:t>
            </a:r>
          </a:p>
          <a:p>
            <a:pPr marL="87313" indent="22225" algn="just" rtl="1">
              <a:spcBef>
                <a:spcPts val="400"/>
              </a:spcBef>
              <a:buClr>
                <a:schemeClr val="accent1"/>
              </a:buClr>
              <a:buSzPct val="68000"/>
              <a:buFont typeface="Wingdings" pitchFamily="2" charset="2"/>
              <a:buChar char="q"/>
            </a:pPr>
            <a:r>
              <a:rPr lang="ar-SA" sz="3600" dirty="0"/>
              <a:t> </a:t>
            </a:r>
            <a:r>
              <a:rPr lang="ar-SA" sz="3600" b="1" dirty="0">
                <a:solidFill>
                  <a:schemeClr val="hlink"/>
                </a:solidFill>
                <a:effectLst>
                  <a:outerShdw blurRad="38100" dist="38100" dir="2700000" algn="tl">
                    <a:srgbClr val="C0C0C0"/>
                  </a:outerShdw>
                </a:effectLst>
                <a:latin typeface="Lucida Sans Unicode" pitchFamily="34" charset="0"/>
              </a:rPr>
              <a:t>اقتصادية : </a:t>
            </a:r>
            <a:r>
              <a:rPr lang="ar-SA" sz="3600" dirty="0">
                <a:effectLst>
                  <a:outerShdw blurRad="38100" dist="38100" dir="2700000" algn="tl">
                    <a:srgbClr val="C0C0C0"/>
                  </a:outerShdw>
                </a:effectLst>
                <a:latin typeface="Lucida Sans Unicode" pitchFamily="34" charset="0"/>
              </a:rPr>
              <a:t>من ناحيتين (</a:t>
            </a:r>
            <a:r>
              <a:rPr lang="ar-SA" sz="3600" dirty="0" smtClean="0">
                <a:effectLst>
                  <a:outerShdw blurRad="38100" dist="38100" dir="2700000" algn="tl">
                    <a:srgbClr val="C0C0C0"/>
                  </a:outerShdw>
                </a:effectLst>
                <a:latin typeface="Lucida Sans Unicode" pitchFamily="34" charset="0"/>
              </a:rPr>
              <a:t>التكلفة، الوقت، المجهود)</a:t>
            </a:r>
            <a:endParaRPr lang="ar-SA" sz="3600" dirty="0">
              <a:effectLst>
                <a:outerShdw blurRad="38100" dist="38100" dir="2700000" algn="tl">
                  <a:srgbClr val="C0C0C0"/>
                </a:outerShdw>
              </a:effectLst>
              <a:latin typeface="Lucida Sans Unicode" pitchFamily="34" charset="0"/>
            </a:endParaRPr>
          </a:p>
          <a:p>
            <a:pPr marL="87313" indent="22225" algn="just" rtl="1">
              <a:spcBef>
                <a:spcPts val="400"/>
              </a:spcBef>
              <a:buClr>
                <a:schemeClr val="accent1"/>
              </a:buClr>
              <a:buSzPct val="68000"/>
              <a:buFont typeface="Wingdings" pitchFamily="2" charset="2"/>
              <a:buChar char="q"/>
            </a:pPr>
            <a:r>
              <a:rPr lang="ar-SA" sz="3600" dirty="0">
                <a:effectLst>
                  <a:outerShdw blurRad="38100" dist="38100" dir="2700000" algn="tl">
                    <a:srgbClr val="C0C0C0"/>
                  </a:outerShdw>
                </a:effectLst>
              </a:rPr>
              <a:t> </a:t>
            </a:r>
            <a:r>
              <a:rPr lang="ar-SA" sz="3600" b="1" dirty="0">
                <a:solidFill>
                  <a:schemeClr val="hlink"/>
                </a:solidFill>
                <a:effectLst>
                  <a:outerShdw blurRad="38100" dist="38100" dir="2700000" algn="tl">
                    <a:srgbClr val="C0C0C0"/>
                  </a:outerShdw>
                </a:effectLst>
                <a:latin typeface="Lucida Sans Unicode" pitchFamily="34" charset="0"/>
              </a:rPr>
              <a:t>الاتصالات الشبكية :</a:t>
            </a:r>
            <a:r>
              <a:rPr lang="ar-SA" sz="3600" dirty="0">
                <a:latin typeface="Lucida Sans Unicode" pitchFamily="34" charset="0"/>
              </a:rPr>
              <a:t> </a:t>
            </a:r>
          </a:p>
          <a:p>
            <a:pPr marL="87313" indent="22225" algn="just" rtl="1">
              <a:spcBef>
                <a:spcPts val="400"/>
              </a:spcBef>
              <a:buClr>
                <a:schemeClr val="accent1"/>
              </a:buClr>
              <a:buSzPct val="68000"/>
              <a:buFont typeface="Wingdings" pitchFamily="2" charset="2"/>
              <a:buChar char="ü"/>
            </a:pPr>
            <a:r>
              <a:rPr lang="ar-SA" sz="3600" dirty="0">
                <a:effectLst>
                  <a:outerShdw blurRad="38100" dist="38100" dir="2700000" algn="tl">
                    <a:srgbClr val="C0C0C0"/>
                  </a:outerShdw>
                </a:effectLst>
                <a:latin typeface="Lucida Sans Unicode" pitchFamily="34" charset="0"/>
              </a:rPr>
              <a:t>توفر خدمات الاتصال الشبكي السريع </a:t>
            </a:r>
            <a:r>
              <a:rPr lang="ar-SA" sz="3600" dirty="0" smtClean="0">
                <a:effectLst>
                  <a:outerShdw blurRad="38100" dist="38100" dir="2700000" algn="tl">
                    <a:srgbClr val="C0C0C0"/>
                  </a:outerShdw>
                </a:effectLst>
                <a:latin typeface="Lucida Sans Unicode" pitchFamily="34" charset="0"/>
              </a:rPr>
              <a:t>مثل</a:t>
            </a:r>
            <a:r>
              <a:rPr lang="ar-SA" sz="3600" dirty="0">
                <a:effectLst>
                  <a:outerShdw blurRad="38100" dist="38100" dir="2700000" algn="tl">
                    <a:srgbClr val="C0C0C0"/>
                  </a:outerShdw>
                </a:effectLst>
                <a:latin typeface="Lucida Sans Unicode" pitchFamily="34" charset="0"/>
              </a:rPr>
              <a:t>: خدمة الشبكة العالمية </a:t>
            </a:r>
            <a:r>
              <a:rPr lang="ar-SA" sz="3600" dirty="0" smtClean="0">
                <a:effectLst>
                  <a:outerShdw blurRad="38100" dist="38100" dir="2700000" algn="tl">
                    <a:srgbClr val="C0C0C0"/>
                  </a:outerShdw>
                </a:effectLst>
                <a:latin typeface="Lucida Sans Unicode" pitchFamily="34" charset="0"/>
              </a:rPr>
              <a:t>(الإنترنت</a:t>
            </a:r>
            <a:r>
              <a:rPr lang="ar-SA" sz="3600" dirty="0">
                <a:effectLst>
                  <a:outerShdw blurRad="38100" dist="38100" dir="2700000" algn="tl">
                    <a:srgbClr val="C0C0C0"/>
                  </a:outerShdw>
                </a:effectLst>
                <a:latin typeface="Lucida Sans Unicode" pitchFamily="34" charset="0"/>
              </a:rPr>
              <a:t>).</a:t>
            </a:r>
            <a:endParaRPr lang="ar-SA" sz="3600" dirty="0"/>
          </a:p>
          <a:p>
            <a:pPr marL="87313" indent="22225" algn="just" rtl="1">
              <a:spcBef>
                <a:spcPts val="400"/>
              </a:spcBef>
              <a:buClr>
                <a:schemeClr val="accent1"/>
              </a:buClr>
              <a:buSzPct val="68000"/>
              <a:buFont typeface="Wingdings" pitchFamily="2" charset="2"/>
              <a:buChar char="q"/>
            </a:pPr>
            <a:r>
              <a:rPr lang="ar-SA" sz="3600" dirty="0"/>
              <a:t> </a:t>
            </a:r>
            <a:r>
              <a:rPr lang="ar-SA" sz="3600" b="1" dirty="0">
                <a:solidFill>
                  <a:schemeClr val="hlink"/>
                </a:solidFill>
                <a:effectLst>
                  <a:outerShdw blurRad="38100" dist="38100" dir="2700000" algn="tl">
                    <a:srgbClr val="C0C0C0"/>
                  </a:outerShdw>
                </a:effectLst>
                <a:latin typeface="Lucida Sans Unicode" pitchFamily="34" charset="0"/>
              </a:rPr>
              <a:t>آلية المدخلات و المخرجات :</a:t>
            </a:r>
          </a:p>
          <a:p>
            <a:pPr marL="87313" indent="22225" algn="just" rtl="1">
              <a:spcBef>
                <a:spcPts val="400"/>
              </a:spcBef>
              <a:buClr>
                <a:schemeClr val="accent1"/>
              </a:buClr>
              <a:buSzPct val="68000"/>
              <a:buFont typeface="Wingdings" pitchFamily="2" charset="2"/>
              <a:buChar char="ü"/>
            </a:pPr>
            <a:r>
              <a:rPr lang="ar-SA" sz="3600" dirty="0"/>
              <a:t> آلية تدفق البيانات من اجهزة </a:t>
            </a:r>
            <a:r>
              <a:rPr lang="ar-SA" sz="3600" dirty="0" smtClean="0"/>
              <a:t>الادخال المختلفة </a:t>
            </a:r>
            <a:r>
              <a:rPr lang="ar-SA" sz="3600" dirty="0"/>
              <a:t>و كذلك تدفق المعلومات الى وسائط التخزين و عرض </a:t>
            </a:r>
            <a:r>
              <a:rPr lang="ar-SA" sz="3600" dirty="0" smtClean="0"/>
              <a:t>المعلومات بطرق متنوعة.</a:t>
            </a:r>
            <a:endParaRPr lang="ar-SA" sz="36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AutoShape 3"/>
          <p:cNvSpPr>
            <a:spLocks noChangeArrowheads="1"/>
          </p:cNvSpPr>
          <p:nvPr/>
        </p:nvSpPr>
        <p:spPr bwMode="auto">
          <a:xfrm>
            <a:off x="1927696" y="2276922"/>
            <a:ext cx="5308600" cy="1008062"/>
          </a:xfrm>
          <a:prstGeom prst="roundRect">
            <a:avLst>
              <a:gd name="adj" fmla="val 50000"/>
            </a:avLst>
          </a:prstGeom>
          <a:gradFill rotWithShape="1">
            <a:gsLst>
              <a:gs pos="0">
                <a:schemeClr val="hlink"/>
              </a:gs>
              <a:gs pos="50000">
                <a:schemeClr val="hlink">
                  <a:gamma/>
                  <a:tint val="24314"/>
                  <a:invGamma/>
                </a:schemeClr>
              </a:gs>
              <a:gs pos="100000">
                <a:schemeClr val="hlink"/>
              </a:gs>
            </a:gsLst>
            <a:lin ang="0" scaled="1"/>
          </a:gradFill>
          <a:ln w="19050">
            <a:solidFill>
              <a:schemeClr val="bg2"/>
            </a:solidFill>
            <a:round/>
            <a:headEnd/>
            <a:tailEnd/>
          </a:ln>
          <a:effectLst/>
        </p:spPr>
        <p:txBody>
          <a:bodyPr wrap="none" anchor="ctr"/>
          <a:lstStyle/>
          <a:p>
            <a:pPr algn="ctr">
              <a:defRPr/>
            </a:pPr>
            <a:r>
              <a:rPr lang="ar-SA" sz="4400" b="1" dirty="0">
                <a:effectLst>
                  <a:outerShdw blurRad="38100" dist="38100" dir="2700000" algn="tl">
                    <a:srgbClr val="000000"/>
                  </a:outerShdw>
                </a:effectLst>
              </a:rPr>
              <a:t>مكونات الحاسب الآلي</a:t>
            </a:r>
            <a:endParaRPr lang="en-US" sz="4400" b="1" dirty="0">
              <a:effectLst>
                <a:outerShdw blurRad="38100" dist="38100" dir="2700000" algn="tl">
                  <a:srgbClr val="000000"/>
                </a:outerShdw>
              </a:effectLst>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rganization Chart 5"/>
          <p:cNvGraphicFramePr>
            <a:graphicFrameLocks/>
          </p:cNvGraphicFramePr>
          <p:nvPr/>
        </p:nvGraphicFramePr>
        <p:xfrm>
          <a:off x="1057275" y="1587500"/>
          <a:ext cx="7629525" cy="2987675"/>
        </p:xfrm>
        <a:graphic>
          <a:graphicData uri="http://schemas.openxmlformats.org/drawingml/2006/compatibility">
            <com:legacyDrawing xmlns:com="http://schemas.openxmlformats.org/drawingml/2006/compatibility" spid="_x0000_s1026"/>
          </a:graphicData>
        </a:graphic>
      </p:graphicFrame>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a:spLocks noChangeArrowheads="1"/>
          </p:cNvSpPr>
          <p:nvPr/>
        </p:nvSpPr>
        <p:spPr bwMode="auto">
          <a:xfrm>
            <a:off x="428625" y="785813"/>
            <a:ext cx="8072438" cy="4760912"/>
          </a:xfrm>
          <a:prstGeom prst="rect">
            <a:avLst/>
          </a:prstGeom>
          <a:noFill/>
          <a:ln w="9525">
            <a:noFill/>
            <a:miter lim="800000"/>
            <a:headEnd/>
            <a:tailEnd/>
          </a:ln>
        </p:spPr>
        <p:txBody>
          <a:bodyPr>
            <a:spAutoFit/>
          </a:bodyPr>
          <a:lstStyle/>
          <a:p>
            <a:pPr algn="r" rtl="1"/>
            <a:r>
              <a:rPr lang="ar-SA" sz="3600" b="1" dirty="0">
                <a:solidFill>
                  <a:srgbClr val="FFCC99"/>
                </a:solidFill>
                <a:latin typeface="Century Schoolbook" pitchFamily="18" charset="0"/>
                <a:cs typeface="Times New Roman" pitchFamily="18" charset="0"/>
              </a:rPr>
              <a:t>يتكون الحاسب من مكونين أساسين:</a:t>
            </a:r>
          </a:p>
          <a:p>
            <a:pPr algn="r" rtl="1">
              <a:buFont typeface="Arial" pitchFamily="34" charset="0"/>
              <a:buChar char="•"/>
            </a:pPr>
            <a:r>
              <a:rPr lang="ar-SA" sz="3600" b="1" dirty="0">
                <a:solidFill>
                  <a:srgbClr val="3399FF"/>
                </a:solidFill>
                <a:latin typeface="Times New Roman" pitchFamily="18" charset="0"/>
                <a:cs typeface="Times New Roman" pitchFamily="18" charset="0"/>
              </a:rPr>
              <a:t>المكون </a:t>
            </a:r>
            <a:r>
              <a:rPr lang="ar-SA" sz="3600" b="1" dirty="0" smtClean="0">
                <a:solidFill>
                  <a:srgbClr val="3399FF"/>
                </a:solidFill>
                <a:latin typeface="Times New Roman" pitchFamily="18" charset="0"/>
                <a:cs typeface="Times New Roman" pitchFamily="18" charset="0"/>
              </a:rPr>
              <a:t>المادي: </a:t>
            </a:r>
            <a:r>
              <a:rPr lang="ar-SA" sz="3600" dirty="0" smtClean="0">
                <a:latin typeface="Times New Roman" pitchFamily="18" charset="0"/>
                <a:cs typeface="Times New Roman" pitchFamily="18" charset="0"/>
              </a:rPr>
              <a:t>هي </a:t>
            </a:r>
            <a:r>
              <a:rPr lang="ar-SA" sz="3600" dirty="0">
                <a:latin typeface="Times New Roman" pitchFamily="18" charset="0"/>
                <a:cs typeface="Times New Roman" pitchFamily="18" charset="0"/>
              </a:rPr>
              <a:t>عبارة عن القطع والملحقات التي يتكون منها الجهاز وهي عبارة مكونات يمكن لمسها ومشاهدتها مثل لوحة المفاتيح ،الشاشه ،المعالج،</a:t>
            </a:r>
            <a:r>
              <a:rPr lang="ar-EG" sz="3600" dirty="0">
                <a:latin typeface="Times New Roman" pitchFamily="18" charset="0"/>
                <a:cs typeface="Times New Roman" pitchFamily="18" charset="0"/>
              </a:rPr>
              <a:t> </a:t>
            </a:r>
            <a:r>
              <a:rPr lang="ar-EG" sz="3600" dirty="0" smtClean="0">
                <a:latin typeface="Times New Roman" pitchFamily="18" charset="0"/>
                <a:cs typeface="Times New Roman" pitchFamily="18" charset="0"/>
              </a:rPr>
              <a:t>الفارة</a:t>
            </a:r>
            <a:r>
              <a:rPr lang="ar-SA" sz="3600" dirty="0" smtClean="0">
                <a:latin typeface="Times New Roman" pitchFamily="18" charset="0"/>
                <a:cs typeface="Times New Roman" pitchFamily="18" charset="0"/>
              </a:rPr>
              <a:t>،</a:t>
            </a:r>
            <a:r>
              <a:rPr lang="ar-EG" sz="3600" dirty="0" smtClean="0">
                <a:latin typeface="Times New Roman" pitchFamily="18" charset="0"/>
                <a:cs typeface="Times New Roman" pitchFamily="18" charset="0"/>
              </a:rPr>
              <a:t> </a:t>
            </a:r>
            <a:r>
              <a:rPr lang="ar-EG" sz="3600" dirty="0">
                <a:latin typeface="Times New Roman" pitchFamily="18" charset="0"/>
                <a:cs typeface="Times New Roman" pitchFamily="18" charset="0"/>
              </a:rPr>
              <a:t>مشغل الاقراص</a:t>
            </a:r>
            <a:r>
              <a:rPr lang="ar-SA" sz="3600" dirty="0">
                <a:latin typeface="Times New Roman" pitchFamily="18" charset="0"/>
                <a:cs typeface="Times New Roman" pitchFamily="18" charset="0"/>
              </a:rPr>
              <a:t> </a:t>
            </a:r>
            <a:r>
              <a:rPr lang="ar-SA" sz="3600" dirty="0" smtClean="0">
                <a:latin typeface="Times New Roman" pitchFamily="18" charset="0"/>
                <a:cs typeface="Times New Roman" pitchFamily="18" charset="0"/>
              </a:rPr>
              <a:t>وغيرها.</a:t>
            </a:r>
            <a:endParaRPr lang="ar-SA" sz="3600" dirty="0">
              <a:latin typeface="Times New Roman" pitchFamily="18" charset="0"/>
              <a:cs typeface="Times New Roman" pitchFamily="18" charset="0"/>
            </a:endParaRPr>
          </a:p>
          <a:p>
            <a:pPr algn="r" rtl="1">
              <a:buFont typeface="Arial" pitchFamily="34" charset="0"/>
              <a:buNone/>
            </a:pPr>
            <a:r>
              <a:rPr lang="ar-SA" sz="3600" b="1" dirty="0">
                <a:solidFill>
                  <a:srgbClr val="3399FF"/>
                </a:solidFill>
                <a:latin typeface="Times New Roman" pitchFamily="18" charset="0"/>
                <a:cs typeface="Times New Roman" pitchFamily="18" charset="0"/>
              </a:rPr>
              <a:t>المكون البرمجي: </a:t>
            </a:r>
            <a:r>
              <a:rPr lang="ar-SA" sz="3600" dirty="0">
                <a:latin typeface="Times New Roman" pitchFamily="18" charset="0"/>
                <a:cs typeface="Times New Roman" pitchFamily="18" charset="0"/>
              </a:rPr>
              <a:t>هي عبارة عن مكونات غير ملموسة </a:t>
            </a:r>
            <a:r>
              <a:rPr lang="ar-SA" sz="3600" dirty="0"/>
              <a:t>ويصبح الحاسب بدونها عديم الفائدة </a:t>
            </a:r>
            <a:r>
              <a:rPr lang="ar-SA" sz="3600" dirty="0">
                <a:latin typeface="Times New Roman" pitchFamily="18" charset="0"/>
                <a:cs typeface="Times New Roman" pitchFamily="18" charset="0"/>
              </a:rPr>
              <a:t>وهي تشمل نظم التشغيل ولغات البرمجة والبرامج التطبيقية .</a:t>
            </a:r>
          </a:p>
          <a:p>
            <a:pPr algn="r" rtl="1">
              <a:buFont typeface="Century Schoolbook" pitchFamily="18" charset="0"/>
              <a:buNone/>
            </a:pPr>
            <a:endParaRPr lang="ar-SA" dirty="0">
              <a:latin typeface="Century Schoolbook"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3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additive="base">
                                        <p:cTn id="12" dur="50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3" dur="50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 calcmode="lin" valueType="num">
                                      <p:cBhvr additive="base">
                                        <p:cTn id="18" dur="50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9" dur="50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rrowheads="1"/>
          </p:cNvSpPr>
          <p:nvPr>
            <p:ph type="title" idx="4294967295"/>
          </p:nvPr>
        </p:nvSpPr>
        <p:spPr>
          <a:xfrm>
            <a:off x="971550" y="692150"/>
            <a:ext cx="7477125" cy="1143000"/>
          </a:xfrm>
        </p:spPr>
        <p:txBody>
          <a:bodyPr>
            <a:normAutofit/>
          </a:bodyPr>
          <a:lstStyle/>
          <a:p>
            <a:pPr algn="ctr" rtl="1"/>
            <a:r>
              <a:rPr lang="ar-SA" b="1" dirty="0" smtClean="0">
                <a:effectLst>
                  <a:outerShdw blurRad="38100" dist="38100" dir="2700000" algn="tl">
                    <a:srgbClr val="C0C0C0"/>
                  </a:outerShdw>
                </a:effectLst>
              </a:rPr>
              <a:t>المكونات المادية </a:t>
            </a:r>
            <a:r>
              <a:rPr lang="en-US" dirty="0" smtClean="0">
                <a:effectLst>
                  <a:outerShdw blurRad="38100" dist="38100" dir="2700000" algn="tl">
                    <a:srgbClr val="C0C0C0"/>
                  </a:outerShdw>
                </a:effectLst>
              </a:rPr>
              <a:t> Hardware</a:t>
            </a:r>
            <a:r>
              <a:rPr lang="ar-SA" dirty="0" smtClean="0">
                <a:effectLst>
                  <a:outerShdw blurRad="38100" dist="38100" dir="2700000" algn="tl">
                    <a:srgbClr val="C0C0C0"/>
                  </a:outerShdw>
                </a:effectLst>
              </a:rPr>
              <a:t> </a:t>
            </a:r>
            <a:endParaRPr lang="en-US" dirty="0" smtClean="0">
              <a:effectLst>
                <a:outerShdw blurRad="38100" dist="38100" dir="2700000" algn="tl">
                  <a:srgbClr val="C0C0C0"/>
                </a:outerShdw>
              </a:effectLst>
            </a:endParaRPr>
          </a:p>
        </p:txBody>
      </p:sp>
      <p:sp>
        <p:nvSpPr>
          <p:cNvPr id="23555" name="Rectangle 3"/>
          <p:cNvSpPr>
            <a:spLocks noChangeArrowheads="1"/>
          </p:cNvSpPr>
          <p:nvPr/>
        </p:nvSpPr>
        <p:spPr bwMode="auto">
          <a:xfrm>
            <a:off x="827088" y="1817688"/>
            <a:ext cx="7920037" cy="3698875"/>
          </a:xfrm>
          <a:prstGeom prst="rect">
            <a:avLst/>
          </a:prstGeom>
          <a:noFill/>
          <a:ln w="9525">
            <a:noFill/>
            <a:miter lim="800000"/>
            <a:headEnd/>
            <a:tailEnd/>
          </a:ln>
        </p:spPr>
        <p:txBody>
          <a:bodyPr/>
          <a:lstStyle/>
          <a:p>
            <a:pPr marL="609600" indent="-609600" algn="r" rtl="1">
              <a:spcBef>
                <a:spcPct val="20000"/>
              </a:spcBef>
              <a:buClr>
                <a:srgbClr val="7B1717"/>
              </a:buClr>
              <a:buFontTx/>
              <a:buAutoNum type="arabicPeriod"/>
            </a:pPr>
            <a:r>
              <a:rPr lang="ar-SA" sz="2800" dirty="0"/>
              <a:t>وحدة المعالجة المركزية </a:t>
            </a:r>
            <a:r>
              <a:rPr lang="en-US" sz="2800" dirty="0"/>
              <a:t>(Central Processing Unit)</a:t>
            </a:r>
            <a:r>
              <a:rPr lang="ar-SA" sz="2800" dirty="0"/>
              <a:t>.</a:t>
            </a:r>
          </a:p>
          <a:p>
            <a:pPr marL="609600" indent="-609600" algn="r" rtl="1">
              <a:spcBef>
                <a:spcPct val="20000"/>
              </a:spcBef>
              <a:buClr>
                <a:srgbClr val="7B1717"/>
              </a:buClr>
              <a:buFontTx/>
              <a:buAutoNum type="arabicPeriod"/>
            </a:pPr>
            <a:r>
              <a:rPr lang="ar-SA" sz="2800" dirty="0"/>
              <a:t>وحدة الذاكرة </a:t>
            </a:r>
            <a:r>
              <a:rPr lang="en-US" sz="2800" dirty="0"/>
              <a:t>(Memory Unit)</a:t>
            </a:r>
            <a:r>
              <a:rPr lang="ar-SA" sz="2800" dirty="0"/>
              <a:t>.</a:t>
            </a:r>
          </a:p>
          <a:p>
            <a:pPr marL="609600" indent="-609600" algn="r" rtl="1">
              <a:spcBef>
                <a:spcPct val="20000"/>
              </a:spcBef>
              <a:buClr>
                <a:srgbClr val="7B1717"/>
              </a:buClr>
              <a:buFontTx/>
              <a:buAutoNum type="arabicPeriod"/>
            </a:pPr>
            <a:r>
              <a:rPr lang="ar-SA" sz="2800" dirty="0"/>
              <a:t>وحدات الإدخال </a:t>
            </a:r>
            <a:r>
              <a:rPr lang="en-US" sz="2800" dirty="0"/>
              <a:t>(Input Units)</a:t>
            </a:r>
            <a:r>
              <a:rPr lang="ar-SA" sz="2800" dirty="0"/>
              <a:t>.</a:t>
            </a:r>
          </a:p>
          <a:p>
            <a:pPr marL="609600" indent="-609600" algn="r" rtl="1">
              <a:spcBef>
                <a:spcPct val="20000"/>
              </a:spcBef>
              <a:buClr>
                <a:srgbClr val="7B1717"/>
              </a:buClr>
              <a:buFontTx/>
              <a:buAutoNum type="arabicPeriod"/>
            </a:pPr>
            <a:r>
              <a:rPr lang="ar-SA" sz="2800" dirty="0"/>
              <a:t>وحدات الإخراج </a:t>
            </a:r>
            <a:r>
              <a:rPr lang="en-US" sz="2800" dirty="0"/>
              <a:t>(Output Units)</a:t>
            </a:r>
            <a:r>
              <a:rPr lang="ar-SA" sz="2800" dirty="0"/>
              <a:t>.</a:t>
            </a:r>
          </a:p>
          <a:p>
            <a:pPr marL="609600" indent="-609600" algn="r" rtl="1">
              <a:spcBef>
                <a:spcPct val="20000"/>
              </a:spcBef>
              <a:buClr>
                <a:srgbClr val="7B1717"/>
              </a:buClr>
              <a:buFontTx/>
              <a:buAutoNum type="arabicPeriod"/>
            </a:pPr>
            <a:r>
              <a:rPr lang="ar-SA" sz="2800" dirty="0"/>
              <a:t>وحدات التخزين </a:t>
            </a:r>
            <a:r>
              <a:rPr lang="en-US" sz="2800" dirty="0"/>
              <a:t>(Storage Unit)</a:t>
            </a:r>
            <a:r>
              <a:rPr lang="ar-SA" sz="2800" dirty="0"/>
              <a:t>.</a:t>
            </a:r>
            <a:endParaRPr lang="ar-EG" sz="2800" dirty="0"/>
          </a:p>
          <a:p>
            <a:pPr marL="609600" indent="-609600" algn="r" rtl="1">
              <a:spcBef>
                <a:spcPct val="20000"/>
              </a:spcBef>
              <a:buClr>
                <a:srgbClr val="7B1717"/>
              </a:buClr>
              <a:buFontTx/>
              <a:buAutoNum type="arabicPeriod"/>
            </a:pPr>
            <a:r>
              <a:rPr lang="ar-EG" sz="2800" dirty="0"/>
              <a:t>اللوحة الام (</a:t>
            </a:r>
            <a:r>
              <a:rPr lang="en-US" sz="2800" dirty="0"/>
              <a:t>Mother Board</a:t>
            </a:r>
            <a:r>
              <a:rPr lang="ar-EG" sz="2800" dirty="0"/>
              <a:t>)</a:t>
            </a:r>
            <a:r>
              <a:rPr lang="en-US" sz="2800" dirty="0"/>
              <a:t>.</a:t>
            </a:r>
          </a:p>
        </p:txBody>
      </p:sp>
      <p:pic>
        <p:nvPicPr>
          <p:cNvPr id="4" name="Picture 3" descr="Intel_Q963_Mother_Board.jpg"/>
          <p:cNvPicPr>
            <a:picLocks noChangeAspect="1"/>
          </p:cNvPicPr>
          <p:nvPr/>
        </p:nvPicPr>
        <p:blipFill>
          <a:blip r:embed="rId2" cstate="print"/>
          <a:stretch>
            <a:fillRect/>
          </a:stretch>
        </p:blipFill>
        <p:spPr>
          <a:xfrm>
            <a:off x="0" y="4005064"/>
            <a:ext cx="3608715" cy="2232248"/>
          </a:xfrm>
          <a:prstGeom prst="rect">
            <a:avLst/>
          </a:prstGeom>
        </p:spPr>
      </p:pic>
      <p:pic>
        <p:nvPicPr>
          <p:cNvPr id="5" name="Picture 4" descr="intel.jpg"/>
          <p:cNvPicPr>
            <a:picLocks noChangeAspect="1"/>
          </p:cNvPicPr>
          <p:nvPr/>
        </p:nvPicPr>
        <p:blipFill>
          <a:blip r:embed="rId3" cstate="print"/>
          <a:stretch>
            <a:fillRect/>
          </a:stretch>
        </p:blipFill>
        <p:spPr>
          <a:xfrm>
            <a:off x="1691680" y="2348880"/>
            <a:ext cx="1571080" cy="1098004"/>
          </a:xfrm>
          <a:prstGeom prst="rect">
            <a:avLst/>
          </a:prstGeom>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0"/>
          <p:cNvGrpSpPr>
            <a:grpSpLocks/>
          </p:cNvGrpSpPr>
          <p:nvPr/>
        </p:nvGrpSpPr>
        <p:grpSpPr bwMode="auto">
          <a:xfrm>
            <a:off x="827088" y="908050"/>
            <a:ext cx="7489825" cy="4968875"/>
            <a:chOff x="748" y="1570"/>
            <a:chExt cx="4355" cy="2042"/>
          </a:xfrm>
        </p:grpSpPr>
        <p:sp>
          <p:nvSpPr>
            <p:cNvPr id="74771" name="Rectangle 19"/>
            <p:cNvSpPr>
              <a:spLocks noChangeArrowheads="1"/>
            </p:cNvSpPr>
            <p:nvPr/>
          </p:nvSpPr>
          <p:spPr bwMode="auto">
            <a:xfrm>
              <a:off x="1927" y="1570"/>
              <a:ext cx="1996" cy="1361"/>
            </a:xfrm>
            <a:prstGeom prst="rect">
              <a:avLst/>
            </a:prstGeom>
            <a:solidFill>
              <a:srgbClr val="FFFF99"/>
            </a:solidFill>
            <a:ln w="9525">
              <a:solidFill>
                <a:schemeClr val="tx1"/>
              </a:solidFill>
              <a:miter lim="800000"/>
              <a:headEnd/>
              <a:tailEnd/>
            </a:ln>
            <a:effectLst>
              <a:prstShdw prst="shdw12">
                <a:schemeClr val="bg2">
                  <a:alpha val="50000"/>
                </a:schemeClr>
              </a:prstShdw>
            </a:effectLst>
          </p:spPr>
          <p:txBody>
            <a:bodyPr wrap="none" anchor="ctr"/>
            <a:lstStyle/>
            <a:p>
              <a:endParaRPr lang="en-GB"/>
            </a:p>
          </p:txBody>
        </p:sp>
        <p:sp>
          <p:nvSpPr>
            <p:cNvPr id="74756" name="Rectangle 4"/>
            <p:cNvSpPr>
              <a:spLocks noChangeArrowheads="1"/>
            </p:cNvSpPr>
            <p:nvPr/>
          </p:nvSpPr>
          <p:spPr bwMode="auto">
            <a:xfrm>
              <a:off x="2012" y="1706"/>
              <a:ext cx="1866" cy="772"/>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74757" name="Rectangle 5"/>
            <p:cNvSpPr>
              <a:spLocks noChangeArrowheads="1"/>
            </p:cNvSpPr>
            <p:nvPr/>
          </p:nvSpPr>
          <p:spPr bwMode="auto">
            <a:xfrm>
              <a:off x="2113" y="2128"/>
              <a:ext cx="745" cy="271"/>
            </a:xfrm>
            <a:prstGeom prst="rect">
              <a:avLst/>
            </a:prstGeom>
            <a:solidFill>
              <a:schemeClr val="tx1"/>
            </a:solidFill>
            <a:ln w="9525">
              <a:solidFill>
                <a:schemeClr val="bg1"/>
              </a:solidFill>
              <a:miter lim="800000"/>
              <a:headEnd/>
              <a:tailEnd/>
            </a:ln>
          </p:spPr>
          <p:txBody>
            <a:bodyPr wrap="none" anchor="ctr"/>
            <a:lstStyle/>
            <a:p>
              <a:pPr algn="ctr"/>
              <a:r>
                <a:rPr lang="ar-SA" sz="1400" b="1">
                  <a:solidFill>
                    <a:schemeClr val="bg1"/>
                  </a:solidFill>
                </a:rPr>
                <a:t>وحدة التحكم</a:t>
              </a:r>
            </a:p>
            <a:p>
              <a:pPr algn="ctr"/>
              <a:r>
                <a:rPr lang="en-US" sz="1400" b="1">
                  <a:solidFill>
                    <a:schemeClr val="bg1"/>
                  </a:solidFill>
                </a:rPr>
                <a:t>Control Unit</a:t>
              </a:r>
            </a:p>
          </p:txBody>
        </p:sp>
        <p:sp>
          <p:nvSpPr>
            <p:cNvPr id="74758" name="Rectangle 6"/>
            <p:cNvSpPr>
              <a:spLocks noChangeArrowheads="1"/>
            </p:cNvSpPr>
            <p:nvPr/>
          </p:nvSpPr>
          <p:spPr bwMode="auto">
            <a:xfrm>
              <a:off x="2109" y="3113"/>
              <a:ext cx="1769" cy="499"/>
            </a:xfrm>
            <a:prstGeom prst="rect">
              <a:avLst/>
            </a:prstGeom>
            <a:solidFill>
              <a:srgbClr val="00FF00"/>
            </a:solidFill>
            <a:ln w="9525">
              <a:solidFill>
                <a:schemeClr val="tx1"/>
              </a:solidFill>
              <a:miter lim="800000"/>
              <a:headEnd/>
              <a:tailEnd/>
            </a:ln>
          </p:spPr>
          <p:txBody>
            <a:bodyPr wrap="none" anchor="ctr"/>
            <a:lstStyle/>
            <a:p>
              <a:pPr algn="ctr"/>
              <a:r>
                <a:rPr lang="ar-SA" sz="1600" b="1" dirty="0">
                  <a:solidFill>
                    <a:schemeClr val="bg2">
                      <a:lumMod val="10000"/>
                    </a:schemeClr>
                  </a:solidFill>
                </a:rPr>
                <a:t>وحدة ا</a:t>
              </a:r>
              <a:r>
                <a:rPr lang="ar-EG" sz="1600" b="1" dirty="0">
                  <a:solidFill>
                    <a:schemeClr val="bg2">
                      <a:lumMod val="10000"/>
                    </a:schemeClr>
                  </a:solidFill>
                </a:rPr>
                <a:t>لذاكرة الخارجية</a:t>
              </a:r>
              <a:endParaRPr lang="ar-SA" sz="1600" b="1" dirty="0">
                <a:solidFill>
                  <a:schemeClr val="bg2">
                    <a:lumMod val="10000"/>
                  </a:schemeClr>
                </a:solidFill>
              </a:endParaRPr>
            </a:p>
            <a:p>
              <a:pPr algn="ctr"/>
              <a:r>
                <a:rPr lang="en-US" sz="1600" b="1" dirty="0">
                  <a:solidFill>
                    <a:schemeClr val="bg2">
                      <a:lumMod val="10000"/>
                    </a:schemeClr>
                  </a:solidFill>
                </a:rPr>
                <a:t>External memory unit</a:t>
              </a:r>
            </a:p>
          </p:txBody>
        </p:sp>
        <p:sp>
          <p:nvSpPr>
            <p:cNvPr id="74759" name="Rectangle 7"/>
            <p:cNvSpPr>
              <a:spLocks noChangeArrowheads="1"/>
            </p:cNvSpPr>
            <p:nvPr/>
          </p:nvSpPr>
          <p:spPr bwMode="auto">
            <a:xfrm>
              <a:off x="2976" y="2128"/>
              <a:ext cx="863" cy="271"/>
            </a:xfrm>
            <a:prstGeom prst="rect">
              <a:avLst/>
            </a:prstGeom>
            <a:solidFill>
              <a:schemeClr val="tx1"/>
            </a:solidFill>
            <a:ln w="9525">
              <a:solidFill>
                <a:schemeClr val="tx1"/>
              </a:solidFill>
              <a:miter lim="800000"/>
              <a:headEnd/>
              <a:tailEnd/>
            </a:ln>
          </p:spPr>
          <p:txBody>
            <a:bodyPr wrap="none" anchor="ctr"/>
            <a:lstStyle/>
            <a:p>
              <a:pPr algn="ctr"/>
              <a:r>
                <a:rPr lang="ar-SA" sz="1400" b="1" dirty="0">
                  <a:solidFill>
                    <a:schemeClr val="bg1"/>
                  </a:solidFill>
                </a:rPr>
                <a:t>وحدة الحساب و المنطق</a:t>
              </a:r>
            </a:p>
            <a:p>
              <a:pPr algn="ctr"/>
              <a:r>
                <a:rPr lang="en-US" sz="1400" b="1" dirty="0">
                  <a:solidFill>
                    <a:schemeClr val="bg1"/>
                  </a:solidFill>
                </a:rPr>
                <a:t>ALU</a:t>
              </a:r>
            </a:p>
          </p:txBody>
        </p:sp>
        <p:sp>
          <p:nvSpPr>
            <p:cNvPr id="74760" name="Rectangle 8"/>
            <p:cNvSpPr>
              <a:spLocks noChangeArrowheads="1"/>
            </p:cNvSpPr>
            <p:nvPr/>
          </p:nvSpPr>
          <p:spPr bwMode="auto">
            <a:xfrm>
              <a:off x="4302" y="2478"/>
              <a:ext cx="801" cy="453"/>
            </a:xfrm>
            <a:prstGeom prst="rect">
              <a:avLst/>
            </a:prstGeom>
            <a:solidFill>
              <a:srgbClr val="00FF00"/>
            </a:solidFill>
            <a:ln w="9525">
              <a:solidFill>
                <a:schemeClr val="bg1"/>
              </a:solidFill>
              <a:miter lim="800000"/>
              <a:headEnd/>
              <a:tailEnd/>
            </a:ln>
          </p:spPr>
          <p:txBody>
            <a:bodyPr wrap="none" anchor="ctr"/>
            <a:lstStyle/>
            <a:p>
              <a:pPr algn="ctr"/>
              <a:r>
                <a:rPr lang="ar-SA" sz="1400" b="1" dirty="0">
                  <a:solidFill>
                    <a:schemeClr val="bg2">
                      <a:lumMod val="10000"/>
                    </a:schemeClr>
                  </a:solidFill>
                </a:rPr>
                <a:t>وحدة الإدخال</a:t>
              </a:r>
            </a:p>
            <a:p>
              <a:pPr algn="ctr"/>
              <a:r>
                <a:rPr lang="en-US" sz="1400" b="1" dirty="0">
                  <a:solidFill>
                    <a:schemeClr val="bg2">
                      <a:lumMod val="10000"/>
                    </a:schemeClr>
                  </a:solidFill>
                </a:rPr>
                <a:t>Input Units</a:t>
              </a:r>
            </a:p>
          </p:txBody>
        </p:sp>
        <p:sp>
          <p:nvSpPr>
            <p:cNvPr id="74761" name="Rectangle 9"/>
            <p:cNvSpPr>
              <a:spLocks noChangeArrowheads="1"/>
            </p:cNvSpPr>
            <p:nvPr/>
          </p:nvSpPr>
          <p:spPr bwMode="auto">
            <a:xfrm>
              <a:off x="748" y="2480"/>
              <a:ext cx="862" cy="496"/>
            </a:xfrm>
            <a:prstGeom prst="rect">
              <a:avLst/>
            </a:prstGeom>
            <a:solidFill>
              <a:srgbClr val="00FF00"/>
            </a:solidFill>
            <a:ln w="9525">
              <a:solidFill>
                <a:schemeClr val="bg1"/>
              </a:solidFill>
              <a:miter lim="800000"/>
              <a:headEnd/>
              <a:tailEnd/>
            </a:ln>
          </p:spPr>
          <p:txBody>
            <a:bodyPr wrap="none" anchor="ctr"/>
            <a:lstStyle/>
            <a:p>
              <a:pPr algn="ctr"/>
              <a:r>
                <a:rPr lang="ar-SA" sz="1400" b="1" dirty="0">
                  <a:solidFill>
                    <a:schemeClr val="bg2">
                      <a:lumMod val="10000"/>
                    </a:schemeClr>
                  </a:solidFill>
                </a:rPr>
                <a:t>وحدة إخراج</a:t>
              </a:r>
            </a:p>
            <a:p>
              <a:pPr algn="ctr"/>
              <a:r>
                <a:rPr lang="en-US" sz="1400" b="1" dirty="0">
                  <a:solidFill>
                    <a:schemeClr val="bg2">
                      <a:lumMod val="10000"/>
                    </a:schemeClr>
                  </a:solidFill>
                </a:rPr>
                <a:t>Output Units</a:t>
              </a:r>
            </a:p>
          </p:txBody>
        </p:sp>
        <p:cxnSp>
          <p:nvCxnSpPr>
            <p:cNvPr id="74762" name="AutoShape 10"/>
            <p:cNvCxnSpPr>
              <a:cxnSpLocks noChangeShapeType="1"/>
              <a:stCxn id="74760" idx="1"/>
            </p:cNvCxnSpPr>
            <p:nvPr/>
          </p:nvCxnSpPr>
          <p:spPr bwMode="auto">
            <a:xfrm rot="10800000">
              <a:off x="3923" y="2614"/>
              <a:ext cx="379" cy="91"/>
            </a:xfrm>
            <a:prstGeom prst="bentConnector3">
              <a:avLst>
                <a:gd name="adj1" fmla="val 49870"/>
              </a:avLst>
            </a:prstGeom>
            <a:noFill/>
            <a:ln w="9525">
              <a:solidFill>
                <a:schemeClr val="tx1"/>
              </a:solidFill>
              <a:miter lim="800000"/>
              <a:headEnd/>
              <a:tailEnd type="triangle" w="med" len="med"/>
            </a:ln>
          </p:spPr>
        </p:cxnSp>
        <p:cxnSp>
          <p:nvCxnSpPr>
            <p:cNvPr id="74763" name="AutoShape 11"/>
            <p:cNvCxnSpPr>
              <a:cxnSpLocks noChangeShapeType="1"/>
            </p:cNvCxnSpPr>
            <p:nvPr/>
          </p:nvCxnSpPr>
          <p:spPr bwMode="auto">
            <a:xfrm rot="10800000" flipV="1">
              <a:off x="1565" y="2296"/>
              <a:ext cx="408" cy="360"/>
            </a:xfrm>
            <a:prstGeom prst="bentConnector3">
              <a:avLst>
                <a:gd name="adj1" fmla="val 50000"/>
              </a:avLst>
            </a:prstGeom>
            <a:noFill/>
            <a:ln w="9525">
              <a:solidFill>
                <a:schemeClr val="tx1"/>
              </a:solidFill>
              <a:miter lim="800000"/>
              <a:headEnd/>
              <a:tailEnd type="triangle" w="med" len="med"/>
            </a:ln>
          </p:spPr>
        </p:cxnSp>
        <p:sp>
          <p:nvSpPr>
            <p:cNvPr id="74764" name="Rectangle 12"/>
            <p:cNvSpPr>
              <a:spLocks noChangeArrowheads="1"/>
            </p:cNvSpPr>
            <p:nvPr/>
          </p:nvSpPr>
          <p:spPr bwMode="auto">
            <a:xfrm>
              <a:off x="2113" y="2569"/>
              <a:ext cx="1726" cy="271"/>
            </a:xfrm>
            <a:prstGeom prst="rect">
              <a:avLst/>
            </a:prstGeom>
            <a:solidFill>
              <a:schemeClr val="tx1"/>
            </a:solidFill>
            <a:ln w="9525">
              <a:solidFill>
                <a:schemeClr val="tx1"/>
              </a:solidFill>
              <a:miter lim="800000"/>
              <a:headEnd/>
              <a:tailEnd/>
            </a:ln>
          </p:spPr>
          <p:txBody>
            <a:bodyPr wrap="none" anchor="ctr"/>
            <a:lstStyle/>
            <a:p>
              <a:pPr algn="ctr"/>
              <a:r>
                <a:rPr lang="ar-SA" sz="1600" b="1">
                  <a:solidFill>
                    <a:schemeClr val="bg1"/>
                  </a:solidFill>
                </a:rPr>
                <a:t>وحدة الذاكرة</a:t>
              </a:r>
              <a:r>
                <a:rPr lang="ar-EG" sz="1600" b="1">
                  <a:solidFill>
                    <a:schemeClr val="bg1"/>
                  </a:solidFill>
                </a:rPr>
                <a:t> الرئيسية</a:t>
              </a:r>
              <a:endParaRPr lang="ar-SA" sz="1600" b="1">
                <a:solidFill>
                  <a:schemeClr val="bg1"/>
                </a:solidFill>
              </a:endParaRPr>
            </a:p>
            <a:p>
              <a:pPr algn="ctr"/>
              <a:r>
                <a:rPr lang="en-US" sz="1600" b="1">
                  <a:solidFill>
                    <a:schemeClr val="bg1"/>
                  </a:solidFill>
                </a:rPr>
                <a:t>Main Memory Unit</a:t>
              </a:r>
            </a:p>
          </p:txBody>
        </p:sp>
        <p:sp>
          <p:nvSpPr>
            <p:cNvPr id="74765" name="Text Box 13"/>
            <p:cNvSpPr txBox="1">
              <a:spLocks noChangeArrowheads="1"/>
            </p:cNvSpPr>
            <p:nvPr/>
          </p:nvSpPr>
          <p:spPr bwMode="auto">
            <a:xfrm>
              <a:off x="2306" y="1748"/>
              <a:ext cx="1438" cy="151"/>
            </a:xfrm>
            <a:prstGeom prst="rect">
              <a:avLst/>
            </a:prstGeom>
            <a:noFill/>
            <a:ln w="9525">
              <a:noFill/>
              <a:miter lim="800000"/>
              <a:headEnd/>
              <a:tailEnd/>
            </a:ln>
          </p:spPr>
          <p:txBody>
            <a:bodyPr wrap="none">
              <a:spAutoFit/>
            </a:bodyPr>
            <a:lstStyle/>
            <a:p>
              <a:pPr algn="r" rtl="1"/>
              <a:r>
                <a:rPr lang="ar-SA" b="1">
                  <a:solidFill>
                    <a:schemeClr val="bg1"/>
                  </a:solidFill>
                </a:rPr>
                <a:t>وحدة المعالجة المركزية </a:t>
              </a:r>
              <a:r>
                <a:rPr lang="en-US" b="1">
                  <a:solidFill>
                    <a:schemeClr val="bg1"/>
                  </a:solidFill>
                </a:rPr>
                <a:t>CPU</a:t>
              </a:r>
            </a:p>
          </p:txBody>
        </p:sp>
        <p:sp>
          <p:nvSpPr>
            <p:cNvPr id="74766" name="Line 14"/>
            <p:cNvSpPr>
              <a:spLocks noChangeShapeType="1"/>
            </p:cNvSpPr>
            <p:nvPr/>
          </p:nvSpPr>
          <p:spPr bwMode="auto">
            <a:xfrm flipV="1">
              <a:off x="2858" y="2256"/>
              <a:ext cx="118" cy="8"/>
            </a:xfrm>
            <a:prstGeom prst="line">
              <a:avLst/>
            </a:prstGeom>
            <a:noFill/>
            <a:ln w="9525">
              <a:solidFill>
                <a:schemeClr val="tx1"/>
              </a:solidFill>
              <a:round/>
              <a:headEnd/>
              <a:tailEnd type="triangle" w="med" len="med"/>
            </a:ln>
          </p:spPr>
          <p:txBody>
            <a:bodyPr/>
            <a:lstStyle/>
            <a:p>
              <a:endParaRPr lang="en-GB"/>
            </a:p>
          </p:txBody>
        </p:sp>
        <p:sp>
          <p:nvSpPr>
            <p:cNvPr id="74767" name="Line 15"/>
            <p:cNvSpPr>
              <a:spLocks noChangeShapeType="1"/>
            </p:cNvSpPr>
            <p:nvPr/>
          </p:nvSpPr>
          <p:spPr bwMode="auto">
            <a:xfrm flipV="1">
              <a:off x="2452" y="2399"/>
              <a:ext cx="0" cy="169"/>
            </a:xfrm>
            <a:prstGeom prst="line">
              <a:avLst/>
            </a:prstGeom>
            <a:noFill/>
            <a:ln w="9525">
              <a:solidFill>
                <a:schemeClr val="tx1"/>
              </a:solidFill>
              <a:round/>
              <a:headEnd/>
              <a:tailEnd type="triangle" w="med" len="med"/>
            </a:ln>
          </p:spPr>
          <p:txBody>
            <a:bodyPr/>
            <a:lstStyle/>
            <a:p>
              <a:endParaRPr lang="en-GB"/>
            </a:p>
          </p:txBody>
        </p:sp>
        <p:sp>
          <p:nvSpPr>
            <p:cNvPr id="74768" name="Line 16"/>
            <p:cNvSpPr>
              <a:spLocks noChangeShapeType="1"/>
            </p:cNvSpPr>
            <p:nvPr/>
          </p:nvSpPr>
          <p:spPr bwMode="auto">
            <a:xfrm>
              <a:off x="3399" y="2399"/>
              <a:ext cx="1" cy="169"/>
            </a:xfrm>
            <a:prstGeom prst="line">
              <a:avLst/>
            </a:prstGeom>
            <a:noFill/>
            <a:ln w="9525">
              <a:solidFill>
                <a:schemeClr val="tx1"/>
              </a:solidFill>
              <a:round/>
              <a:headEnd/>
              <a:tailEnd type="triangle" w="med" len="med"/>
            </a:ln>
          </p:spPr>
          <p:txBody>
            <a:bodyPr/>
            <a:lstStyle/>
            <a:p>
              <a:endParaRPr lang="en-GB"/>
            </a:p>
          </p:txBody>
        </p:sp>
        <p:sp>
          <p:nvSpPr>
            <p:cNvPr id="74769" name="Line 17"/>
            <p:cNvSpPr>
              <a:spLocks noChangeShapeType="1"/>
            </p:cNvSpPr>
            <p:nvPr/>
          </p:nvSpPr>
          <p:spPr bwMode="auto">
            <a:xfrm flipV="1">
              <a:off x="3297" y="2944"/>
              <a:ext cx="1" cy="169"/>
            </a:xfrm>
            <a:prstGeom prst="line">
              <a:avLst/>
            </a:prstGeom>
            <a:noFill/>
            <a:ln w="9525">
              <a:solidFill>
                <a:schemeClr val="tx1"/>
              </a:solidFill>
              <a:round/>
              <a:headEnd/>
              <a:tailEnd type="triangle" w="med" len="med"/>
            </a:ln>
          </p:spPr>
          <p:txBody>
            <a:bodyPr/>
            <a:lstStyle/>
            <a:p>
              <a:endParaRPr lang="en-GB"/>
            </a:p>
          </p:txBody>
        </p:sp>
        <p:sp>
          <p:nvSpPr>
            <p:cNvPr id="74770" name="Line 18"/>
            <p:cNvSpPr>
              <a:spLocks noChangeShapeType="1"/>
            </p:cNvSpPr>
            <p:nvPr/>
          </p:nvSpPr>
          <p:spPr bwMode="auto">
            <a:xfrm flipH="1">
              <a:off x="2587" y="2944"/>
              <a:ext cx="1" cy="169"/>
            </a:xfrm>
            <a:prstGeom prst="line">
              <a:avLst/>
            </a:prstGeom>
            <a:noFill/>
            <a:ln w="9525">
              <a:solidFill>
                <a:schemeClr val="tx1"/>
              </a:solidFill>
              <a:round/>
              <a:headEnd/>
              <a:tailEnd type="triangle" w="med" len="med"/>
            </a:ln>
          </p:spPr>
          <p:txBody>
            <a:bodyPr/>
            <a:lstStyle/>
            <a:p>
              <a:endParaRPr lang="en-GB"/>
            </a:p>
          </p:txBody>
        </p:sp>
      </p:grpSp>
      <p:sp>
        <p:nvSpPr>
          <p:cNvPr id="21" name="Rectangle 2"/>
          <p:cNvSpPr txBox="1">
            <a:spLocks noRot="1" noChangeArrowheads="1"/>
          </p:cNvSpPr>
          <p:nvPr/>
        </p:nvSpPr>
        <p:spPr>
          <a:xfrm>
            <a:off x="899592" y="0"/>
            <a:ext cx="7477125" cy="1143000"/>
          </a:xfrm>
          <a:prstGeom prst="rect">
            <a:avLst/>
          </a:prstGeom>
        </p:spPr>
        <p:txBody>
          <a:bodyPr vert="horz" anchor="ctr">
            <a:normAutofit/>
            <a:scene3d>
              <a:camera prst="orthographicFront"/>
              <a:lightRig rig="soft" dir="t"/>
            </a:scene3d>
            <a:sp3d prstMaterial="softEdge">
              <a:bevelT w="25400" h="25400"/>
            </a:sp3d>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4100" b="1" i="0" u="none" strike="noStrike" kern="120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rPr>
              <a:t>المكونات المادية </a:t>
            </a:r>
            <a:r>
              <a:rPr kumimoji="0" lang="en-US" sz="4100" b="1" i="0" u="none" strike="noStrike" kern="120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rPr>
              <a:t> Hardware</a:t>
            </a:r>
            <a:r>
              <a:rPr kumimoji="0" lang="ar-SA" sz="4100" b="1" i="0" u="none" strike="noStrike" kern="120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rPr>
              <a:t> </a:t>
            </a:r>
            <a:endParaRPr kumimoji="0" lang="en-US" sz="4100" b="1" i="0" u="none" strike="noStrike" kern="1200" cap="none" spc="0" normalizeH="0" baseline="0" noProof="0" dirty="0" smtClean="0">
              <a:ln>
                <a:noFill/>
              </a:ln>
              <a:solidFill>
                <a:schemeClr val="tx2"/>
              </a:solidFill>
              <a:effectLst>
                <a:outerShdw blurRad="38100" dist="38100" dir="2700000" algn="tl">
                  <a:srgbClr val="C0C0C0"/>
                </a:outerShdw>
              </a:effectLst>
              <a:uLnTx/>
              <a:uFillTx/>
              <a:latin typeface="+mj-lt"/>
              <a:ea typeface="+mj-ea"/>
              <a:cs typeface="+mj-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539750" y="274638"/>
            <a:ext cx="7993063" cy="1143000"/>
          </a:xfrm>
        </p:spPr>
        <p:txBody>
          <a:bodyPr anchor="ctr">
            <a:normAutofit fontScale="90000"/>
          </a:bodyPr>
          <a:lstStyle/>
          <a:p>
            <a:pPr algn="ctr" rtl="1"/>
            <a:r>
              <a:rPr lang="ar-SA" sz="4600" dirty="0" smtClean="0">
                <a:solidFill>
                  <a:schemeClr val="tx1"/>
                </a:solidFill>
              </a:rPr>
              <a:t>وحدة المعالجة المركزية </a:t>
            </a:r>
            <a:r>
              <a:rPr lang="en-US" sz="4600" dirty="0" smtClean="0">
                <a:solidFill>
                  <a:schemeClr val="tx1"/>
                </a:solidFill>
                <a:cs typeface="Traditional Arabic" pitchFamily="18" charset="-78"/>
              </a:rPr>
              <a:t/>
            </a:r>
            <a:br>
              <a:rPr lang="en-US" sz="4600" dirty="0" smtClean="0">
                <a:solidFill>
                  <a:schemeClr val="tx1"/>
                </a:solidFill>
                <a:cs typeface="Traditional Arabic" pitchFamily="18" charset="-78"/>
              </a:rPr>
            </a:br>
            <a:r>
              <a:rPr lang="en-US" sz="4600" dirty="0" smtClean="0">
                <a:solidFill>
                  <a:schemeClr val="tx1"/>
                </a:solidFill>
                <a:cs typeface="Traditional Arabic" pitchFamily="18" charset="-78"/>
              </a:rPr>
              <a:t>Central Processing Unit</a:t>
            </a:r>
            <a:br>
              <a:rPr lang="en-US" sz="4600" dirty="0" smtClean="0">
                <a:solidFill>
                  <a:schemeClr val="tx1"/>
                </a:solidFill>
                <a:cs typeface="Traditional Arabic" pitchFamily="18" charset="-78"/>
              </a:rPr>
            </a:br>
            <a:r>
              <a:rPr lang="ar-SA" sz="4600" dirty="0" smtClean="0"/>
              <a:t> </a:t>
            </a:r>
            <a:r>
              <a:rPr lang="ar-SA" sz="4600" dirty="0" smtClean="0">
                <a:solidFill>
                  <a:schemeClr val="tx1"/>
                </a:solidFill>
              </a:rPr>
              <a:t>او المعالج </a:t>
            </a:r>
            <a:r>
              <a:rPr lang="en-GB" sz="4600" dirty="0" smtClean="0">
                <a:solidFill>
                  <a:schemeClr val="tx1"/>
                </a:solidFill>
              </a:rPr>
              <a:t> Processor</a:t>
            </a:r>
            <a:endParaRPr lang="en-US" sz="4600" dirty="0" smtClean="0">
              <a:solidFill>
                <a:schemeClr val="tx1"/>
              </a:solidFill>
            </a:endParaRPr>
          </a:p>
        </p:txBody>
      </p:sp>
      <p:sp>
        <p:nvSpPr>
          <p:cNvPr id="24579" name="Rectangle 3"/>
          <p:cNvSpPr>
            <a:spLocks noGrp="1" noChangeArrowheads="1"/>
          </p:cNvSpPr>
          <p:nvPr>
            <p:ph idx="1"/>
          </p:nvPr>
        </p:nvSpPr>
        <p:spPr>
          <a:xfrm>
            <a:off x="107950" y="1935163"/>
            <a:ext cx="8712200" cy="4389437"/>
          </a:xfrm>
        </p:spPr>
        <p:txBody>
          <a:bodyPr>
            <a:normAutofit/>
          </a:bodyPr>
          <a:lstStyle/>
          <a:p>
            <a:pPr algn="r" rtl="1">
              <a:lnSpc>
                <a:spcPct val="90000"/>
              </a:lnSpc>
              <a:buFont typeface="Wingdings 2" pitchFamily="18" charset="2"/>
              <a:buNone/>
            </a:pPr>
            <a:r>
              <a:rPr lang="ar-SA" sz="2800" dirty="0" smtClean="0">
                <a:cs typeface="Times New Roman" pitchFamily="18" charset="0"/>
              </a:rPr>
              <a:t>أهم وحدة في الحاسب وهي بمثابة العقل المفكر </a:t>
            </a:r>
            <a:r>
              <a:rPr lang="ar-EG" sz="2800" dirty="0" smtClean="0">
                <a:cs typeface="Times New Roman" pitchFamily="18" charset="0"/>
              </a:rPr>
              <a:t>لأ</a:t>
            </a:r>
            <a:r>
              <a:rPr lang="ar-SA" sz="2800" dirty="0" smtClean="0">
                <a:cs typeface="Times New Roman" pitchFamily="18" charset="0"/>
              </a:rPr>
              <a:t>ى نظام حاسب وفيها تتم العمليات الحسابيه والمنطقية</a:t>
            </a:r>
            <a:r>
              <a:rPr lang="ar-EG" sz="2800" dirty="0" smtClean="0">
                <a:cs typeface="Times New Roman" pitchFamily="18" charset="0"/>
              </a:rPr>
              <a:t> </a:t>
            </a:r>
            <a:r>
              <a:rPr lang="ar-SA" sz="2800" dirty="0" smtClean="0">
                <a:cs typeface="Times New Roman" pitchFamily="18" charset="0"/>
              </a:rPr>
              <a:t>وإدارة عمليات البيانات والوحدات الملحقة في الجهاز، وتثبت على اللوحة الأم.</a:t>
            </a:r>
          </a:p>
          <a:p>
            <a:pPr algn="r" rtl="1">
              <a:lnSpc>
                <a:spcPct val="90000"/>
              </a:lnSpc>
              <a:buNone/>
            </a:pPr>
            <a:endParaRPr lang="ar-SA" dirty="0" smtClean="0"/>
          </a:p>
          <a:p>
            <a:pPr algn="r" rtl="1">
              <a:lnSpc>
                <a:spcPct val="90000"/>
              </a:lnSpc>
              <a:buFont typeface="Wingdings 2" pitchFamily="18" charset="2"/>
              <a:buNone/>
            </a:pPr>
            <a:r>
              <a:rPr lang="ar-SA" dirty="0" smtClean="0">
                <a:solidFill>
                  <a:srgbClr val="086E2A"/>
                </a:solidFill>
                <a:latin typeface="Times New Roman" pitchFamily="18" charset="0"/>
                <a:cs typeface="Times New Roman" pitchFamily="18" charset="0"/>
              </a:rPr>
              <a:t>تقاس سرعة المعالج بـ:</a:t>
            </a:r>
          </a:p>
          <a:p>
            <a:pPr algn="r" rtl="1">
              <a:lnSpc>
                <a:spcPct val="90000"/>
              </a:lnSpc>
            </a:pPr>
            <a:r>
              <a:rPr lang="ar-SA" dirty="0" smtClean="0">
                <a:solidFill>
                  <a:srgbClr val="086E2A"/>
                </a:solidFill>
                <a:latin typeface="Times New Roman" pitchFamily="18" charset="0"/>
                <a:cs typeface="Times New Roman" pitchFamily="18" charset="0"/>
              </a:rPr>
              <a:t> عدد الترددات او الذبذبات في الثانية</a:t>
            </a:r>
            <a:endParaRPr lang="en-GB" dirty="0" smtClean="0">
              <a:solidFill>
                <a:srgbClr val="086E2A"/>
              </a:solidFill>
              <a:latin typeface="Times New Roman" pitchFamily="18" charset="0"/>
              <a:cs typeface="Times New Roman" pitchFamily="18" charset="0"/>
            </a:endParaRPr>
          </a:p>
          <a:p>
            <a:pPr algn="r" rtl="1">
              <a:lnSpc>
                <a:spcPct val="90000"/>
              </a:lnSpc>
              <a:buFont typeface="Wingdings 2" pitchFamily="18" charset="2"/>
              <a:buNone/>
            </a:pPr>
            <a:r>
              <a:rPr lang="ar-SA" dirty="0" smtClean="0">
                <a:solidFill>
                  <a:srgbClr val="086E2A"/>
                </a:solidFill>
                <a:latin typeface="Times New Roman" pitchFamily="18" charset="0"/>
                <a:cs typeface="Times New Roman" pitchFamily="18" charset="0"/>
              </a:rPr>
              <a:t> </a:t>
            </a:r>
            <a:r>
              <a:rPr lang="en-US" dirty="0" smtClean="0">
                <a:solidFill>
                  <a:srgbClr val="086E2A"/>
                </a:solidFill>
                <a:latin typeface="Times New Roman" pitchFamily="18" charset="0"/>
                <a:cs typeface="Times New Roman" pitchFamily="18" charset="0"/>
              </a:rPr>
              <a:t>MHZ </a:t>
            </a:r>
            <a:r>
              <a:rPr lang="en-US" dirty="0" smtClean="0">
                <a:latin typeface="Times New Roman" pitchFamily="18" charset="0"/>
                <a:cs typeface="Times New Roman" pitchFamily="18" charset="0"/>
              </a:rPr>
              <a:t>(</a:t>
            </a:r>
            <a:r>
              <a:rPr lang="en-GB" dirty="0" smtClean="0"/>
              <a:t>megahertz)</a:t>
            </a:r>
            <a:endParaRPr lang="en-US" dirty="0" smtClean="0">
              <a:solidFill>
                <a:srgbClr val="086E2A"/>
              </a:solidFill>
              <a:latin typeface="Times New Roman" pitchFamily="18" charset="0"/>
              <a:cs typeface="Times New Roman" pitchFamily="18" charset="0"/>
            </a:endParaRPr>
          </a:p>
          <a:p>
            <a:pPr algn="r" rtl="1">
              <a:lnSpc>
                <a:spcPct val="90000"/>
              </a:lnSpc>
            </a:pPr>
            <a:r>
              <a:rPr lang="ar-SA" dirty="0" smtClean="0">
                <a:solidFill>
                  <a:srgbClr val="086E2A"/>
                </a:solidFill>
                <a:latin typeface="Times New Roman" pitchFamily="18" charset="0"/>
                <a:cs typeface="Times New Roman" pitchFamily="18" charset="0"/>
              </a:rPr>
              <a:t>عدد الاوامر التى ينفذها الحاسب في الثانية</a:t>
            </a:r>
            <a:endParaRPr lang="en-GB" dirty="0" smtClean="0">
              <a:solidFill>
                <a:srgbClr val="086E2A"/>
              </a:solidFill>
              <a:latin typeface="Times New Roman" pitchFamily="18" charset="0"/>
              <a:cs typeface="Times New Roman" pitchFamily="18" charset="0"/>
            </a:endParaRPr>
          </a:p>
          <a:p>
            <a:pPr algn="r" rtl="1">
              <a:lnSpc>
                <a:spcPct val="90000"/>
              </a:lnSpc>
              <a:buFont typeface="Wingdings 2" pitchFamily="18" charset="2"/>
              <a:buNone/>
            </a:pPr>
            <a:r>
              <a:rPr lang="ar-SA" dirty="0" smtClean="0">
                <a:solidFill>
                  <a:srgbClr val="086E2A"/>
                </a:solidFill>
                <a:latin typeface="Times New Roman" pitchFamily="18" charset="0"/>
                <a:cs typeface="Times New Roman" pitchFamily="18" charset="0"/>
              </a:rPr>
              <a:t> </a:t>
            </a:r>
            <a:r>
              <a:rPr lang="en-US" dirty="0" smtClean="0">
                <a:solidFill>
                  <a:srgbClr val="086E2A"/>
                </a:solidFill>
                <a:latin typeface="Times New Roman" pitchFamily="18" charset="0"/>
                <a:cs typeface="Times New Roman" pitchFamily="18" charset="0"/>
              </a:rPr>
              <a:t>MIPS </a:t>
            </a:r>
            <a:r>
              <a:rPr lang="en-US" dirty="0" smtClean="0">
                <a:latin typeface="Times New Roman" pitchFamily="18" charset="0"/>
                <a:cs typeface="Times New Roman" pitchFamily="18" charset="0"/>
              </a:rPr>
              <a:t>(</a:t>
            </a:r>
            <a:r>
              <a:rPr lang="en-GB" dirty="0" smtClean="0"/>
              <a:t>Million Instructions Per Second)</a:t>
            </a:r>
            <a:endParaRPr lang="ar-SA" dirty="0" smtClean="0">
              <a:solidFill>
                <a:srgbClr val="086E2A"/>
              </a:solidFill>
              <a:latin typeface="Times New Roman" pitchFamily="18" charset="0"/>
              <a:cs typeface="Times New Roman" pitchFamily="18" charset="0"/>
            </a:endParaRPr>
          </a:p>
          <a:p>
            <a:pPr algn="r" rtl="1">
              <a:lnSpc>
                <a:spcPct val="90000"/>
              </a:lnSpc>
            </a:pPr>
            <a:r>
              <a:rPr lang="ar-SA" dirty="0" smtClean="0">
                <a:solidFill>
                  <a:srgbClr val="086E2A"/>
                </a:solidFill>
                <a:latin typeface="Times New Roman" pitchFamily="18" charset="0"/>
                <a:cs typeface="Times New Roman" pitchFamily="18" charset="0"/>
              </a:rPr>
              <a:t>سعة ناقل البيانات</a:t>
            </a:r>
            <a:r>
              <a:rPr lang="en-GB" dirty="0" smtClean="0">
                <a:solidFill>
                  <a:srgbClr val="086E2A"/>
                </a:solidFill>
                <a:latin typeface="Times New Roman" pitchFamily="18" charset="0"/>
                <a:cs typeface="Times New Roman" pitchFamily="18" charset="0"/>
              </a:rPr>
              <a:t> Data Bus Bandwidth </a:t>
            </a:r>
            <a:endParaRPr lang="en-US" dirty="0" smtClean="0">
              <a:solidFill>
                <a:srgbClr val="086E2A"/>
              </a:solidFill>
              <a:latin typeface="Times New Roman" pitchFamily="18" charset="0"/>
              <a:cs typeface="Times New Roman" pitchFamily="18" charset="0"/>
            </a:endParaRPr>
          </a:p>
          <a:p>
            <a:pPr>
              <a:lnSpc>
                <a:spcPct val="90000"/>
              </a:lnSpc>
              <a:buFont typeface="Wingdings 2" pitchFamily="18" charset="2"/>
              <a:buNone/>
            </a:pPr>
            <a:endParaRPr lang="en-US" dirty="0" smtClean="0">
              <a:solidFill>
                <a:srgbClr val="086E2A"/>
              </a:solidFill>
              <a:latin typeface="Times New Roman" pitchFamily="18" charset="0"/>
              <a:cs typeface="Times New Roman" pitchFamily="18" charset="0"/>
            </a:endParaRPr>
          </a:p>
        </p:txBody>
      </p:sp>
      <p:pic>
        <p:nvPicPr>
          <p:cNvPr id="24582" name="Picture 5" descr="cpu"/>
          <p:cNvPicPr>
            <a:picLocks noChangeAspect="1" noChangeArrowheads="1"/>
          </p:cNvPicPr>
          <p:nvPr/>
        </p:nvPicPr>
        <p:blipFill>
          <a:blip r:embed="rId2" cstate="print"/>
          <a:srcRect/>
          <a:stretch>
            <a:fillRect/>
          </a:stretch>
        </p:blipFill>
        <p:spPr bwMode="auto">
          <a:xfrm>
            <a:off x="323528" y="3068960"/>
            <a:ext cx="1744662" cy="17478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624078" indent="-514350" algn="r" rtl="1">
              <a:buFont typeface="+mj-lt"/>
              <a:buAutoNum type="arabicPeriod"/>
            </a:pPr>
            <a:r>
              <a:rPr lang="ar-SA" dirty="0" smtClean="0"/>
              <a:t>استقبال الأوامر من وحدات الإدخال ومعالجتها ومن ثم إخراجها لوحدات الإخراج أو تخزينها.</a:t>
            </a:r>
          </a:p>
          <a:p>
            <a:pPr marL="624078" indent="-514350" algn="r" rtl="1">
              <a:buFont typeface="+mj-lt"/>
              <a:buAutoNum type="arabicPeriod"/>
            </a:pPr>
            <a:r>
              <a:rPr lang="ar-SA" dirty="0" smtClean="0"/>
              <a:t>إجراء العمليات الحسابية والمنطقية بسرعة ودقة فائقتين.</a:t>
            </a:r>
          </a:p>
          <a:p>
            <a:pPr marL="624078" indent="-514350" algn="r" rtl="1">
              <a:buFont typeface="+mj-lt"/>
              <a:buAutoNum type="arabicPeriod"/>
            </a:pPr>
            <a:r>
              <a:rPr lang="ar-SA" dirty="0" smtClean="0"/>
              <a:t>التعرف على الوحدات الموصولة في جهاز الحاسب عند بدء التشغيل.</a:t>
            </a:r>
          </a:p>
          <a:p>
            <a:pPr marL="624078" indent="-514350" algn="r" rtl="1">
              <a:buFont typeface="+mj-lt"/>
              <a:buAutoNum type="arabicPeriod"/>
            </a:pPr>
            <a:r>
              <a:rPr lang="ar-SA" dirty="0" smtClean="0"/>
              <a:t>التاكد من سلامة أجزاء الحاسب.</a:t>
            </a:r>
          </a:p>
          <a:p>
            <a:pPr marL="624078" indent="-514350" algn="r" rtl="1">
              <a:buFont typeface="+mj-lt"/>
              <a:buAutoNum type="arabicPeriod"/>
            </a:pPr>
            <a:endParaRPr lang="ar-SA" dirty="0" smtClean="0"/>
          </a:p>
          <a:p>
            <a:pPr marL="624078" indent="-514350" algn="r" rtl="1"/>
            <a:r>
              <a:rPr lang="ar-SA" dirty="0" smtClean="0"/>
              <a:t>هناك العديد من </a:t>
            </a:r>
            <a:r>
              <a:rPr lang="ar-SA" b="1" dirty="0" smtClean="0"/>
              <a:t>أنواع المعالجات المصنعة </a:t>
            </a:r>
            <a:r>
              <a:rPr lang="ar-SA" dirty="0" smtClean="0"/>
              <a:t>وتختلف عن بعضها من حيث: السرعة، وقدرة التعامل مع البيانات، والشركات المصنعة.</a:t>
            </a:r>
          </a:p>
          <a:p>
            <a:pPr marL="624078" indent="-514350" algn="r" rtl="1"/>
            <a:r>
              <a:rPr lang="ar-SA" dirty="0" smtClean="0"/>
              <a:t>مثل: </a:t>
            </a:r>
            <a:r>
              <a:rPr lang="en-GB" dirty="0" smtClean="0"/>
              <a:t>AMD, Celeron, Pentium4, Centrino</a:t>
            </a:r>
            <a:endParaRPr lang="en-GB" dirty="0"/>
          </a:p>
        </p:txBody>
      </p:sp>
      <p:sp>
        <p:nvSpPr>
          <p:cNvPr id="3" name="Title 2"/>
          <p:cNvSpPr>
            <a:spLocks noGrp="1"/>
          </p:cNvSpPr>
          <p:nvPr>
            <p:ph type="title"/>
          </p:nvPr>
        </p:nvSpPr>
        <p:spPr/>
        <p:txBody>
          <a:bodyPr/>
          <a:lstStyle/>
          <a:p>
            <a:pPr algn="r" rtl="1"/>
            <a:r>
              <a:rPr lang="ar-SA" dirty="0" smtClean="0"/>
              <a:t>أهم وظائف المعالج </a:t>
            </a:r>
            <a:r>
              <a:rPr lang="en-GB" dirty="0" smtClean="0"/>
              <a:t>Processor</a:t>
            </a:r>
            <a:endParaRPr lang="en-GB"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
          <p:cNvSpPr>
            <a:spLocks noGrp="1" noRot="1" noChangeArrowheads="1"/>
          </p:cNvSpPr>
          <p:nvPr>
            <p:ph type="body" idx="4294967295"/>
          </p:nvPr>
        </p:nvSpPr>
        <p:spPr>
          <a:xfrm>
            <a:off x="6516688" y="2276475"/>
            <a:ext cx="2836862" cy="1296988"/>
          </a:xfrm>
        </p:spPr>
        <p:txBody>
          <a:bodyPr>
            <a:normAutofit/>
          </a:bodyPr>
          <a:lstStyle/>
          <a:p>
            <a:pPr marL="609600" indent="-609600" algn="ctr">
              <a:lnSpc>
                <a:spcPct val="90000"/>
              </a:lnSpc>
              <a:buFontTx/>
              <a:buNone/>
            </a:pPr>
            <a:r>
              <a:rPr lang="ar-SA" sz="2400" b="1" dirty="0" smtClean="0">
                <a:effectLst>
                  <a:outerShdw blurRad="38100" dist="38100" dir="2700000" algn="tl">
                    <a:srgbClr val="C0C0C0"/>
                  </a:outerShdw>
                </a:effectLst>
              </a:rPr>
              <a:t>وحدة التحكم</a:t>
            </a:r>
            <a:endParaRPr lang="en-US" sz="2400" b="1" dirty="0" smtClean="0">
              <a:effectLst>
                <a:outerShdw blurRad="38100" dist="38100" dir="2700000" algn="tl">
                  <a:srgbClr val="C0C0C0"/>
                </a:outerShdw>
              </a:effectLst>
              <a:cs typeface="Majalla UI"/>
            </a:endParaRPr>
          </a:p>
          <a:p>
            <a:pPr marL="609600" indent="-609600" algn="ctr">
              <a:lnSpc>
                <a:spcPct val="90000"/>
              </a:lnSpc>
              <a:buFontTx/>
              <a:buNone/>
            </a:pPr>
            <a:r>
              <a:rPr lang="ar-SA" sz="2400" b="1" dirty="0" smtClean="0">
                <a:effectLst>
                  <a:outerShdw blurRad="38100" dist="38100" dir="2700000" algn="tl">
                    <a:srgbClr val="C0C0C0"/>
                  </a:outerShdw>
                </a:effectLst>
              </a:rPr>
              <a:t> </a:t>
            </a:r>
            <a:r>
              <a:rPr lang="en-US" sz="2400" b="1" dirty="0" smtClean="0">
                <a:effectLst>
                  <a:outerShdw blurRad="38100" dist="38100" dir="2700000" algn="tl">
                    <a:srgbClr val="C0C0C0"/>
                  </a:outerShdw>
                </a:effectLst>
                <a:cs typeface="Majalla UI"/>
              </a:rPr>
              <a:t>Control Unit</a:t>
            </a:r>
            <a:endParaRPr lang="ar-EG" sz="2400" b="1" dirty="0" smtClean="0">
              <a:effectLst>
                <a:outerShdw blurRad="38100" dist="38100" dir="2700000" algn="tl">
                  <a:srgbClr val="C0C0C0"/>
                </a:outerShdw>
              </a:effectLst>
            </a:endParaRPr>
          </a:p>
          <a:p>
            <a:pPr marL="609600" indent="-609600" algn="ctr">
              <a:lnSpc>
                <a:spcPct val="90000"/>
              </a:lnSpc>
              <a:buFontTx/>
              <a:buNone/>
            </a:pPr>
            <a:r>
              <a:rPr lang="en-US" sz="2400" b="1" dirty="0" smtClean="0">
                <a:effectLst>
                  <a:outerShdw blurRad="38100" dist="38100" dir="2700000" algn="tl">
                    <a:srgbClr val="C0C0C0"/>
                  </a:outerShdw>
                </a:effectLst>
                <a:cs typeface="Majalla UI"/>
              </a:rPr>
              <a:t>“CU”</a:t>
            </a:r>
            <a:endParaRPr lang="ar-SA" sz="2400" b="1" dirty="0" smtClean="0">
              <a:effectLst>
                <a:outerShdw blurRad="38100" dist="38100" dir="2700000" algn="tl">
                  <a:srgbClr val="C0C0C0"/>
                </a:outerShdw>
              </a:effectLst>
            </a:endParaRPr>
          </a:p>
          <a:p>
            <a:pPr marL="609600" indent="-609600" algn="ctr">
              <a:lnSpc>
                <a:spcPct val="90000"/>
              </a:lnSpc>
              <a:buFontTx/>
              <a:buNone/>
            </a:pPr>
            <a:endParaRPr lang="ar-SA" sz="2400" b="1" dirty="0" smtClean="0">
              <a:effectLst>
                <a:outerShdw blurRad="38100" dist="38100" dir="2700000" algn="tl">
                  <a:srgbClr val="C0C0C0"/>
                </a:outerShdw>
              </a:effectLst>
            </a:endParaRPr>
          </a:p>
        </p:txBody>
      </p:sp>
      <p:sp>
        <p:nvSpPr>
          <p:cNvPr id="9222" name="Rectangle 6"/>
          <p:cNvSpPr>
            <a:spLocks noRot="1" noChangeArrowheads="1"/>
          </p:cNvSpPr>
          <p:nvPr/>
        </p:nvSpPr>
        <p:spPr bwMode="auto">
          <a:xfrm>
            <a:off x="-359346" y="2276475"/>
            <a:ext cx="4859338" cy="1512888"/>
          </a:xfrm>
          <a:prstGeom prst="rect">
            <a:avLst/>
          </a:prstGeom>
          <a:noFill/>
          <a:ln w="9525">
            <a:noFill/>
            <a:miter lim="800000"/>
            <a:headEnd/>
            <a:tailEnd/>
          </a:ln>
          <a:effectLst/>
        </p:spPr>
        <p:txBody>
          <a:bodyPr/>
          <a:lstStyle/>
          <a:p>
            <a:pPr marL="609600" indent="-609600" algn="ctr" rtl="1">
              <a:spcBef>
                <a:spcPct val="20000"/>
              </a:spcBef>
              <a:buClr>
                <a:schemeClr val="hlink"/>
              </a:buClr>
              <a:buFont typeface="Wingdings" pitchFamily="2" charset="2"/>
              <a:buNone/>
            </a:pPr>
            <a:r>
              <a:rPr lang="ar-SA" sz="2400" b="1" dirty="0">
                <a:effectLst>
                  <a:outerShdw blurRad="38100" dist="38100" dir="2700000" algn="tl">
                    <a:srgbClr val="C0C0C0"/>
                  </a:outerShdw>
                </a:effectLst>
              </a:rPr>
              <a:t>وحدة الحساب والمنطق </a:t>
            </a:r>
          </a:p>
          <a:p>
            <a:pPr marL="609600" indent="-609600" algn="ctr" rtl="1">
              <a:spcBef>
                <a:spcPct val="20000"/>
              </a:spcBef>
              <a:buClr>
                <a:schemeClr val="hlink"/>
              </a:buClr>
              <a:buFont typeface="Wingdings" pitchFamily="2" charset="2"/>
              <a:buNone/>
            </a:pPr>
            <a:r>
              <a:rPr lang="en-US" sz="2400" b="1" dirty="0">
                <a:effectLst>
                  <a:outerShdw blurRad="38100" dist="38100" dir="2700000" algn="tl">
                    <a:srgbClr val="C0C0C0"/>
                  </a:outerShdw>
                </a:effectLst>
              </a:rPr>
              <a:t>Arithmetic and Logic Unit “ALU”</a:t>
            </a:r>
            <a:endParaRPr lang="ar-SA" sz="2400" b="1" dirty="0">
              <a:effectLst>
                <a:outerShdw blurRad="38100" dist="38100" dir="2700000" algn="tl">
                  <a:srgbClr val="C0C0C0"/>
                </a:outerShdw>
              </a:effectLst>
            </a:endParaRPr>
          </a:p>
        </p:txBody>
      </p:sp>
      <p:sp>
        <p:nvSpPr>
          <p:cNvPr id="9223" name="AutoShape 7"/>
          <p:cNvSpPr>
            <a:spLocks/>
          </p:cNvSpPr>
          <p:nvPr/>
        </p:nvSpPr>
        <p:spPr bwMode="auto">
          <a:xfrm rot="-5400000">
            <a:off x="4373625" y="-909601"/>
            <a:ext cx="612775" cy="5400600"/>
          </a:xfrm>
          <a:prstGeom prst="rightBrace">
            <a:avLst>
              <a:gd name="adj1" fmla="val 97093"/>
              <a:gd name="adj2" fmla="val 50000"/>
            </a:avLst>
          </a:prstGeom>
          <a:noFill/>
          <a:ln w="9525">
            <a:solidFill>
              <a:schemeClr val="tx1"/>
            </a:solidFill>
            <a:round/>
            <a:headEnd/>
            <a:tailEnd/>
          </a:ln>
        </p:spPr>
        <p:txBody>
          <a:bodyPr wrap="none" anchor="ctr"/>
          <a:lstStyle/>
          <a:p>
            <a:pPr rtl="1"/>
            <a:endParaRPr lang="ar-SA" sz="2400" b="1"/>
          </a:p>
        </p:txBody>
      </p:sp>
      <p:sp>
        <p:nvSpPr>
          <p:cNvPr id="26629" name="Rectangle 2"/>
          <p:cNvSpPr>
            <a:spLocks noChangeArrowheads="1"/>
          </p:cNvSpPr>
          <p:nvPr/>
        </p:nvSpPr>
        <p:spPr bwMode="auto">
          <a:xfrm>
            <a:off x="900113" y="549275"/>
            <a:ext cx="7772400" cy="1143000"/>
          </a:xfrm>
          <a:prstGeom prst="rect">
            <a:avLst/>
          </a:prstGeom>
          <a:noFill/>
          <a:ln w="9525">
            <a:noFill/>
            <a:miter lim="800000"/>
            <a:headEnd/>
            <a:tailEnd/>
          </a:ln>
        </p:spPr>
        <p:txBody>
          <a:bodyPr anchor="ctr"/>
          <a:lstStyle/>
          <a:p>
            <a:pPr algn="ctr" rtl="1"/>
            <a:r>
              <a:rPr lang="ar-SA" sz="2800" b="1" dirty="0">
                <a:solidFill>
                  <a:schemeClr val="accent1"/>
                </a:solidFill>
              </a:rPr>
              <a:t>وحدة المعالجة المركزية</a:t>
            </a:r>
            <a:r>
              <a:rPr lang="ar-SA" sz="3600" b="1" dirty="0">
                <a:solidFill>
                  <a:schemeClr val="accent1"/>
                </a:solidFill>
              </a:rPr>
              <a:t> </a:t>
            </a:r>
            <a:r>
              <a:rPr lang="en-US" sz="2800" b="1" dirty="0" smtClean="0">
                <a:solidFill>
                  <a:schemeClr val="accent1"/>
                </a:solidFill>
              </a:rPr>
              <a:t>(Central Processing </a:t>
            </a:r>
            <a:r>
              <a:rPr lang="en-US" sz="2800" b="1" dirty="0">
                <a:solidFill>
                  <a:schemeClr val="accent1"/>
                </a:solidFill>
              </a:rPr>
              <a:t>Unit)</a:t>
            </a:r>
          </a:p>
        </p:txBody>
      </p:sp>
      <p:pic>
        <p:nvPicPr>
          <p:cNvPr id="26630" name="Picture 4" descr="CPU 754 AMD Sempron 2800 1"/>
          <p:cNvPicPr>
            <a:picLocks noChangeAspect="1" noChangeArrowheads="1"/>
          </p:cNvPicPr>
          <p:nvPr/>
        </p:nvPicPr>
        <p:blipFill>
          <a:blip r:embed="rId2" cstate="print"/>
          <a:srcRect/>
          <a:stretch>
            <a:fillRect/>
          </a:stretch>
        </p:blipFill>
        <p:spPr bwMode="auto">
          <a:xfrm>
            <a:off x="1042988" y="4076700"/>
            <a:ext cx="2333625" cy="1595438"/>
          </a:xfrm>
          <a:prstGeom prst="rect">
            <a:avLst/>
          </a:prstGeom>
          <a:noFill/>
          <a:ln w="9525">
            <a:noFill/>
            <a:miter lim="800000"/>
            <a:headEnd/>
            <a:tailEnd/>
          </a:ln>
        </p:spPr>
      </p:pic>
      <p:pic>
        <p:nvPicPr>
          <p:cNvPr id="26631" name="Picture 5" descr="cpu"/>
          <p:cNvPicPr>
            <a:picLocks noChangeAspect="1" noChangeArrowheads="1"/>
          </p:cNvPicPr>
          <p:nvPr/>
        </p:nvPicPr>
        <p:blipFill>
          <a:blip r:embed="rId3" cstate="print"/>
          <a:srcRect/>
          <a:stretch>
            <a:fillRect/>
          </a:stretch>
        </p:blipFill>
        <p:spPr bwMode="auto">
          <a:xfrm>
            <a:off x="7019925" y="3789363"/>
            <a:ext cx="1744663" cy="1747837"/>
          </a:xfrm>
          <a:prstGeom prst="rect">
            <a:avLst/>
          </a:prstGeom>
          <a:noFill/>
          <a:ln w="9525">
            <a:noFill/>
            <a:miter lim="800000"/>
            <a:headEnd/>
            <a:tailEnd/>
          </a:ln>
        </p:spPr>
      </p:pic>
      <p:pic>
        <p:nvPicPr>
          <p:cNvPr id="26632" name="Picture 6" descr="CPU"/>
          <p:cNvPicPr>
            <a:picLocks noChangeAspect="1" noChangeArrowheads="1"/>
          </p:cNvPicPr>
          <p:nvPr/>
        </p:nvPicPr>
        <p:blipFill>
          <a:blip r:embed="rId4" cstate="print"/>
          <a:srcRect/>
          <a:stretch>
            <a:fillRect/>
          </a:stretch>
        </p:blipFill>
        <p:spPr bwMode="auto">
          <a:xfrm>
            <a:off x="3923928" y="4005064"/>
            <a:ext cx="2176462" cy="1635125"/>
          </a:xfrm>
          <a:prstGeom prst="rect">
            <a:avLst/>
          </a:prstGeom>
          <a:noFill/>
          <a:ln w="9525">
            <a:noFill/>
            <a:miter lim="800000"/>
            <a:headEnd/>
            <a:tailEnd/>
          </a:ln>
        </p:spPr>
      </p:pic>
      <p:sp>
        <p:nvSpPr>
          <p:cNvPr id="2" name="Rectangle 4"/>
          <p:cNvSpPr>
            <a:spLocks noRot="1" noChangeArrowheads="1"/>
          </p:cNvSpPr>
          <p:nvPr/>
        </p:nvSpPr>
        <p:spPr bwMode="auto">
          <a:xfrm>
            <a:off x="2411413" y="5516563"/>
            <a:ext cx="6042025" cy="1065212"/>
          </a:xfrm>
          <a:prstGeom prst="rect">
            <a:avLst/>
          </a:prstGeom>
          <a:noFill/>
          <a:ln w="9525">
            <a:noFill/>
            <a:miter lim="800000"/>
            <a:headEnd/>
            <a:tailEnd/>
          </a:ln>
        </p:spPr>
        <p:txBody>
          <a:bodyPr/>
          <a:lstStyle/>
          <a:p>
            <a:pPr marL="609600" indent="-609600" algn="ctr" rtl="1">
              <a:spcBef>
                <a:spcPct val="20000"/>
              </a:spcBef>
              <a:buFont typeface="Wingdings" pitchFamily="2" charset="2"/>
              <a:buNone/>
            </a:pPr>
            <a:endParaRPr lang="ar-SA" sz="32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9220">
                                            <p:txEl>
                                              <p:pRg st="0" end="0"/>
                                            </p:txEl>
                                          </p:spTgt>
                                        </p:tgtEl>
                                        <p:attrNameLst>
                                          <p:attrName>style.visibility</p:attrName>
                                        </p:attrNameLst>
                                      </p:cBhvr>
                                      <p:to>
                                        <p:strVal val="visible"/>
                                      </p:to>
                                    </p:set>
                                    <p:anim calcmode="lin" valueType="num">
                                      <p:cBhvr>
                                        <p:cTn id="7" dur="500" decel="50000" fill="hold">
                                          <p:stCondLst>
                                            <p:cond delay="0"/>
                                          </p:stCondLst>
                                        </p:cTn>
                                        <p:tgtEl>
                                          <p:spTgt spid="9220">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9220">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9220">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9220">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9220">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9220">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9220">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9220">
                                            <p:txEl>
                                              <p:pRg st="0" end="0"/>
                                            </p:txEl>
                                          </p:spTgt>
                                        </p:tgtEl>
                                      </p:cBhvr>
                                    </p:animEffect>
                                  </p:childTnLst>
                                </p:cTn>
                              </p:par>
                            </p:childTnLst>
                          </p:cTn>
                        </p:par>
                        <p:par>
                          <p:cTn id="15" fill="hold">
                            <p:stCondLst>
                              <p:cond delay="1000"/>
                            </p:stCondLst>
                            <p:childTnLst>
                              <p:par>
                                <p:cTn id="16" presetID="25" presetClass="entr" presetSubtype="0" fill="hold" grpId="0" nodeType="afterEffect">
                                  <p:stCondLst>
                                    <p:cond delay="0"/>
                                  </p:stCondLst>
                                  <p:childTnLst>
                                    <p:set>
                                      <p:cBhvr>
                                        <p:cTn id="17" dur="1" fill="hold">
                                          <p:stCondLst>
                                            <p:cond delay="0"/>
                                          </p:stCondLst>
                                        </p:cTn>
                                        <p:tgtEl>
                                          <p:spTgt spid="9220">
                                            <p:txEl>
                                              <p:pRg st="1" end="1"/>
                                            </p:txEl>
                                          </p:spTgt>
                                        </p:tgtEl>
                                        <p:attrNameLst>
                                          <p:attrName>style.visibility</p:attrName>
                                        </p:attrNameLst>
                                      </p:cBhvr>
                                      <p:to>
                                        <p:strVal val="visible"/>
                                      </p:to>
                                    </p:set>
                                    <p:anim calcmode="lin" valueType="num">
                                      <p:cBhvr>
                                        <p:cTn id="18" dur="500" decel="50000" fill="hold">
                                          <p:stCondLst>
                                            <p:cond delay="0"/>
                                          </p:stCondLst>
                                        </p:cTn>
                                        <p:tgtEl>
                                          <p:spTgt spid="9220">
                                            <p:txEl>
                                              <p:pRg st="1" end="1"/>
                                            </p:txEl>
                                          </p:spTgt>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9220">
                                            <p:txEl>
                                              <p:pRg st="1" end="1"/>
                                            </p:txEl>
                                          </p:spTgt>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9220">
                                            <p:txEl>
                                              <p:pRg st="1" end="1"/>
                                            </p:txEl>
                                          </p:spTgt>
                                        </p:tgtEl>
                                        <p:attrNameLst>
                                          <p:attrName>ppt_w</p:attrName>
                                        </p:attrNameLst>
                                      </p:cBhvr>
                                      <p:tavLst>
                                        <p:tav tm="0">
                                          <p:val>
                                            <p:strVal val="#ppt_w*.05"/>
                                          </p:val>
                                        </p:tav>
                                        <p:tav tm="100000">
                                          <p:val>
                                            <p:strVal val="#ppt_w"/>
                                          </p:val>
                                        </p:tav>
                                      </p:tavLst>
                                    </p:anim>
                                    <p:anim calcmode="lin" valueType="num">
                                      <p:cBhvr>
                                        <p:cTn id="21" dur="1000" fill="hold"/>
                                        <p:tgtEl>
                                          <p:spTgt spid="9220">
                                            <p:txEl>
                                              <p:pRg st="1" end="1"/>
                                            </p:txEl>
                                          </p:spTgt>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9220">
                                            <p:txEl>
                                              <p:pRg st="1" end="1"/>
                                            </p:txEl>
                                          </p:spTgt>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9220">
                                            <p:txEl>
                                              <p:pRg st="1" end="1"/>
                                            </p:txEl>
                                          </p:spTgt>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9220">
                                            <p:txEl>
                                              <p:pRg st="1" end="1"/>
                                            </p:txEl>
                                          </p:spTgt>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9220">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5" presetClass="entr" presetSubtype="0" fill="hold" grpId="0" nodeType="clickEffect">
                                  <p:stCondLst>
                                    <p:cond delay="0"/>
                                  </p:stCondLst>
                                  <p:childTnLst>
                                    <p:set>
                                      <p:cBhvr>
                                        <p:cTn id="29" dur="1" fill="hold">
                                          <p:stCondLst>
                                            <p:cond delay="0"/>
                                          </p:stCondLst>
                                        </p:cTn>
                                        <p:tgtEl>
                                          <p:spTgt spid="9220">
                                            <p:txEl>
                                              <p:pRg st="2" end="2"/>
                                            </p:txEl>
                                          </p:spTgt>
                                        </p:tgtEl>
                                        <p:attrNameLst>
                                          <p:attrName>style.visibility</p:attrName>
                                        </p:attrNameLst>
                                      </p:cBhvr>
                                      <p:to>
                                        <p:strVal val="visible"/>
                                      </p:to>
                                    </p:set>
                                    <p:anim calcmode="lin" valueType="num">
                                      <p:cBhvr>
                                        <p:cTn id="30" dur="500" decel="50000" fill="hold">
                                          <p:stCondLst>
                                            <p:cond delay="0"/>
                                          </p:stCondLst>
                                        </p:cTn>
                                        <p:tgtEl>
                                          <p:spTgt spid="9220">
                                            <p:txEl>
                                              <p:pRg st="2" end="2"/>
                                            </p:txEl>
                                          </p:spTgt>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9220">
                                            <p:txEl>
                                              <p:pRg st="2" end="2"/>
                                            </p:txEl>
                                          </p:spTgt>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9220">
                                            <p:txEl>
                                              <p:pRg st="2" end="2"/>
                                            </p:txEl>
                                          </p:spTgt>
                                        </p:tgtEl>
                                        <p:attrNameLst>
                                          <p:attrName>ppt_w</p:attrName>
                                        </p:attrNameLst>
                                      </p:cBhvr>
                                      <p:tavLst>
                                        <p:tav tm="0">
                                          <p:val>
                                            <p:strVal val="#ppt_w*.05"/>
                                          </p:val>
                                        </p:tav>
                                        <p:tav tm="100000">
                                          <p:val>
                                            <p:strVal val="#ppt_w"/>
                                          </p:val>
                                        </p:tav>
                                      </p:tavLst>
                                    </p:anim>
                                    <p:anim calcmode="lin" valueType="num">
                                      <p:cBhvr>
                                        <p:cTn id="33" dur="1000" fill="hold"/>
                                        <p:tgtEl>
                                          <p:spTgt spid="9220">
                                            <p:txEl>
                                              <p:pRg st="2" end="2"/>
                                            </p:txEl>
                                          </p:spTgt>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9220">
                                            <p:txEl>
                                              <p:pRg st="2" end="2"/>
                                            </p:txEl>
                                          </p:spTgt>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9220">
                                            <p:txEl>
                                              <p:pRg st="2" end="2"/>
                                            </p:txEl>
                                          </p:spTgt>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9220">
                                            <p:txEl>
                                              <p:pRg st="2" end="2"/>
                                            </p:txEl>
                                          </p:spTgt>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9220">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5" presetClass="entr" presetSubtype="0" fill="hold" grpId="0" nodeType="clickEffect">
                                  <p:stCondLst>
                                    <p:cond delay="0"/>
                                  </p:stCondLst>
                                  <p:childTnLst>
                                    <p:set>
                                      <p:cBhvr>
                                        <p:cTn id="41" dur="1" fill="hold">
                                          <p:stCondLst>
                                            <p:cond delay="0"/>
                                          </p:stCondLst>
                                        </p:cTn>
                                        <p:tgtEl>
                                          <p:spTgt spid="9222">
                                            <p:txEl>
                                              <p:pRg st="0" end="0"/>
                                            </p:txEl>
                                          </p:spTgt>
                                        </p:tgtEl>
                                        <p:attrNameLst>
                                          <p:attrName>style.visibility</p:attrName>
                                        </p:attrNameLst>
                                      </p:cBhvr>
                                      <p:to>
                                        <p:strVal val="visible"/>
                                      </p:to>
                                    </p:set>
                                    <p:anim calcmode="lin" valueType="num">
                                      <p:cBhvr>
                                        <p:cTn id="42" dur="500" decel="50000" fill="hold">
                                          <p:stCondLst>
                                            <p:cond delay="0"/>
                                          </p:stCondLst>
                                        </p:cTn>
                                        <p:tgtEl>
                                          <p:spTgt spid="9222">
                                            <p:txEl>
                                              <p:pRg st="0" end="0"/>
                                            </p:txEl>
                                          </p:spTgt>
                                        </p:tgtEl>
                                        <p:attrNameLst>
                                          <p:attrName>style.rotation</p:attrName>
                                        </p:attrNameLst>
                                      </p:cBhvr>
                                      <p:tavLst>
                                        <p:tav tm="0">
                                          <p:val>
                                            <p:fltVal val="-90"/>
                                          </p:val>
                                        </p:tav>
                                        <p:tav tm="100000">
                                          <p:val>
                                            <p:fltVal val="0"/>
                                          </p:val>
                                        </p:tav>
                                      </p:tavLst>
                                    </p:anim>
                                    <p:anim calcmode="lin" valueType="num">
                                      <p:cBhvr>
                                        <p:cTn id="43" dur="500" decel="50000" fill="hold">
                                          <p:stCondLst>
                                            <p:cond delay="0"/>
                                          </p:stCondLst>
                                        </p:cTn>
                                        <p:tgtEl>
                                          <p:spTgt spid="9222">
                                            <p:txEl>
                                              <p:pRg st="0" end="0"/>
                                            </p:txEl>
                                          </p:spTgt>
                                        </p:tgtEl>
                                        <p:attrNameLst>
                                          <p:attrName>ppt_w</p:attrName>
                                        </p:attrNameLst>
                                      </p:cBhvr>
                                      <p:tavLst>
                                        <p:tav tm="0">
                                          <p:val>
                                            <p:strVal val="#ppt_w"/>
                                          </p:val>
                                        </p:tav>
                                        <p:tav tm="100000">
                                          <p:val>
                                            <p:strVal val="#ppt_w*.05"/>
                                          </p:val>
                                        </p:tav>
                                      </p:tavLst>
                                    </p:anim>
                                    <p:anim calcmode="lin" valueType="num">
                                      <p:cBhvr>
                                        <p:cTn id="44" dur="500" accel="50000" fill="hold">
                                          <p:stCondLst>
                                            <p:cond delay="500"/>
                                          </p:stCondLst>
                                        </p:cTn>
                                        <p:tgtEl>
                                          <p:spTgt spid="9222">
                                            <p:txEl>
                                              <p:pRg st="0" end="0"/>
                                            </p:txEl>
                                          </p:spTgt>
                                        </p:tgtEl>
                                        <p:attrNameLst>
                                          <p:attrName>ppt_w</p:attrName>
                                        </p:attrNameLst>
                                      </p:cBhvr>
                                      <p:tavLst>
                                        <p:tav tm="0">
                                          <p:val>
                                            <p:strVal val="#ppt_w*.05"/>
                                          </p:val>
                                        </p:tav>
                                        <p:tav tm="100000">
                                          <p:val>
                                            <p:strVal val="#ppt_w"/>
                                          </p:val>
                                        </p:tav>
                                      </p:tavLst>
                                    </p:anim>
                                    <p:anim calcmode="lin" valueType="num">
                                      <p:cBhvr>
                                        <p:cTn id="45" dur="1000" fill="hold"/>
                                        <p:tgtEl>
                                          <p:spTgt spid="9222">
                                            <p:txEl>
                                              <p:pRg st="0" end="0"/>
                                            </p:txEl>
                                          </p:spTgt>
                                        </p:tgtEl>
                                        <p:attrNameLst>
                                          <p:attrName>ppt_h</p:attrName>
                                        </p:attrNameLst>
                                      </p:cBhvr>
                                      <p:tavLst>
                                        <p:tav tm="0">
                                          <p:val>
                                            <p:strVal val="#ppt_h"/>
                                          </p:val>
                                        </p:tav>
                                        <p:tav tm="100000">
                                          <p:val>
                                            <p:strVal val="#ppt_h"/>
                                          </p:val>
                                        </p:tav>
                                      </p:tavLst>
                                    </p:anim>
                                    <p:anim calcmode="lin" valueType="num">
                                      <p:cBhvr>
                                        <p:cTn id="46" dur="500" decel="50000" fill="hold">
                                          <p:stCondLst>
                                            <p:cond delay="0"/>
                                          </p:stCondLst>
                                        </p:cTn>
                                        <p:tgtEl>
                                          <p:spTgt spid="9222">
                                            <p:txEl>
                                              <p:pRg st="0" end="0"/>
                                            </p:txEl>
                                          </p:spTgt>
                                        </p:tgtEl>
                                        <p:attrNameLst>
                                          <p:attrName>ppt_x</p:attrName>
                                        </p:attrNameLst>
                                      </p:cBhvr>
                                      <p:tavLst>
                                        <p:tav tm="0">
                                          <p:val>
                                            <p:strVal val="#ppt_x+.4"/>
                                          </p:val>
                                        </p:tav>
                                        <p:tav tm="100000">
                                          <p:val>
                                            <p:strVal val="#ppt_x"/>
                                          </p:val>
                                        </p:tav>
                                      </p:tavLst>
                                    </p:anim>
                                    <p:anim calcmode="lin" valueType="num">
                                      <p:cBhvr>
                                        <p:cTn id="47" dur="500" decel="50000" fill="hold">
                                          <p:stCondLst>
                                            <p:cond delay="0"/>
                                          </p:stCondLst>
                                        </p:cTn>
                                        <p:tgtEl>
                                          <p:spTgt spid="9222">
                                            <p:txEl>
                                              <p:pRg st="0" end="0"/>
                                            </p:txEl>
                                          </p:spTgt>
                                        </p:tgtEl>
                                        <p:attrNameLst>
                                          <p:attrName>ppt_y</p:attrName>
                                        </p:attrNameLst>
                                      </p:cBhvr>
                                      <p:tavLst>
                                        <p:tav tm="0">
                                          <p:val>
                                            <p:strVal val="#ppt_y-.2"/>
                                          </p:val>
                                        </p:tav>
                                        <p:tav tm="100000">
                                          <p:val>
                                            <p:strVal val="#ppt_y+.1"/>
                                          </p:val>
                                        </p:tav>
                                      </p:tavLst>
                                    </p:anim>
                                    <p:anim calcmode="lin" valueType="num">
                                      <p:cBhvr>
                                        <p:cTn id="48" dur="500" accel="50000" fill="hold">
                                          <p:stCondLst>
                                            <p:cond delay="500"/>
                                          </p:stCondLst>
                                        </p:cTn>
                                        <p:tgtEl>
                                          <p:spTgt spid="9222">
                                            <p:txEl>
                                              <p:pRg st="0" end="0"/>
                                            </p:txEl>
                                          </p:spTgt>
                                        </p:tgtEl>
                                        <p:attrNameLst>
                                          <p:attrName>ppt_y</p:attrName>
                                        </p:attrNameLst>
                                      </p:cBhvr>
                                      <p:tavLst>
                                        <p:tav tm="0">
                                          <p:val>
                                            <p:strVal val="#ppt_y+.1"/>
                                          </p:val>
                                        </p:tav>
                                        <p:tav tm="100000">
                                          <p:val>
                                            <p:strVal val="#ppt_y"/>
                                          </p:val>
                                        </p:tav>
                                      </p:tavLst>
                                    </p:anim>
                                    <p:animEffect transition="in" filter="fade">
                                      <p:cBhvr>
                                        <p:cTn id="49" dur="1000" decel="50000">
                                          <p:stCondLst>
                                            <p:cond delay="0"/>
                                          </p:stCondLst>
                                        </p:cTn>
                                        <p:tgtEl>
                                          <p:spTgt spid="9222">
                                            <p:txEl>
                                              <p:pRg st="0" end="0"/>
                                            </p:txEl>
                                          </p:spTgt>
                                        </p:tgtEl>
                                      </p:cBhvr>
                                    </p:animEffect>
                                  </p:childTnLst>
                                </p:cTn>
                              </p:par>
                            </p:childTnLst>
                          </p:cTn>
                        </p:par>
                        <p:par>
                          <p:cTn id="50" fill="hold">
                            <p:stCondLst>
                              <p:cond delay="1000"/>
                            </p:stCondLst>
                            <p:childTnLst>
                              <p:par>
                                <p:cTn id="51" presetID="25" presetClass="entr" presetSubtype="0" fill="hold" grpId="0" nodeType="afterEffect">
                                  <p:stCondLst>
                                    <p:cond delay="0"/>
                                  </p:stCondLst>
                                  <p:childTnLst>
                                    <p:set>
                                      <p:cBhvr>
                                        <p:cTn id="52" dur="1" fill="hold">
                                          <p:stCondLst>
                                            <p:cond delay="0"/>
                                          </p:stCondLst>
                                        </p:cTn>
                                        <p:tgtEl>
                                          <p:spTgt spid="9222">
                                            <p:txEl>
                                              <p:pRg st="1" end="1"/>
                                            </p:txEl>
                                          </p:spTgt>
                                        </p:tgtEl>
                                        <p:attrNameLst>
                                          <p:attrName>style.visibility</p:attrName>
                                        </p:attrNameLst>
                                      </p:cBhvr>
                                      <p:to>
                                        <p:strVal val="visible"/>
                                      </p:to>
                                    </p:set>
                                    <p:anim calcmode="lin" valueType="num">
                                      <p:cBhvr>
                                        <p:cTn id="53" dur="500" decel="50000" fill="hold">
                                          <p:stCondLst>
                                            <p:cond delay="0"/>
                                          </p:stCondLst>
                                        </p:cTn>
                                        <p:tgtEl>
                                          <p:spTgt spid="9222">
                                            <p:txEl>
                                              <p:pRg st="1" end="1"/>
                                            </p:txEl>
                                          </p:spTgt>
                                        </p:tgtEl>
                                        <p:attrNameLst>
                                          <p:attrName>style.rotation</p:attrName>
                                        </p:attrNameLst>
                                      </p:cBhvr>
                                      <p:tavLst>
                                        <p:tav tm="0">
                                          <p:val>
                                            <p:fltVal val="-90"/>
                                          </p:val>
                                        </p:tav>
                                        <p:tav tm="100000">
                                          <p:val>
                                            <p:fltVal val="0"/>
                                          </p:val>
                                        </p:tav>
                                      </p:tavLst>
                                    </p:anim>
                                    <p:anim calcmode="lin" valueType="num">
                                      <p:cBhvr>
                                        <p:cTn id="54" dur="500" decel="50000" fill="hold">
                                          <p:stCondLst>
                                            <p:cond delay="0"/>
                                          </p:stCondLst>
                                        </p:cTn>
                                        <p:tgtEl>
                                          <p:spTgt spid="9222">
                                            <p:txEl>
                                              <p:pRg st="1" end="1"/>
                                            </p:txEl>
                                          </p:spTgt>
                                        </p:tgtEl>
                                        <p:attrNameLst>
                                          <p:attrName>ppt_w</p:attrName>
                                        </p:attrNameLst>
                                      </p:cBhvr>
                                      <p:tavLst>
                                        <p:tav tm="0">
                                          <p:val>
                                            <p:strVal val="#ppt_w"/>
                                          </p:val>
                                        </p:tav>
                                        <p:tav tm="100000">
                                          <p:val>
                                            <p:strVal val="#ppt_w*.05"/>
                                          </p:val>
                                        </p:tav>
                                      </p:tavLst>
                                    </p:anim>
                                    <p:anim calcmode="lin" valueType="num">
                                      <p:cBhvr>
                                        <p:cTn id="55" dur="500" accel="50000" fill="hold">
                                          <p:stCondLst>
                                            <p:cond delay="500"/>
                                          </p:stCondLst>
                                        </p:cTn>
                                        <p:tgtEl>
                                          <p:spTgt spid="9222">
                                            <p:txEl>
                                              <p:pRg st="1" end="1"/>
                                            </p:txEl>
                                          </p:spTgt>
                                        </p:tgtEl>
                                        <p:attrNameLst>
                                          <p:attrName>ppt_w</p:attrName>
                                        </p:attrNameLst>
                                      </p:cBhvr>
                                      <p:tavLst>
                                        <p:tav tm="0">
                                          <p:val>
                                            <p:strVal val="#ppt_w*.05"/>
                                          </p:val>
                                        </p:tav>
                                        <p:tav tm="100000">
                                          <p:val>
                                            <p:strVal val="#ppt_w"/>
                                          </p:val>
                                        </p:tav>
                                      </p:tavLst>
                                    </p:anim>
                                    <p:anim calcmode="lin" valueType="num">
                                      <p:cBhvr>
                                        <p:cTn id="56" dur="1000" fill="hold"/>
                                        <p:tgtEl>
                                          <p:spTgt spid="9222">
                                            <p:txEl>
                                              <p:pRg st="1" end="1"/>
                                            </p:txEl>
                                          </p:spTgt>
                                        </p:tgtEl>
                                        <p:attrNameLst>
                                          <p:attrName>ppt_h</p:attrName>
                                        </p:attrNameLst>
                                      </p:cBhvr>
                                      <p:tavLst>
                                        <p:tav tm="0">
                                          <p:val>
                                            <p:strVal val="#ppt_h"/>
                                          </p:val>
                                        </p:tav>
                                        <p:tav tm="100000">
                                          <p:val>
                                            <p:strVal val="#ppt_h"/>
                                          </p:val>
                                        </p:tav>
                                      </p:tavLst>
                                    </p:anim>
                                    <p:anim calcmode="lin" valueType="num">
                                      <p:cBhvr>
                                        <p:cTn id="57" dur="500" decel="50000" fill="hold">
                                          <p:stCondLst>
                                            <p:cond delay="0"/>
                                          </p:stCondLst>
                                        </p:cTn>
                                        <p:tgtEl>
                                          <p:spTgt spid="9222">
                                            <p:txEl>
                                              <p:pRg st="1" end="1"/>
                                            </p:txEl>
                                          </p:spTgt>
                                        </p:tgtEl>
                                        <p:attrNameLst>
                                          <p:attrName>ppt_x</p:attrName>
                                        </p:attrNameLst>
                                      </p:cBhvr>
                                      <p:tavLst>
                                        <p:tav tm="0">
                                          <p:val>
                                            <p:strVal val="#ppt_x+.4"/>
                                          </p:val>
                                        </p:tav>
                                        <p:tav tm="100000">
                                          <p:val>
                                            <p:strVal val="#ppt_x"/>
                                          </p:val>
                                        </p:tav>
                                      </p:tavLst>
                                    </p:anim>
                                    <p:anim calcmode="lin" valueType="num">
                                      <p:cBhvr>
                                        <p:cTn id="58" dur="500" decel="50000" fill="hold">
                                          <p:stCondLst>
                                            <p:cond delay="0"/>
                                          </p:stCondLst>
                                        </p:cTn>
                                        <p:tgtEl>
                                          <p:spTgt spid="9222">
                                            <p:txEl>
                                              <p:pRg st="1" end="1"/>
                                            </p:txEl>
                                          </p:spTgt>
                                        </p:tgtEl>
                                        <p:attrNameLst>
                                          <p:attrName>ppt_y</p:attrName>
                                        </p:attrNameLst>
                                      </p:cBhvr>
                                      <p:tavLst>
                                        <p:tav tm="0">
                                          <p:val>
                                            <p:strVal val="#ppt_y-.2"/>
                                          </p:val>
                                        </p:tav>
                                        <p:tav tm="100000">
                                          <p:val>
                                            <p:strVal val="#ppt_y+.1"/>
                                          </p:val>
                                        </p:tav>
                                      </p:tavLst>
                                    </p:anim>
                                    <p:anim calcmode="lin" valueType="num">
                                      <p:cBhvr>
                                        <p:cTn id="59" dur="500" accel="50000" fill="hold">
                                          <p:stCondLst>
                                            <p:cond delay="500"/>
                                          </p:stCondLst>
                                        </p:cTn>
                                        <p:tgtEl>
                                          <p:spTgt spid="9222">
                                            <p:txEl>
                                              <p:pRg st="1" end="1"/>
                                            </p:txEl>
                                          </p:spTgt>
                                        </p:tgtEl>
                                        <p:attrNameLst>
                                          <p:attrName>ppt_y</p:attrName>
                                        </p:attrNameLst>
                                      </p:cBhvr>
                                      <p:tavLst>
                                        <p:tav tm="0">
                                          <p:val>
                                            <p:strVal val="#ppt_y+.1"/>
                                          </p:val>
                                        </p:tav>
                                        <p:tav tm="100000">
                                          <p:val>
                                            <p:strVal val="#ppt_y"/>
                                          </p:val>
                                        </p:tav>
                                      </p:tavLst>
                                    </p:anim>
                                    <p:animEffect transition="in" filter="fade">
                                      <p:cBhvr>
                                        <p:cTn id="60" dur="1000" decel="50000">
                                          <p:stCondLst>
                                            <p:cond delay="0"/>
                                          </p:stCondLst>
                                        </p:cTn>
                                        <p:tgtEl>
                                          <p:spTgt spid="9222">
                                            <p:txEl>
                                              <p:pRg st="1" end="1"/>
                                            </p:txEl>
                                          </p:spTgt>
                                        </p:tgtEl>
                                      </p:cBhvr>
                                    </p:animEffect>
                                  </p:childTnLst>
                                </p:cTn>
                              </p:par>
                            </p:childTnLst>
                          </p:cTn>
                        </p:par>
                        <p:par>
                          <p:cTn id="61" fill="hold">
                            <p:stCondLst>
                              <p:cond delay="2000"/>
                            </p:stCondLst>
                            <p:childTnLst>
                              <p:par>
                                <p:cTn id="62" presetID="4" presetClass="entr" presetSubtype="32" fill="hold" grpId="0" nodeType="afterEffect">
                                  <p:stCondLst>
                                    <p:cond delay="0"/>
                                  </p:stCondLst>
                                  <p:childTnLst>
                                    <p:set>
                                      <p:cBhvr>
                                        <p:cTn id="63" dur="1" fill="hold">
                                          <p:stCondLst>
                                            <p:cond delay="0"/>
                                          </p:stCondLst>
                                        </p:cTn>
                                        <p:tgtEl>
                                          <p:spTgt spid="9223"/>
                                        </p:tgtEl>
                                        <p:attrNameLst>
                                          <p:attrName>style.visibility</p:attrName>
                                        </p:attrNameLst>
                                      </p:cBhvr>
                                      <p:to>
                                        <p:strVal val="visible"/>
                                      </p:to>
                                    </p:set>
                                    <p:animEffect transition="in" filter="box(out)">
                                      <p:cBhvr>
                                        <p:cTn id="64" dur="500"/>
                                        <p:tgtEl>
                                          <p:spTgt spid="9223"/>
                                        </p:tgtEl>
                                      </p:cBhvr>
                                    </p:animEffect>
                                  </p:childTnLst>
                                </p:cTn>
                              </p:par>
                            </p:childTnLst>
                          </p:cTn>
                        </p:par>
                        <p:par>
                          <p:cTn id="65" fill="hold">
                            <p:stCondLst>
                              <p:cond delay="2500"/>
                            </p:stCondLst>
                            <p:childTnLst>
                              <p:par>
                                <p:cTn id="66" presetID="25" presetClass="entr" presetSubtype="0" fill="hold" grpId="0" nodeType="afterEffect" nodePh="1">
                                  <p:stCondLst>
                                    <p:cond delay="0"/>
                                  </p:stCondLst>
                                  <p:endCondLst>
                                    <p:cond evt="begin" delay="0">
                                      <p:tn val="66"/>
                                    </p:cond>
                                  </p:endCondLst>
                                  <p:childTnLst>
                                    <p:set>
                                      <p:cBhvr>
                                        <p:cTn id="67" dur="1" fill="hold">
                                          <p:stCondLst>
                                            <p:cond delay="0"/>
                                          </p:stCondLst>
                                        </p:cTn>
                                        <p:tgtEl>
                                          <p:spTgt spid="2">
                                            <p:txEl>
                                              <p:pRg st="0" end="0"/>
                                            </p:txEl>
                                          </p:spTgt>
                                        </p:tgtEl>
                                        <p:attrNameLst>
                                          <p:attrName>style.visibility</p:attrName>
                                        </p:attrNameLst>
                                      </p:cBhvr>
                                      <p:to>
                                        <p:strVal val="visible"/>
                                      </p:to>
                                    </p:set>
                                    <p:anim calcmode="lin" valueType="num">
                                      <p:cBhvr>
                                        <p:cTn id="68" dur="500" decel="50000" fill="hold">
                                          <p:stCondLst>
                                            <p:cond delay="0"/>
                                          </p:stCondLst>
                                        </p:cTn>
                                        <p:tgtEl>
                                          <p:spTgt spid="2">
                                            <p:txEl>
                                              <p:pRg st="0" end="0"/>
                                            </p:txEl>
                                          </p:spTgt>
                                        </p:tgtEl>
                                        <p:attrNameLst>
                                          <p:attrName>style.rotation</p:attrName>
                                        </p:attrNameLst>
                                      </p:cBhvr>
                                      <p:tavLst>
                                        <p:tav tm="0">
                                          <p:val>
                                            <p:fltVal val="-90"/>
                                          </p:val>
                                        </p:tav>
                                        <p:tav tm="100000">
                                          <p:val>
                                            <p:fltVal val="0"/>
                                          </p:val>
                                        </p:tav>
                                      </p:tavLst>
                                    </p:anim>
                                    <p:anim calcmode="lin" valueType="num">
                                      <p:cBhvr>
                                        <p:cTn id="69" dur="500" decel="50000" fill="hold">
                                          <p:stCondLst>
                                            <p:cond delay="0"/>
                                          </p:stCondLst>
                                        </p:cTn>
                                        <p:tgtEl>
                                          <p:spTgt spid="2">
                                            <p:txEl>
                                              <p:pRg st="0" end="0"/>
                                            </p:txEl>
                                          </p:spTgt>
                                        </p:tgtEl>
                                        <p:attrNameLst>
                                          <p:attrName>ppt_w</p:attrName>
                                        </p:attrNameLst>
                                      </p:cBhvr>
                                      <p:tavLst>
                                        <p:tav tm="0">
                                          <p:val>
                                            <p:strVal val="#ppt_w"/>
                                          </p:val>
                                        </p:tav>
                                        <p:tav tm="100000">
                                          <p:val>
                                            <p:strVal val="#ppt_w*.05"/>
                                          </p:val>
                                        </p:tav>
                                      </p:tavLst>
                                    </p:anim>
                                    <p:anim calcmode="lin" valueType="num">
                                      <p:cBhvr>
                                        <p:cTn id="70" dur="500" accel="50000" fill="hold">
                                          <p:stCondLst>
                                            <p:cond delay="500"/>
                                          </p:stCondLst>
                                        </p:cTn>
                                        <p:tgtEl>
                                          <p:spTgt spid="2">
                                            <p:txEl>
                                              <p:pRg st="0" end="0"/>
                                            </p:txEl>
                                          </p:spTgt>
                                        </p:tgtEl>
                                        <p:attrNameLst>
                                          <p:attrName>ppt_w</p:attrName>
                                        </p:attrNameLst>
                                      </p:cBhvr>
                                      <p:tavLst>
                                        <p:tav tm="0">
                                          <p:val>
                                            <p:strVal val="#ppt_w*.05"/>
                                          </p:val>
                                        </p:tav>
                                        <p:tav tm="100000">
                                          <p:val>
                                            <p:strVal val="#ppt_w"/>
                                          </p:val>
                                        </p:tav>
                                      </p:tavLst>
                                    </p:anim>
                                    <p:anim calcmode="lin" valueType="num">
                                      <p:cBhvr>
                                        <p:cTn id="71" dur="1000" fill="hold"/>
                                        <p:tgtEl>
                                          <p:spTgt spid="2">
                                            <p:txEl>
                                              <p:pRg st="0" end="0"/>
                                            </p:txEl>
                                          </p:spTgt>
                                        </p:tgtEl>
                                        <p:attrNameLst>
                                          <p:attrName>ppt_h</p:attrName>
                                        </p:attrNameLst>
                                      </p:cBhvr>
                                      <p:tavLst>
                                        <p:tav tm="0">
                                          <p:val>
                                            <p:strVal val="#ppt_h"/>
                                          </p:val>
                                        </p:tav>
                                        <p:tav tm="100000">
                                          <p:val>
                                            <p:strVal val="#ppt_h"/>
                                          </p:val>
                                        </p:tav>
                                      </p:tavLst>
                                    </p:anim>
                                    <p:anim calcmode="lin" valueType="num">
                                      <p:cBhvr>
                                        <p:cTn id="72" dur="500" decel="50000" fill="hold">
                                          <p:stCondLst>
                                            <p:cond delay="0"/>
                                          </p:stCondLst>
                                        </p:cTn>
                                        <p:tgtEl>
                                          <p:spTgt spid="2">
                                            <p:txEl>
                                              <p:pRg st="0" end="0"/>
                                            </p:txEl>
                                          </p:spTgt>
                                        </p:tgtEl>
                                        <p:attrNameLst>
                                          <p:attrName>ppt_x</p:attrName>
                                        </p:attrNameLst>
                                      </p:cBhvr>
                                      <p:tavLst>
                                        <p:tav tm="0">
                                          <p:val>
                                            <p:strVal val="#ppt_x+.4"/>
                                          </p:val>
                                        </p:tav>
                                        <p:tav tm="100000">
                                          <p:val>
                                            <p:strVal val="#ppt_x"/>
                                          </p:val>
                                        </p:tav>
                                      </p:tavLst>
                                    </p:anim>
                                    <p:anim calcmode="lin" valueType="num">
                                      <p:cBhvr>
                                        <p:cTn id="73" dur="500" decel="50000" fill="hold">
                                          <p:stCondLst>
                                            <p:cond delay="0"/>
                                          </p:stCondLst>
                                        </p:cTn>
                                        <p:tgtEl>
                                          <p:spTgt spid="2">
                                            <p:txEl>
                                              <p:pRg st="0" end="0"/>
                                            </p:txEl>
                                          </p:spTgt>
                                        </p:tgtEl>
                                        <p:attrNameLst>
                                          <p:attrName>ppt_y</p:attrName>
                                        </p:attrNameLst>
                                      </p:cBhvr>
                                      <p:tavLst>
                                        <p:tav tm="0">
                                          <p:val>
                                            <p:strVal val="#ppt_y-.2"/>
                                          </p:val>
                                        </p:tav>
                                        <p:tav tm="100000">
                                          <p:val>
                                            <p:strVal val="#ppt_y+.1"/>
                                          </p:val>
                                        </p:tav>
                                      </p:tavLst>
                                    </p:anim>
                                    <p:anim calcmode="lin" valueType="num">
                                      <p:cBhvr>
                                        <p:cTn id="74" dur="500" accel="50000" fill="hold">
                                          <p:stCondLst>
                                            <p:cond delay="500"/>
                                          </p:stCondLst>
                                        </p:cTn>
                                        <p:tgtEl>
                                          <p:spTgt spid="2">
                                            <p:txEl>
                                              <p:pRg st="0" end="0"/>
                                            </p:txEl>
                                          </p:spTgt>
                                        </p:tgtEl>
                                        <p:attrNameLst>
                                          <p:attrName>ppt_y</p:attrName>
                                        </p:attrNameLst>
                                      </p:cBhvr>
                                      <p:tavLst>
                                        <p:tav tm="0">
                                          <p:val>
                                            <p:strVal val="#ppt_y+.1"/>
                                          </p:val>
                                        </p:tav>
                                        <p:tav tm="100000">
                                          <p:val>
                                            <p:strVal val="#ppt_y"/>
                                          </p:val>
                                        </p:tav>
                                      </p:tavLst>
                                    </p:anim>
                                    <p:animEffect transition="in" filter="fade">
                                      <p:cBhvr>
                                        <p:cTn id="75" dur="1000" decel="50000">
                                          <p:stCondLst>
                                            <p:cond delay="0"/>
                                          </p:stCondLst>
                                        </p:cTn>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uild="p"/>
      <p:bldP spid="9222" grpId="0" build="p"/>
      <p:bldP spid="9223" grpId="0" animBg="1"/>
      <p:bldP spid="2"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476672"/>
            <a:ext cx="8712968" cy="723275"/>
          </a:xfrm>
          <a:prstGeom prst="rect">
            <a:avLst/>
          </a:prstGeom>
          <a:noFill/>
        </p:spPr>
        <p:txBody>
          <a:bodyPr wrap="square" rtlCol="0">
            <a:spAutoFit/>
          </a:bodyPr>
          <a:lstStyle/>
          <a:p>
            <a:pPr marL="609600" indent="-609600" algn="ctr" rtl="1">
              <a:spcBef>
                <a:spcPct val="20000"/>
              </a:spcBef>
              <a:buClr>
                <a:schemeClr val="hlink"/>
              </a:buClr>
              <a:buFont typeface="Wingdings" pitchFamily="2" charset="2"/>
              <a:buNone/>
            </a:pPr>
            <a:r>
              <a:rPr lang="ar-SA" sz="4100" b="1" dirty="0">
                <a:solidFill>
                  <a:schemeClr val="tx2"/>
                </a:solidFill>
                <a:effectLst>
                  <a:outerShdw blurRad="31750" dist="25400" dir="5400000" algn="tl" rotWithShape="0">
                    <a:srgbClr val="000000">
                      <a:alpha val="25000"/>
                    </a:srgbClr>
                  </a:outerShdw>
                </a:effectLst>
                <a:latin typeface="+mj-lt"/>
                <a:ea typeface="+mj-ea"/>
                <a:cs typeface="+mj-cs"/>
              </a:rPr>
              <a:t>وحدة الحساب </a:t>
            </a:r>
            <a:r>
              <a:rPr lang="ar-SA" sz="4100" b="1" dirty="0" smtClean="0">
                <a:solidFill>
                  <a:schemeClr val="tx2"/>
                </a:solidFill>
                <a:effectLst>
                  <a:outerShdw blurRad="31750" dist="25400" dir="5400000" algn="tl" rotWithShape="0">
                    <a:srgbClr val="000000">
                      <a:alpha val="25000"/>
                    </a:srgbClr>
                  </a:outerShdw>
                </a:effectLst>
                <a:latin typeface="+mj-lt"/>
                <a:ea typeface="+mj-ea"/>
                <a:cs typeface="+mj-cs"/>
              </a:rPr>
              <a:t>والمنطق</a:t>
            </a:r>
            <a:r>
              <a:rPr lang="en-GB" sz="4100" b="1" dirty="0" smtClean="0">
                <a:solidFill>
                  <a:schemeClr val="tx2"/>
                </a:solidFill>
                <a:effectLst>
                  <a:outerShdw blurRad="31750" dist="25400" dir="5400000" algn="tl" rotWithShape="0">
                    <a:srgbClr val="000000">
                      <a:alpha val="25000"/>
                    </a:srgbClr>
                  </a:outerShdw>
                </a:effectLst>
                <a:latin typeface="+mj-lt"/>
                <a:ea typeface="+mj-ea"/>
                <a:cs typeface="+mj-cs"/>
              </a:rPr>
              <a:t> </a:t>
            </a:r>
            <a:r>
              <a:rPr lang="en-US" sz="4100" b="1" dirty="0" smtClean="0">
                <a:solidFill>
                  <a:schemeClr val="tx2"/>
                </a:solidFill>
                <a:effectLst>
                  <a:outerShdw blurRad="31750" dist="25400" dir="5400000" algn="tl" rotWithShape="0">
                    <a:srgbClr val="000000">
                      <a:alpha val="25000"/>
                    </a:srgbClr>
                  </a:outerShdw>
                </a:effectLst>
                <a:latin typeface="+mj-lt"/>
                <a:ea typeface="+mj-ea"/>
                <a:cs typeface="+mj-cs"/>
              </a:rPr>
              <a:t>ALU</a:t>
            </a:r>
            <a:r>
              <a:rPr lang="ar-SA" sz="4100" b="1" dirty="0" smtClean="0">
                <a:solidFill>
                  <a:schemeClr val="tx2"/>
                </a:solidFill>
                <a:effectLst>
                  <a:outerShdw blurRad="31750" dist="25400" dir="5400000" algn="tl" rotWithShape="0">
                    <a:srgbClr val="000000">
                      <a:alpha val="25000"/>
                    </a:srgbClr>
                  </a:outerShdw>
                </a:effectLst>
                <a:latin typeface="+mj-lt"/>
                <a:ea typeface="+mj-ea"/>
                <a:cs typeface="+mj-cs"/>
              </a:rPr>
              <a:t>ووحدة التحكم</a:t>
            </a:r>
            <a:r>
              <a:rPr lang="en-GB" sz="4100" b="1" dirty="0" smtClean="0">
                <a:solidFill>
                  <a:schemeClr val="tx2"/>
                </a:solidFill>
                <a:effectLst>
                  <a:outerShdw blurRad="31750" dist="25400" dir="5400000" algn="tl" rotWithShape="0">
                    <a:srgbClr val="000000">
                      <a:alpha val="25000"/>
                    </a:srgbClr>
                  </a:outerShdw>
                </a:effectLst>
                <a:latin typeface="+mj-lt"/>
                <a:ea typeface="+mj-ea"/>
                <a:cs typeface="+mj-cs"/>
              </a:rPr>
              <a:t>CU </a:t>
            </a:r>
            <a:endParaRPr lang="en-GB" sz="4100" b="1" dirty="0">
              <a:solidFill>
                <a:schemeClr val="tx2"/>
              </a:solidFill>
              <a:effectLst>
                <a:outerShdw blurRad="31750" dist="25400" dir="5400000" algn="tl" rotWithShape="0">
                  <a:srgbClr val="000000">
                    <a:alpha val="25000"/>
                  </a:srgbClr>
                </a:outerShdw>
              </a:effectLst>
              <a:latin typeface="+mj-lt"/>
              <a:ea typeface="+mj-ea"/>
              <a:cs typeface="+mj-cs"/>
            </a:endParaRPr>
          </a:p>
        </p:txBody>
      </p:sp>
      <p:sp>
        <p:nvSpPr>
          <p:cNvPr id="4" name="TextBox 3"/>
          <p:cNvSpPr txBox="1"/>
          <p:nvPr/>
        </p:nvSpPr>
        <p:spPr>
          <a:xfrm>
            <a:off x="611560" y="1412776"/>
            <a:ext cx="7920879" cy="4708981"/>
          </a:xfrm>
          <a:prstGeom prst="rect">
            <a:avLst/>
          </a:prstGeom>
          <a:noFill/>
        </p:spPr>
        <p:txBody>
          <a:bodyPr wrap="square" rtlCol="0">
            <a:spAutoFit/>
          </a:bodyPr>
          <a:lstStyle/>
          <a:p>
            <a:pPr algn="r" rtl="1"/>
            <a:r>
              <a:rPr lang="en-GB" sz="2700" dirty="0" smtClean="0"/>
              <a:t>ALU </a:t>
            </a:r>
            <a:r>
              <a:rPr lang="ar-SA" sz="2700" dirty="0"/>
              <a:t>هي اختصار لكلمة </a:t>
            </a:r>
            <a:r>
              <a:rPr lang="en-GB" sz="2700" dirty="0"/>
              <a:t>Arithmetic and Logic Unit </a:t>
            </a:r>
            <a:r>
              <a:rPr lang="ar-SA" sz="2700" dirty="0" smtClean="0"/>
              <a:t> وهي دائرة </a:t>
            </a:r>
            <a:r>
              <a:rPr lang="ar-SA" sz="2700" dirty="0"/>
              <a:t>رقمية موجودة داخل وحدة المعالجة المركزية مسؤولة عن اجراء كافة العمليات </a:t>
            </a:r>
            <a:r>
              <a:rPr lang="ar-SA" sz="2700" dirty="0" smtClean="0"/>
              <a:t>الحسابية </a:t>
            </a:r>
            <a:r>
              <a:rPr lang="ar-SA" sz="2700" dirty="0"/>
              <a:t>(كالجمع والطرح والقسمة الضرب) </a:t>
            </a:r>
            <a:r>
              <a:rPr lang="ar-SA" sz="2700" dirty="0" smtClean="0"/>
              <a:t>وتجري </a:t>
            </a:r>
            <a:r>
              <a:rPr lang="ar-SA" sz="2700" dirty="0"/>
              <a:t>جميع عمليات </a:t>
            </a:r>
            <a:r>
              <a:rPr lang="ar-SA" sz="2700" dirty="0" smtClean="0"/>
              <a:t>المقارنة </a:t>
            </a:r>
            <a:r>
              <a:rPr lang="ar-SA" sz="2800" dirty="0"/>
              <a:t> (مثل </a:t>
            </a:r>
            <a:r>
              <a:rPr lang="en-GB" sz="2800" dirty="0"/>
              <a:t>OR,AND,XOR)</a:t>
            </a:r>
            <a:r>
              <a:rPr lang="ar-SA" sz="2700" dirty="0" smtClean="0"/>
              <a:t>. </a:t>
            </a:r>
          </a:p>
          <a:p>
            <a:pPr algn="r" rtl="1"/>
            <a:endParaRPr lang="ar-SA" sz="2700" dirty="0"/>
          </a:p>
          <a:p>
            <a:pPr algn="r" rtl="1"/>
            <a:r>
              <a:rPr lang="ar-SA" sz="2700" dirty="0" smtClean="0"/>
              <a:t>فهي </a:t>
            </a:r>
            <a:r>
              <a:rPr lang="ar-SA" sz="2700" dirty="0"/>
              <a:t>تتلقى الأوامر من وحدة التحكم (</a:t>
            </a:r>
            <a:r>
              <a:rPr lang="en-GB" sz="2700" dirty="0"/>
              <a:t>Control Unit) </a:t>
            </a:r>
            <a:r>
              <a:rPr lang="ar-SA" sz="2700" dirty="0"/>
              <a:t>بتنفيذ التعليمة المخزنة في مسجل التعليمة (</a:t>
            </a:r>
            <a:r>
              <a:rPr lang="en-GB" sz="2700" dirty="0"/>
              <a:t>Instruction Register ) </a:t>
            </a:r>
            <a:r>
              <a:rPr lang="ar-SA" sz="2700" dirty="0"/>
              <a:t>فتقوم بتنفيذها ثم </a:t>
            </a:r>
            <a:r>
              <a:rPr lang="ar-SA" sz="2700" dirty="0" smtClean="0"/>
              <a:t>تسلم النتيجة </a:t>
            </a:r>
            <a:r>
              <a:rPr lang="ar-SA" sz="2700" dirty="0"/>
              <a:t>التي تخزن عادة في الذاكرة الرئيسية (</a:t>
            </a:r>
            <a:r>
              <a:rPr lang="en-GB" sz="2700" dirty="0"/>
              <a:t>RAM). </a:t>
            </a:r>
            <a:endParaRPr lang="en-GB" sz="2700" dirty="0" smtClean="0"/>
          </a:p>
          <a:p>
            <a:pPr algn="r" rtl="1"/>
            <a:endParaRPr lang="en-GB" sz="2700" dirty="0"/>
          </a:p>
          <a:p>
            <a:pPr algn="r" rtl="1"/>
            <a:r>
              <a:rPr lang="ar-SA" sz="2800" b="1" dirty="0"/>
              <a:t>وحدة التحكم</a:t>
            </a:r>
            <a:r>
              <a:rPr lang="ar-SA" sz="2800" dirty="0"/>
              <a:t> عبارة عن جزء من وحدة المعالجة المركزية </a:t>
            </a:r>
            <a:r>
              <a:rPr lang="en-GB" sz="2800" dirty="0" smtClean="0"/>
              <a:t>CPU</a:t>
            </a:r>
            <a:r>
              <a:rPr lang="ar-SA" sz="2800" dirty="0" smtClean="0"/>
              <a:t>أو </a:t>
            </a:r>
            <a:r>
              <a:rPr lang="ar-SA" sz="2800" dirty="0"/>
              <a:t>أي جهاز آخر، وهي تقوم بتوجيه عمليات هذا </a:t>
            </a:r>
            <a:r>
              <a:rPr lang="ar-SA" sz="2800" dirty="0" smtClean="0"/>
              <a:t>الجهاز</a:t>
            </a:r>
            <a:r>
              <a:rPr lang="ar-SA" sz="2800" dirty="0"/>
              <a:t>.</a:t>
            </a:r>
            <a:endParaRPr lang="en-GB" sz="27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Organization Chart 2"/>
          <p:cNvGrpSpPr>
            <a:grpSpLocks noChangeAspect="1"/>
          </p:cNvGrpSpPr>
          <p:nvPr/>
        </p:nvGrpSpPr>
        <p:grpSpPr bwMode="auto">
          <a:xfrm>
            <a:off x="0" y="188913"/>
            <a:ext cx="9144000" cy="6376987"/>
            <a:chOff x="1134" y="1272"/>
            <a:chExt cx="6910" cy="1584"/>
          </a:xfrm>
        </p:grpSpPr>
        <p:sp>
          <p:nvSpPr>
            <p:cNvPr id="5" name="AutoShape 3"/>
            <p:cNvSpPr>
              <a:spLocks noChangeAspect="1" noChangeArrowheads="1" noTextEdit="1"/>
            </p:cNvSpPr>
            <p:nvPr/>
          </p:nvSpPr>
          <p:spPr bwMode="auto">
            <a:xfrm>
              <a:off x="1134" y="1272"/>
              <a:ext cx="6910" cy="1584"/>
            </a:xfrm>
            <a:prstGeom prst="rect">
              <a:avLst/>
            </a:prstGeom>
            <a:solidFill>
              <a:srgbClr val="FFFF99"/>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cxnSp>
          <p:nvCxnSpPr>
            <p:cNvPr id="7172" name="_s7172"/>
            <p:cNvCxnSpPr>
              <a:cxnSpLocks noChangeShapeType="1"/>
              <a:stCxn id="32" idx="3"/>
              <a:endCxn id="25" idx="2"/>
            </p:cNvCxnSpPr>
            <p:nvPr/>
          </p:nvCxnSpPr>
          <p:spPr bwMode="auto">
            <a:xfrm flipV="1">
              <a:off x="3437" y="1992"/>
              <a:ext cx="144" cy="720"/>
            </a:xfrm>
            <a:prstGeom prst="bentConnector2">
              <a:avLst/>
            </a:prstGeom>
            <a:noFill/>
            <a:ln w="28575">
              <a:solidFill>
                <a:schemeClr val="tx1"/>
              </a:solidFill>
              <a:miter lim="800000"/>
              <a:headEnd/>
              <a:tailEnd/>
            </a:ln>
          </p:spPr>
        </p:cxnSp>
        <p:cxnSp>
          <p:nvCxnSpPr>
            <p:cNvPr id="7173" name="_s7173"/>
            <p:cNvCxnSpPr>
              <a:cxnSpLocks noChangeShapeType="1"/>
              <a:stCxn id="31" idx="1"/>
              <a:endCxn id="25" idx="2"/>
            </p:cNvCxnSpPr>
            <p:nvPr/>
          </p:nvCxnSpPr>
          <p:spPr bwMode="auto">
            <a:xfrm rot="10800000">
              <a:off x="3581" y="1992"/>
              <a:ext cx="144" cy="288"/>
            </a:xfrm>
            <a:prstGeom prst="bentConnector2">
              <a:avLst/>
            </a:prstGeom>
            <a:noFill/>
            <a:ln w="28575">
              <a:solidFill>
                <a:schemeClr val="tx1"/>
              </a:solidFill>
              <a:miter lim="800000"/>
              <a:headEnd/>
              <a:tailEnd/>
            </a:ln>
          </p:spPr>
        </p:cxnSp>
        <p:cxnSp>
          <p:nvCxnSpPr>
            <p:cNvPr id="7174" name="_s7174"/>
            <p:cNvCxnSpPr>
              <a:cxnSpLocks noChangeShapeType="1"/>
              <a:stCxn id="30" idx="3"/>
              <a:endCxn id="25" idx="2"/>
            </p:cNvCxnSpPr>
            <p:nvPr/>
          </p:nvCxnSpPr>
          <p:spPr bwMode="auto">
            <a:xfrm flipV="1">
              <a:off x="3437" y="1992"/>
              <a:ext cx="144" cy="288"/>
            </a:xfrm>
            <a:prstGeom prst="bentConnector2">
              <a:avLst/>
            </a:prstGeom>
            <a:noFill/>
            <a:ln w="28575">
              <a:solidFill>
                <a:schemeClr val="tx1"/>
              </a:solidFill>
              <a:miter lim="800000"/>
              <a:headEnd/>
              <a:tailEnd/>
            </a:ln>
          </p:spPr>
        </p:cxnSp>
        <p:cxnSp>
          <p:nvCxnSpPr>
            <p:cNvPr id="7175" name="_s7175"/>
            <p:cNvCxnSpPr>
              <a:cxnSpLocks noChangeShapeType="1"/>
              <a:stCxn id="29" idx="1"/>
              <a:endCxn id="21" idx="2"/>
            </p:cNvCxnSpPr>
            <p:nvPr/>
          </p:nvCxnSpPr>
          <p:spPr bwMode="auto">
            <a:xfrm rot="10800000">
              <a:off x="6604" y="1992"/>
              <a:ext cx="144" cy="288"/>
            </a:xfrm>
            <a:prstGeom prst="bentConnector2">
              <a:avLst/>
            </a:prstGeom>
            <a:noFill/>
            <a:ln w="28575">
              <a:solidFill>
                <a:schemeClr val="tx1"/>
              </a:solidFill>
              <a:miter lim="800000"/>
              <a:headEnd/>
              <a:tailEnd/>
            </a:ln>
          </p:spPr>
        </p:cxnSp>
        <p:cxnSp>
          <p:nvCxnSpPr>
            <p:cNvPr id="7176" name="_s7176"/>
            <p:cNvCxnSpPr>
              <a:cxnSpLocks noChangeShapeType="1"/>
              <a:stCxn id="28" idx="3"/>
              <a:endCxn id="21" idx="2"/>
            </p:cNvCxnSpPr>
            <p:nvPr/>
          </p:nvCxnSpPr>
          <p:spPr bwMode="auto">
            <a:xfrm flipV="1">
              <a:off x="6460" y="1992"/>
              <a:ext cx="144" cy="720"/>
            </a:xfrm>
            <a:prstGeom prst="bentConnector2">
              <a:avLst/>
            </a:prstGeom>
            <a:noFill/>
            <a:ln w="28575">
              <a:solidFill>
                <a:schemeClr val="tx1"/>
              </a:solidFill>
              <a:miter lim="800000"/>
              <a:headEnd/>
              <a:tailEnd/>
            </a:ln>
          </p:spPr>
        </p:cxnSp>
        <p:cxnSp>
          <p:nvCxnSpPr>
            <p:cNvPr id="7177" name="_s7177"/>
            <p:cNvCxnSpPr>
              <a:cxnSpLocks noChangeShapeType="1"/>
              <a:stCxn id="27" idx="3"/>
              <a:endCxn id="21" idx="2"/>
            </p:cNvCxnSpPr>
            <p:nvPr/>
          </p:nvCxnSpPr>
          <p:spPr bwMode="auto">
            <a:xfrm flipV="1">
              <a:off x="6460" y="1992"/>
              <a:ext cx="144" cy="288"/>
            </a:xfrm>
            <a:prstGeom prst="bentConnector2">
              <a:avLst/>
            </a:prstGeom>
            <a:noFill/>
            <a:ln w="28575">
              <a:solidFill>
                <a:schemeClr val="tx1"/>
              </a:solidFill>
              <a:miter lim="800000"/>
              <a:headEnd/>
              <a:tailEnd/>
            </a:ln>
          </p:spPr>
        </p:cxnSp>
        <p:cxnSp>
          <p:nvCxnSpPr>
            <p:cNvPr id="7178" name="_s7178"/>
            <p:cNvCxnSpPr>
              <a:cxnSpLocks noChangeShapeType="1"/>
              <a:stCxn id="26" idx="0"/>
              <a:endCxn id="19" idx="2"/>
            </p:cNvCxnSpPr>
            <p:nvPr/>
          </p:nvCxnSpPr>
          <p:spPr bwMode="auto">
            <a:xfrm rot="16200000">
              <a:off x="3564" y="570"/>
              <a:ext cx="144" cy="2124"/>
            </a:xfrm>
            <a:prstGeom prst="bentConnector3">
              <a:avLst>
                <a:gd name="adj1" fmla="val 19671"/>
              </a:avLst>
            </a:prstGeom>
            <a:noFill/>
            <a:ln w="28575">
              <a:solidFill>
                <a:schemeClr val="tx1"/>
              </a:solidFill>
              <a:miter lim="800000"/>
              <a:headEnd/>
              <a:tailEnd/>
            </a:ln>
          </p:spPr>
        </p:cxnSp>
        <p:cxnSp>
          <p:nvCxnSpPr>
            <p:cNvPr id="7179" name="_s7179"/>
            <p:cNvCxnSpPr>
              <a:cxnSpLocks noChangeShapeType="1"/>
              <a:stCxn id="25" idx="0"/>
              <a:endCxn id="19" idx="2"/>
            </p:cNvCxnSpPr>
            <p:nvPr/>
          </p:nvCxnSpPr>
          <p:spPr bwMode="auto">
            <a:xfrm rot="16200000">
              <a:off x="4068" y="1073"/>
              <a:ext cx="144" cy="1117"/>
            </a:xfrm>
            <a:prstGeom prst="bentConnector3">
              <a:avLst>
                <a:gd name="adj1" fmla="val 19671"/>
              </a:avLst>
            </a:prstGeom>
            <a:noFill/>
            <a:ln w="28575">
              <a:solidFill>
                <a:schemeClr val="tx1"/>
              </a:solidFill>
              <a:miter lim="800000"/>
              <a:headEnd/>
              <a:tailEnd/>
            </a:ln>
          </p:spPr>
        </p:cxnSp>
        <p:cxnSp>
          <p:nvCxnSpPr>
            <p:cNvPr id="7180" name="_s7180"/>
            <p:cNvCxnSpPr>
              <a:cxnSpLocks noChangeShapeType="1"/>
              <a:stCxn id="24" idx="0"/>
              <a:endCxn id="19" idx="2"/>
            </p:cNvCxnSpPr>
            <p:nvPr/>
          </p:nvCxnSpPr>
          <p:spPr bwMode="auto">
            <a:xfrm rot="16200000">
              <a:off x="4572" y="1577"/>
              <a:ext cx="144" cy="109"/>
            </a:xfrm>
            <a:prstGeom prst="bentConnector3">
              <a:avLst>
                <a:gd name="adj1" fmla="val 19671"/>
              </a:avLst>
            </a:prstGeom>
            <a:noFill/>
            <a:ln w="28575">
              <a:solidFill>
                <a:schemeClr val="tx1"/>
              </a:solidFill>
              <a:miter lim="800000"/>
              <a:headEnd/>
              <a:tailEnd/>
            </a:ln>
          </p:spPr>
        </p:cxnSp>
        <p:cxnSp>
          <p:nvCxnSpPr>
            <p:cNvPr id="7181" name="_s7181"/>
            <p:cNvCxnSpPr>
              <a:cxnSpLocks noChangeShapeType="1"/>
              <a:stCxn id="23" idx="0"/>
              <a:endCxn id="19" idx="2"/>
            </p:cNvCxnSpPr>
            <p:nvPr/>
          </p:nvCxnSpPr>
          <p:spPr bwMode="auto">
            <a:xfrm rot="5400000" flipH="1">
              <a:off x="5076" y="1182"/>
              <a:ext cx="144" cy="899"/>
            </a:xfrm>
            <a:prstGeom prst="bentConnector3">
              <a:avLst>
                <a:gd name="adj1" fmla="val 19671"/>
              </a:avLst>
            </a:prstGeom>
            <a:noFill/>
            <a:ln w="28575">
              <a:solidFill>
                <a:schemeClr val="tx1"/>
              </a:solidFill>
              <a:miter lim="800000"/>
              <a:headEnd/>
              <a:tailEnd/>
            </a:ln>
          </p:spPr>
        </p:cxnSp>
        <p:cxnSp>
          <p:nvCxnSpPr>
            <p:cNvPr id="7182" name="_s7182"/>
            <p:cNvCxnSpPr>
              <a:cxnSpLocks noChangeShapeType="1"/>
              <a:stCxn id="22" idx="0"/>
              <a:endCxn id="19" idx="2"/>
            </p:cNvCxnSpPr>
            <p:nvPr/>
          </p:nvCxnSpPr>
          <p:spPr bwMode="auto">
            <a:xfrm rot="5400000" flipH="1">
              <a:off x="6083" y="175"/>
              <a:ext cx="144" cy="2914"/>
            </a:xfrm>
            <a:prstGeom prst="bentConnector3">
              <a:avLst>
                <a:gd name="adj1" fmla="val 19671"/>
              </a:avLst>
            </a:prstGeom>
            <a:noFill/>
            <a:ln w="28575">
              <a:solidFill>
                <a:schemeClr val="tx1"/>
              </a:solidFill>
              <a:miter lim="800000"/>
              <a:headEnd/>
              <a:tailEnd/>
            </a:ln>
          </p:spPr>
        </p:cxnSp>
        <p:cxnSp>
          <p:nvCxnSpPr>
            <p:cNvPr id="7183" name="_s7183"/>
            <p:cNvCxnSpPr>
              <a:cxnSpLocks noChangeShapeType="1"/>
              <a:stCxn id="21" idx="0"/>
              <a:endCxn id="19" idx="2"/>
            </p:cNvCxnSpPr>
            <p:nvPr/>
          </p:nvCxnSpPr>
          <p:spPr bwMode="auto">
            <a:xfrm rot="5400000" flipH="1">
              <a:off x="5579" y="679"/>
              <a:ext cx="144" cy="1906"/>
            </a:xfrm>
            <a:prstGeom prst="bentConnector3">
              <a:avLst>
                <a:gd name="adj1" fmla="val 19671"/>
              </a:avLst>
            </a:prstGeom>
            <a:noFill/>
            <a:ln w="28575">
              <a:solidFill>
                <a:schemeClr val="tx1"/>
              </a:solidFill>
              <a:miter lim="800000"/>
              <a:headEnd/>
              <a:tailEnd/>
            </a:ln>
          </p:spPr>
        </p:cxnSp>
        <p:cxnSp>
          <p:nvCxnSpPr>
            <p:cNvPr id="7184" name="_s7184"/>
            <p:cNvCxnSpPr>
              <a:cxnSpLocks noChangeShapeType="1"/>
              <a:stCxn id="20" idx="0"/>
              <a:endCxn id="19" idx="2"/>
            </p:cNvCxnSpPr>
            <p:nvPr/>
          </p:nvCxnSpPr>
          <p:spPr bwMode="auto">
            <a:xfrm rot="16200000">
              <a:off x="3060" y="66"/>
              <a:ext cx="144" cy="3132"/>
            </a:xfrm>
            <a:prstGeom prst="bentConnector3">
              <a:avLst>
                <a:gd name="adj1" fmla="val 19671"/>
              </a:avLst>
            </a:prstGeom>
            <a:noFill/>
            <a:ln w="28575">
              <a:solidFill>
                <a:schemeClr val="tx1"/>
              </a:solidFill>
              <a:miter lim="800000"/>
              <a:headEnd/>
              <a:tailEnd/>
            </a:ln>
          </p:spPr>
        </p:cxnSp>
        <p:sp>
          <p:nvSpPr>
            <p:cNvPr id="19" name="_s7185"/>
            <p:cNvSpPr>
              <a:spLocks noChangeArrowheads="1"/>
            </p:cNvSpPr>
            <p:nvPr/>
          </p:nvSpPr>
          <p:spPr bwMode="auto">
            <a:xfrm>
              <a:off x="3446" y="1272"/>
              <a:ext cx="2503" cy="288"/>
            </a:xfrm>
            <a:prstGeom prst="roundRect">
              <a:avLst>
                <a:gd name="adj" fmla="val 16667"/>
              </a:avLst>
            </a:prstGeom>
            <a:solidFill>
              <a:srgbClr val="CC99FF"/>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Arial" pitchFamily="34" charset="0"/>
                  <a:cs typeface="Arial" pitchFamily="34" charset="0"/>
                </a:rPr>
                <a:t>مكونات وحدة المعالجة</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2000" b="1" i="0" u="none" strike="noStrike" cap="none" normalizeH="0" baseline="0" smtClean="0">
                <a:ln>
                  <a:noFill/>
                </a:ln>
                <a:solidFill>
                  <a:schemeClr val="tx1"/>
                </a:solidFill>
                <a:effectLst/>
                <a:latin typeface="Arial" pitchFamily="34" charset="0"/>
                <a:cs typeface="Arial" pitchFamily="34" charset="0"/>
              </a:endParaRPr>
            </a:p>
          </p:txBody>
        </p:sp>
        <p:sp>
          <p:nvSpPr>
            <p:cNvPr id="20" name="_s7186"/>
            <p:cNvSpPr>
              <a:spLocks noChangeArrowheads="1"/>
            </p:cNvSpPr>
            <p:nvPr/>
          </p:nvSpPr>
          <p:spPr bwMode="auto">
            <a:xfrm>
              <a:off x="1134" y="1704"/>
              <a:ext cx="864" cy="288"/>
            </a:xfrm>
            <a:prstGeom prst="roundRect">
              <a:avLst>
                <a:gd name="adj" fmla="val 16667"/>
              </a:avLst>
            </a:prstGeom>
            <a:solidFill>
              <a:srgbClr val="CC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900" b="0" i="0" u="none" strike="noStrike" cap="none" normalizeH="0" baseline="0" smtClean="0">
                  <a:ln>
                    <a:noFill/>
                  </a:ln>
                  <a:solidFill>
                    <a:schemeClr val="tx1"/>
                  </a:solidFill>
                  <a:effectLst/>
                  <a:latin typeface="Arial" pitchFamily="34" charset="0"/>
                  <a:cs typeface="Arial" pitchFamily="34" charset="0"/>
                </a:rPr>
                <a:t>7-وحدة مترجم التعليمه</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900" b="0" i="0" u="none" strike="noStrike" cap="none" normalizeH="0" baseline="0" smtClean="0">
                <a:ln>
                  <a:noFill/>
                </a:ln>
                <a:solidFill>
                  <a:schemeClr val="tx1"/>
                </a:solidFill>
                <a:effectLst/>
                <a:latin typeface="Arial" pitchFamily="34" charset="0"/>
                <a:cs typeface="Arial" pitchFamily="34" charset="0"/>
              </a:endParaRPr>
            </a:p>
          </p:txBody>
        </p:sp>
        <p:sp>
          <p:nvSpPr>
            <p:cNvPr id="21" name="_s7187"/>
            <p:cNvSpPr>
              <a:spLocks noChangeArrowheads="1"/>
            </p:cNvSpPr>
            <p:nvPr/>
          </p:nvSpPr>
          <p:spPr bwMode="auto">
            <a:xfrm>
              <a:off x="6172" y="1704"/>
              <a:ext cx="864" cy="288"/>
            </a:xfrm>
            <a:prstGeom prst="roundRect">
              <a:avLst>
                <a:gd name="adj" fmla="val 16667"/>
              </a:avLst>
            </a:prstGeom>
            <a:solidFill>
              <a:srgbClr val="CC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900" b="0" i="0" u="none" strike="noStrike" cap="none" normalizeH="0" baseline="0" smtClean="0">
                  <a:ln>
                    <a:noFill/>
                  </a:ln>
                  <a:solidFill>
                    <a:schemeClr val="tx1"/>
                  </a:solidFill>
                  <a:effectLst/>
                  <a:latin typeface="Arial" pitchFamily="34" charset="0"/>
                  <a:cs typeface="Arial" pitchFamily="34" charset="0"/>
                </a:rPr>
                <a:t>2- وحدة التنفيذ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900" b="0" i="0" u="none" strike="noStrike" cap="none" normalizeH="0" baseline="0" smtClean="0">
                <a:ln>
                  <a:noFill/>
                </a:ln>
                <a:solidFill>
                  <a:schemeClr val="tx1"/>
                </a:solidFill>
                <a:effectLst/>
                <a:latin typeface="Arial" pitchFamily="34" charset="0"/>
                <a:cs typeface="Arial" pitchFamily="34" charset="0"/>
              </a:endParaRPr>
            </a:p>
          </p:txBody>
        </p:sp>
        <p:sp>
          <p:nvSpPr>
            <p:cNvPr id="22" name="_s7188"/>
            <p:cNvSpPr>
              <a:spLocks noChangeArrowheads="1"/>
            </p:cNvSpPr>
            <p:nvPr/>
          </p:nvSpPr>
          <p:spPr bwMode="auto">
            <a:xfrm>
              <a:off x="7180" y="1704"/>
              <a:ext cx="864" cy="288"/>
            </a:xfrm>
            <a:prstGeom prst="roundRect">
              <a:avLst>
                <a:gd name="adj" fmla="val 16667"/>
              </a:avLst>
            </a:prstGeom>
            <a:solidFill>
              <a:srgbClr val="CC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900" b="1" i="0" u="none" strike="noStrike" cap="none" normalizeH="0" baseline="0" dirty="0" smtClean="0">
                  <a:ln>
                    <a:noFill/>
                  </a:ln>
                  <a:solidFill>
                    <a:schemeClr val="tx1"/>
                  </a:solidFill>
                  <a:effectLst/>
                  <a:latin typeface="Arial" pitchFamily="34" charset="0"/>
                  <a:cs typeface="Arial" pitchFamily="34" charset="0"/>
                </a:rPr>
                <a:t>1-المسجلات الداخليه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900" b="0" i="0" u="none" strike="noStrike" cap="none" normalizeH="0" baseline="0" dirty="0" smtClean="0">
                <a:ln>
                  <a:noFill/>
                </a:ln>
                <a:solidFill>
                  <a:schemeClr val="tx1"/>
                </a:solidFill>
                <a:effectLst/>
                <a:latin typeface="Arial" pitchFamily="34" charset="0"/>
                <a:cs typeface="Arial" pitchFamily="34" charset="0"/>
              </a:endParaRPr>
            </a:p>
          </p:txBody>
        </p:sp>
        <p:sp>
          <p:nvSpPr>
            <p:cNvPr id="23" name="_s7189"/>
            <p:cNvSpPr>
              <a:spLocks noChangeArrowheads="1"/>
            </p:cNvSpPr>
            <p:nvPr/>
          </p:nvSpPr>
          <p:spPr bwMode="auto">
            <a:xfrm>
              <a:off x="5164" y="1704"/>
              <a:ext cx="864" cy="288"/>
            </a:xfrm>
            <a:prstGeom prst="roundRect">
              <a:avLst>
                <a:gd name="adj" fmla="val 16667"/>
              </a:avLst>
            </a:prstGeom>
            <a:solidFill>
              <a:srgbClr val="CC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900" b="0" i="0" u="none" strike="noStrike" cap="none" normalizeH="0" baseline="0" smtClean="0">
                  <a:ln>
                    <a:noFill/>
                  </a:ln>
                  <a:solidFill>
                    <a:schemeClr val="tx1"/>
                  </a:solidFill>
                  <a:effectLst/>
                  <a:latin typeface="Arial" pitchFamily="34" charset="0"/>
                  <a:cs typeface="Arial" pitchFamily="34" charset="0"/>
                </a:rPr>
                <a:t>3- وحدة التحكم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900" b="0" i="0" u="none" strike="noStrike" cap="none" normalizeH="0" baseline="0" smtClean="0">
                <a:ln>
                  <a:noFill/>
                </a:ln>
                <a:solidFill>
                  <a:schemeClr val="tx1"/>
                </a:solidFill>
                <a:effectLst/>
                <a:latin typeface="Arial" pitchFamily="34" charset="0"/>
                <a:cs typeface="Arial" pitchFamily="34" charset="0"/>
              </a:endParaRPr>
            </a:p>
          </p:txBody>
        </p:sp>
        <p:sp>
          <p:nvSpPr>
            <p:cNvPr id="24" name="_s7190"/>
            <p:cNvSpPr>
              <a:spLocks noChangeArrowheads="1"/>
            </p:cNvSpPr>
            <p:nvPr/>
          </p:nvSpPr>
          <p:spPr bwMode="auto">
            <a:xfrm>
              <a:off x="4157" y="1704"/>
              <a:ext cx="863" cy="288"/>
            </a:xfrm>
            <a:prstGeom prst="roundRect">
              <a:avLst>
                <a:gd name="adj" fmla="val 16667"/>
              </a:avLst>
            </a:prstGeom>
            <a:solidFill>
              <a:srgbClr val="CC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900" b="0" i="0" u="none" strike="noStrike" cap="none" normalizeH="0" baseline="0" dirty="0" smtClean="0">
                  <a:ln>
                    <a:noFill/>
                  </a:ln>
                  <a:solidFill>
                    <a:schemeClr val="tx1"/>
                  </a:solidFill>
                  <a:effectLst/>
                  <a:latin typeface="Arial" pitchFamily="34" charset="0"/>
                  <a:cs typeface="Arial" pitchFamily="34" charset="0"/>
                </a:rPr>
                <a:t>4- وحدة الذاكره المخبأة</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900" b="0" i="0" u="none" strike="noStrike" cap="none" normalizeH="0" baseline="0" dirty="0" smtClean="0">
                <a:ln>
                  <a:noFill/>
                </a:ln>
                <a:solidFill>
                  <a:schemeClr val="tx1"/>
                </a:solidFill>
                <a:effectLst/>
                <a:latin typeface="Arial" pitchFamily="34" charset="0"/>
                <a:cs typeface="Arial" pitchFamily="34" charset="0"/>
              </a:endParaRPr>
            </a:p>
          </p:txBody>
        </p:sp>
        <p:sp>
          <p:nvSpPr>
            <p:cNvPr id="25" name="_s7191"/>
            <p:cNvSpPr>
              <a:spLocks noChangeArrowheads="1"/>
            </p:cNvSpPr>
            <p:nvPr/>
          </p:nvSpPr>
          <p:spPr bwMode="auto">
            <a:xfrm>
              <a:off x="3149" y="1704"/>
              <a:ext cx="864" cy="288"/>
            </a:xfrm>
            <a:prstGeom prst="roundRect">
              <a:avLst>
                <a:gd name="adj" fmla="val 16667"/>
              </a:avLst>
            </a:prstGeom>
            <a:solidFill>
              <a:srgbClr val="CC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900" b="0" i="0" u="none" strike="noStrike" cap="none" normalizeH="0" baseline="0" smtClean="0">
                  <a:ln>
                    <a:noFill/>
                  </a:ln>
                  <a:solidFill>
                    <a:schemeClr val="tx1"/>
                  </a:solidFill>
                  <a:effectLst/>
                  <a:latin typeface="Arial" pitchFamily="34" charset="0"/>
                  <a:cs typeface="Arial" pitchFamily="34" charset="0"/>
                </a:rPr>
                <a:t>5- وحدة موائمة الناقل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900" b="0" i="0" u="none" strike="noStrike" cap="none" normalizeH="0" baseline="0" smtClean="0">
                <a:ln>
                  <a:noFill/>
                </a:ln>
                <a:solidFill>
                  <a:schemeClr val="tx1"/>
                </a:solidFill>
                <a:effectLst/>
                <a:latin typeface="Arial" pitchFamily="34" charset="0"/>
                <a:cs typeface="Arial" pitchFamily="34" charset="0"/>
              </a:endParaRPr>
            </a:p>
          </p:txBody>
        </p:sp>
        <p:sp>
          <p:nvSpPr>
            <p:cNvPr id="26" name="_s7192"/>
            <p:cNvSpPr>
              <a:spLocks noChangeArrowheads="1"/>
            </p:cNvSpPr>
            <p:nvPr/>
          </p:nvSpPr>
          <p:spPr bwMode="auto">
            <a:xfrm>
              <a:off x="2142" y="1704"/>
              <a:ext cx="863" cy="288"/>
            </a:xfrm>
            <a:prstGeom prst="roundRect">
              <a:avLst>
                <a:gd name="adj" fmla="val 16667"/>
              </a:avLst>
            </a:prstGeom>
            <a:solidFill>
              <a:srgbClr val="CC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900" b="0" i="0" u="none" strike="noStrike" cap="none" normalizeH="0" baseline="0" smtClean="0">
                  <a:ln>
                    <a:noFill/>
                  </a:ln>
                  <a:solidFill>
                    <a:schemeClr val="tx1"/>
                  </a:solidFill>
                  <a:effectLst/>
                  <a:latin typeface="Arial" pitchFamily="34" charset="0"/>
                  <a:cs typeface="Arial" pitchFamily="34" charset="0"/>
                </a:rPr>
                <a:t>6- وحدة طالب التعليمه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900" b="0" i="0" u="none" strike="noStrike" cap="none" normalizeH="0" baseline="0" smtClean="0">
                <a:ln>
                  <a:noFill/>
                </a:ln>
                <a:solidFill>
                  <a:schemeClr val="tx1"/>
                </a:solidFill>
                <a:effectLst/>
                <a:latin typeface="Arial" pitchFamily="34" charset="0"/>
                <a:cs typeface="Arial" pitchFamily="34" charset="0"/>
              </a:endParaRPr>
            </a:p>
          </p:txBody>
        </p:sp>
        <p:sp>
          <p:nvSpPr>
            <p:cNvPr id="27" name="_s7193"/>
            <p:cNvSpPr>
              <a:spLocks noChangeArrowheads="1"/>
            </p:cNvSpPr>
            <p:nvPr/>
          </p:nvSpPr>
          <p:spPr bwMode="auto">
            <a:xfrm>
              <a:off x="5596" y="2136"/>
              <a:ext cx="864" cy="288"/>
            </a:xfrm>
            <a:prstGeom prst="roundRect">
              <a:avLst>
                <a:gd name="adj" fmla="val 16667"/>
              </a:avLst>
            </a:prstGeom>
            <a:solidFill>
              <a:srgbClr val="FFCC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EG" sz="900" b="0" i="0" u="none" strike="noStrike" cap="none" normalizeH="0" baseline="0" smtClean="0">
                  <a:ln>
                    <a:noFill/>
                  </a:ln>
                  <a:solidFill>
                    <a:schemeClr val="tx1"/>
                  </a:solidFill>
                  <a:effectLst/>
                  <a:latin typeface="Arial" pitchFamily="34" charset="0"/>
                  <a:cs typeface="Arial" pitchFamily="34" charset="0"/>
                </a:rPr>
                <a:t>وحدة الفاصلة العائمة</a:t>
              </a:r>
              <a:endParaRPr kumimoji="0" lang="en-GB" sz="900" b="0" i="0" u="none" strike="noStrike" cap="none" normalizeH="0" baseline="0" smtClean="0">
                <a:ln>
                  <a:noFill/>
                </a:ln>
                <a:solidFill>
                  <a:schemeClr val="tx1"/>
                </a:solidFill>
                <a:effectLst/>
                <a:latin typeface="Arial" pitchFamily="34" charset="0"/>
                <a:cs typeface="Arial" pitchFamily="34" charset="0"/>
              </a:endParaRPr>
            </a:p>
          </p:txBody>
        </p:sp>
        <p:sp>
          <p:nvSpPr>
            <p:cNvPr id="28" name="_s7194"/>
            <p:cNvSpPr>
              <a:spLocks noChangeArrowheads="1"/>
            </p:cNvSpPr>
            <p:nvPr/>
          </p:nvSpPr>
          <p:spPr bwMode="auto">
            <a:xfrm>
              <a:off x="5596" y="2568"/>
              <a:ext cx="864" cy="288"/>
            </a:xfrm>
            <a:prstGeom prst="roundRect">
              <a:avLst>
                <a:gd name="adj" fmla="val 16667"/>
              </a:avLst>
            </a:prstGeom>
            <a:solidFill>
              <a:srgbClr val="FFCC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EG" sz="900" b="0" i="0" u="none" strike="noStrike" cap="none" normalizeH="0" baseline="0" smtClean="0">
                  <a:ln>
                    <a:noFill/>
                  </a:ln>
                  <a:solidFill>
                    <a:schemeClr val="tx1"/>
                  </a:solidFill>
                  <a:effectLst/>
                  <a:latin typeface="Arial" pitchFamily="34" charset="0"/>
                  <a:cs typeface="Arial" pitchFamily="34" charset="0"/>
                </a:rPr>
                <a:t>وحدة توسعات الوسائط المتعددة</a:t>
              </a:r>
              <a:endParaRPr kumimoji="0" lang="en-GB" sz="900" b="0" i="0" u="none" strike="noStrike" cap="none" normalizeH="0" baseline="0" smtClean="0">
                <a:ln>
                  <a:noFill/>
                </a:ln>
                <a:solidFill>
                  <a:schemeClr val="tx1"/>
                </a:solidFill>
                <a:effectLst/>
                <a:latin typeface="Arial" pitchFamily="34" charset="0"/>
                <a:cs typeface="Arial" pitchFamily="34" charset="0"/>
              </a:endParaRPr>
            </a:p>
          </p:txBody>
        </p:sp>
        <p:sp>
          <p:nvSpPr>
            <p:cNvPr id="29" name="_s7195"/>
            <p:cNvSpPr>
              <a:spLocks noChangeArrowheads="1"/>
            </p:cNvSpPr>
            <p:nvPr/>
          </p:nvSpPr>
          <p:spPr bwMode="auto">
            <a:xfrm>
              <a:off x="6748" y="2136"/>
              <a:ext cx="864" cy="288"/>
            </a:xfrm>
            <a:prstGeom prst="roundRect">
              <a:avLst>
                <a:gd name="adj" fmla="val 16667"/>
              </a:avLst>
            </a:prstGeom>
            <a:solidFill>
              <a:srgbClr val="FFCC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EG" sz="900" b="0" i="0" u="none" strike="noStrike" cap="none" normalizeH="0" baseline="0" smtClean="0">
                  <a:ln>
                    <a:noFill/>
                  </a:ln>
                  <a:solidFill>
                    <a:schemeClr val="tx1"/>
                  </a:solidFill>
                  <a:effectLst/>
                  <a:latin typeface="Arial" pitchFamily="34" charset="0"/>
                  <a:cs typeface="Arial" pitchFamily="34" charset="0"/>
                </a:rPr>
                <a:t>وحدة الحساب و المنطق</a:t>
              </a:r>
              <a:endParaRPr kumimoji="0" lang="en-GB" sz="900" b="0" i="0" u="none" strike="noStrike" cap="none" normalizeH="0" baseline="0" smtClean="0">
                <a:ln>
                  <a:noFill/>
                </a:ln>
                <a:solidFill>
                  <a:schemeClr val="tx1"/>
                </a:solidFill>
                <a:effectLst/>
                <a:latin typeface="Arial" pitchFamily="34" charset="0"/>
                <a:cs typeface="Arial" pitchFamily="34" charset="0"/>
              </a:endParaRPr>
            </a:p>
          </p:txBody>
        </p:sp>
        <p:sp>
          <p:nvSpPr>
            <p:cNvPr id="30" name="_s7196"/>
            <p:cNvSpPr>
              <a:spLocks noChangeArrowheads="1"/>
            </p:cNvSpPr>
            <p:nvPr/>
          </p:nvSpPr>
          <p:spPr bwMode="auto">
            <a:xfrm>
              <a:off x="2573" y="2136"/>
              <a:ext cx="864" cy="288"/>
            </a:xfrm>
            <a:prstGeom prst="roundRect">
              <a:avLst>
                <a:gd name="adj" fmla="val 16667"/>
              </a:avLst>
            </a:prstGeom>
            <a:solidFill>
              <a:srgbClr val="FF99CC"/>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EG" sz="900" b="0" i="0" u="none" strike="noStrike" cap="none" normalizeH="0" baseline="0" smtClean="0">
                  <a:ln>
                    <a:noFill/>
                  </a:ln>
                  <a:solidFill>
                    <a:schemeClr val="tx1"/>
                  </a:solidFill>
                  <a:effectLst/>
                  <a:latin typeface="Arial" pitchFamily="34" charset="0"/>
                  <a:cs typeface="Arial" pitchFamily="34" charset="0"/>
                </a:rPr>
                <a:t>ناقل العناوين</a:t>
              </a:r>
              <a:endParaRPr kumimoji="0" lang="en-GB" sz="900" b="0" i="0" u="none" strike="noStrike" cap="none" normalizeH="0" baseline="0" smtClean="0">
                <a:ln>
                  <a:noFill/>
                </a:ln>
                <a:solidFill>
                  <a:schemeClr val="tx1"/>
                </a:solidFill>
                <a:effectLst/>
                <a:latin typeface="Arial" pitchFamily="34" charset="0"/>
                <a:cs typeface="Arial" pitchFamily="34" charset="0"/>
              </a:endParaRPr>
            </a:p>
          </p:txBody>
        </p:sp>
        <p:sp>
          <p:nvSpPr>
            <p:cNvPr id="31" name="_s7197"/>
            <p:cNvSpPr>
              <a:spLocks noChangeArrowheads="1"/>
            </p:cNvSpPr>
            <p:nvPr/>
          </p:nvSpPr>
          <p:spPr bwMode="auto">
            <a:xfrm>
              <a:off x="3725" y="2136"/>
              <a:ext cx="864" cy="288"/>
            </a:xfrm>
            <a:prstGeom prst="roundRect">
              <a:avLst>
                <a:gd name="adj" fmla="val 16667"/>
              </a:avLst>
            </a:prstGeom>
            <a:solidFill>
              <a:srgbClr val="FF99CC"/>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EG" sz="900" b="0" i="0" u="none" strike="noStrike" cap="none" normalizeH="0" baseline="0" smtClean="0">
                  <a:ln>
                    <a:noFill/>
                  </a:ln>
                  <a:solidFill>
                    <a:schemeClr val="tx1"/>
                  </a:solidFill>
                  <a:effectLst/>
                  <a:latin typeface="Arial" pitchFamily="34" charset="0"/>
                  <a:cs typeface="Arial" pitchFamily="34" charset="0"/>
                </a:rPr>
                <a:t>ناقل البيانات	</a:t>
              </a:r>
              <a:endParaRPr kumimoji="0" lang="en-GB" sz="900" b="0" i="0" u="none" strike="noStrike" cap="none" normalizeH="0" baseline="0" smtClean="0">
                <a:ln>
                  <a:noFill/>
                </a:ln>
                <a:solidFill>
                  <a:schemeClr val="tx1"/>
                </a:solidFill>
                <a:effectLst/>
                <a:latin typeface="Arial" pitchFamily="34" charset="0"/>
                <a:cs typeface="Arial" pitchFamily="34" charset="0"/>
              </a:endParaRPr>
            </a:p>
          </p:txBody>
        </p:sp>
        <p:sp>
          <p:nvSpPr>
            <p:cNvPr id="32" name="_s7198"/>
            <p:cNvSpPr>
              <a:spLocks noChangeArrowheads="1"/>
            </p:cNvSpPr>
            <p:nvPr/>
          </p:nvSpPr>
          <p:spPr bwMode="auto">
            <a:xfrm>
              <a:off x="2573" y="2568"/>
              <a:ext cx="864" cy="288"/>
            </a:xfrm>
            <a:prstGeom prst="roundRect">
              <a:avLst>
                <a:gd name="adj" fmla="val 16667"/>
              </a:avLst>
            </a:prstGeom>
            <a:solidFill>
              <a:srgbClr val="FF99CC"/>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EG" sz="900" b="0" i="0" u="none" strike="noStrike" cap="none" normalizeH="0" baseline="0" smtClean="0">
                  <a:ln>
                    <a:noFill/>
                  </a:ln>
                  <a:solidFill>
                    <a:schemeClr val="tx1"/>
                  </a:solidFill>
                  <a:effectLst/>
                  <a:latin typeface="Arial" pitchFamily="34" charset="0"/>
                  <a:cs typeface="Arial" pitchFamily="34" charset="0"/>
                </a:rPr>
                <a:t>ناقل التحكم</a:t>
              </a:r>
              <a:endParaRPr kumimoji="0" lang="en-GB" sz="900" b="0" i="0" u="none" strike="noStrike" cap="none" normalizeH="0" baseline="0" smtClean="0">
                <a:ln>
                  <a:noFill/>
                </a:ln>
                <a:solidFill>
                  <a:schemeClr val="tx1"/>
                </a:solidFill>
                <a:effectLst/>
                <a:latin typeface="Arial" pitchFamily="34" charset="0"/>
                <a:cs typeface="Arial" pitchFamily="34" charset="0"/>
              </a:endParaRPr>
            </a:p>
          </p:txBody>
        </p:sp>
      </p:gr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p:cNvSpPr>
          <p:nvPr>
            <p:ph type="title"/>
          </p:nvPr>
        </p:nvSpPr>
        <p:spPr>
          <a:xfrm>
            <a:off x="277813" y="704850"/>
            <a:ext cx="8686800" cy="1143000"/>
          </a:xfrm>
        </p:spPr>
        <p:txBody>
          <a:bodyPr>
            <a:normAutofit fontScale="90000"/>
          </a:bodyPr>
          <a:lstStyle/>
          <a:p>
            <a:pPr algn="l" rtl="1"/>
            <a:r>
              <a:rPr lang="ar-SA" sz="4200" b="1" dirty="0" smtClean="0">
                <a:solidFill>
                  <a:schemeClr val="accent1"/>
                </a:solidFill>
              </a:rPr>
              <a:t>1-المسجلات الداخليه</a:t>
            </a:r>
            <a:r>
              <a:rPr lang="ar-EG" sz="4200" b="1" dirty="0" smtClean="0">
                <a:solidFill>
                  <a:schemeClr val="accent1"/>
                </a:solidFill>
              </a:rPr>
              <a:t> (</a:t>
            </a:r>
            <a:r>
              <a:rPr lang="en-US" sz="4200" b="1" dirty="0" smtClean="0">
                <a:solidFill>
                  <a:schemeClr val="accent1"/>
                </a:solidFill>
                <a:cs typeface="Traditional Arabic" pitchFamily="18" charset="-78"/>
              </a:rPr>
              <a:t>Internal Registers</a:t>
            </a:r>
            <a:r>
              <a:rPr lang="ar-EG" sz="4600" b="1" dirty="0" smtClean="0">
                <a:solidFill>
                  <a:schemeClr val="accent1"/>
                </a:solidFill>
              </a:rPr>
              <a:t>)</a:t>
            </a:r>
            <a:endParaRPr lang="en-GB" sz="4600" b="1" dirty="0" smtClean="0">
              <a:solidFill>
                <a:schemeClr val="accent1"/>
              </a:solidFill>
              <a:cs typeface="Traditional Arabic" pitchFamily="18" charset="-78"/>
            </a:endParaRPr>
          </a:p>
        </p:txBody>
      </p:sp>
      <p:sp>
        <p:nvSpPr>
          <p:cNvPr id="67587" name="Rectangle 3"/>
          <p:cNvSpPr>
            <a:spLocks noGrp="1"/>
          </p:cNvSpPr>
          <p:nvPr>
            <p:ph type="body" idx="1"/>
          </p:nvPr>
        </p:nvSpPr>
        <p:spPr/>
        <p:txBody>
          <a:bodyPr/>
          <a:lstStyle/>
          <a:p>
            <a:pPr algn="r" rtl="1"/>
            <a:r>
              <a:rPr lang="ar-SA" sz="3200" dirty="0" smtClean="0">
                <a:latin typeface="Times New Roman" pitchFamily="18" charset="0"/>
                <a:cs typeface="Times New Roman" pitchFamily="18" charset="0"/>
              </a:rPr>
              <a:t>هى عبارة عن اماكن </a:t>
            </a:r>
            <a:r>
              <a:rPr lang="ar-SA" sz="3200" b="1" dirty="0" smtClean="0">
                <a:latin typeface="Times New Roman" pitchFamily="18" charset="0"/>
                <a:cs typeface="Times New Roman" pitchFamily="18" charset="0"/>
              </a:rPr>
              <a:t>للتخزين</a:t>
            </a:r>
            <a:r>
              <a:rPr lang="en-GB" sz="3200" b="1" dirty="0" smtClean="0">
                <a:latin typeface="Times New Roman" pitchFamily="18" charset="0"/>
                <a:cs typeface="Times New Roman" pitchFamily="18" charset="0"/>
              </a:rPr>
              <a:t> </a:t>
            </a:r>
            <a:r>
              <a:rPr lang="ar-SA" sz="3200" b="1" dirty="0" smtClean="0">
                <a:latin typeface="Times New Roman" pitchFamily="18" charset="0"/>
                <a:cs typeface="Times New Roman" pitchFamily="18" charset="0"/>
              </a:rPr>
              <a:t> والتسجيل المؤقت للأوامر والبيانات </a:t>
            </a:r>
            <a:r>
              <a:rPr lang="ar-SA" sz="3200" dirty="0" smtClean="0">
                <a:latin typeface="Times New Roman" pitchFamily="18" charset="0"/>
                <a:cs typeface="Times New Roman" pitchFamily="18" charset="0"/>
              </a:rPr>
              <a:t>اثناء معالجتها</a:t>
            </a:r>
            <a:endParaRPr lang="ar-EG" sz="3200" dirty="0" smtClean="0">
              <a:latin typeface="Times New Roman" pitchFamily="18" charset="0"/>
              <a:cs typeface="Times New Roman" pitchFamily="18" charset="0"/>
            </a:endParaRPr>
          </a:p>
          <a:p>
            <a:pPr algn="r" rtl="1"/>
            <a:r>
              <a:rPr lang="ar-SA" sz="3200" dirty="0" smtClean="0">
                <a:latin typeface="Times New Roman" pitchFamily="18" charset="0"/>
                <a:cs typeface="Times New Roman" pitchFamily="18" charset="0"/>
              </a:rPr>
              <a:t> </a:t>
            </a:r>
            <a:r>
              <a:rPr lang="ar-EG" sz="3200" dirty="0" smtClean="0">
                <a:latin typeface="Times New Roman" pitchFamily="18" charset="0"/>
                <a:cs typeface="Times New Roman" pitchFamily="18" charset="0"/>
              </a:rPr>
              <a:t> و هي </a:t>
            </a:r>
            <a:r>
              <a:rPr lang="ar-SA" sz="3200" dirty="0" smtClean="0">
                <a:latin typeface="Times New Roman" pitchFamily="18" charset="0"/>
                <a:cs typeface="Times New Roman" pitchFamily="18" charset="0"/>
              </a:rPr>
              <a:t>مثل الذاكره لكن الوصول اليها </a:t>
            </a:r>
            <a:r>
              <a:rPr lang="ar-SA" sz="3200" b="1" dirty="0" smtClean="0">
                <a:latin typeface="Times New Roman" pitchFamily="18" charset="0"/>
                <a:cs typeface="Times New Roman" pitchFamily="18" charset="0"/>
              </a:rPr>
              <a:t>اسرع</a:t>
            </a:r>
            <a:r>
              <a:rPr lang="ar-SA" sz="3200" dirty="0" smtClean="0">
                <a:latin typeface="Times New Roman" pitchFamily="18" charset="0"/>
                <a:cs typeface="Times New Roman" pitchFamily="18" charset="0"/>
              </a:rPr>
              <a:t>  حيث انها جزء من المعالج</a:t>
            </a:r>
            <a:endParaRPr lang="ar-EG" sz="3200" dirty="0" smtClean="0">
              <a:latin typeface="Times New Roman" pitchFamily="18" charset="0"/>
              <a:cs typeface="Times New Roman" pitchFamily="18" charset="0"/>
            </a:endParaRPr>
          </a:p>
          <a:p>
            <a:pPr algn="r" rtl="1"/>
            <a:r>
              <a:rPr lang="ar-SA" sz="3200" dirty="0" smtClean="0">
                <a:latin typeface="Times New Roman" pitchFamily="18" charset="0"/>
                <a:cs typeface="Times New Roman" pitchFamily="18" charset="0"/>
              </a:rPr>
              <a:t> وتقاس سعتها </a:t>
            </a:r>
            <a:r>
              <a:rPr lang="ar-SA" sz="3200" b="1" dirty="0" smtClean="0">
                <a:latin typeface="Times New Roman" pitchFamily="18" charset="0"/>
                <a:cs typeface="Times New Roman" pitchFamily="18" charset="0"/>
              </a:rPr>
              <a:t>بالبت</a:t>
            </a:r>
            <a:r>
              <a:rPr lang="ar-SA" sz="3200" dirty="0" smtClean="0">
                <a:latin typeface="Times New Roman" pitchFamily="18" charset="0"/>
                <a:cs typeface="Times New Roman" pitchFamily="18" charset="0"/>
              </a:rPr>
              <a:t>  وهى فى العادة 8 او 16 او32 او 64</a:t>
            </a:r>
            <a:r>
              <a:rPr lang="ar-EG" sz="3200" dirty="0" smtClean="0">
                <a:latin typeface="Times New Roman" pitchFamily="18" charset="0"/>
                <a:cs typeface="Times New Roman" pitchFamily="18" charset="0"/>
              </a:rPr>
              <a:t>بت </a:t>
            </a:r>
            <a:endParaRPr lang="ar-SA" sz="3200" dirty="0" smtClean="0">
              <a:latin typeface="Times New Roman" pitchFamily="18" charset="0"/>
              <a:cs typeface="Times New Roman" pitchFamily="18" charset="0"/>
            </a:endParaRPr>
          </a:p>
          <a:p>
            <a:pPr algn="r" rtl="1"/>
            <a:r>
              <a:rPr lang="ar-SA" sz="3200" dirty="0" smtClean="0">
                <a:latin typeface="Times New Roman" pitchFamily="18" charset="0"/>
                <a:cs typeface="Times New Roman" pitchFamily="18" charset="0"/>
              </a:rPr>
              <a:t>ولكل مسجل </a:t>
            </a:r>
            <a:r>
              <a:rPr lang="ar-SA" sz="3200" b="1" dirty="0" smtClean="0">
                <a:latin typeface="Times New Roman" pitchFamily="18" charset="0"/>
                <a:cs typeface="Times New Roman" pitchFamily="18" charset="0"/>
              </a:rPr>
              <a:t>اسم وعنوان</a:t>
            </a:r>
            <a:r>
              <a:rPr lang="ar-EG" sz="3200" b="1" dirty="0" smtClean="0">
                <a:latin typeface="Times New Roman" pitchFamily="18" charset="0"/>
                <a:cs typeface="Times New Roman" pitchFamily="18" charset="0"/>
              </a:rPr>
              <a:t> </a:t>
            </a:r>
            <a:r>
              <a:rPr lang="ar-EG" sz="3200" dirty="0" smtClean="0">
                <a:latin typeface="Times New Roman" pitchFamily="18" charset="0"/>
                <a:cs typeface="Times New Roman" pitchFamily="18" charset="0"/>
              </a:rPr>
              <a:t>و يخصص لأداء غرض معين</a:t>
            </a:r>
            <a:endParaRPr lang="ar-SA" sz="3200" dirty="0" smtClean="0">
              <a:latin typeface="Times New Roman" pitchFamily="18" charset="0"/>
              <a:cs typeface="Times New Roman" pitchFamily="18" charset="0"/>
            </a:endParaRPr>
          </a:p>
          <a:p>
            <a:pPr>
              <a:buFont typeface="Wingdings 2" pitchFamily="18" charset="2"/>
              <a:buNone/>
            </a:pPr>
            <a:endParaRPr lang="en-GB" sz="32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p:cNvSpPr>
          <p:nvPr>
            <p:ph type="title"/>
          </p:nvPr>
        </p:nvSpPr>
        <p:spPr>
          <a:xfrm>
            <a:off x="0" y="908050"/>
            <a:ext cx="8618538" cy="1143000"/>
          </a:xfrm>
        </p:spPr>
        <p:txBody>
          <a:bodyPr>
            <a:normAutofit fontScale="90000"/>
          </a:bodyPr>
          <a:lstStyle/>
          <a:p>
            <a:pPr algn="r"/>
            <a:r>
              <a:rPr lang="ar-SA" sz="4500" b="1" smtClean="0">
                <a:solidFill>
                  <a:srgbClr val="3399FF"/>
                </a:solidFill>
              </a:rPr>
              <a:t>2- وحدة التنفيذ (تقوم بتنفيذ الاوامر) وتنقسم الى:</a:t>
            </a:r>
            <a:endParaRPr lang="en-US" sz="4500" b="1" smtClean="0">
              <a:solidFill>
                <a:srgbClr val="3399FF"/>
              </a:solidFill>
              <a:cs typeface="Times New Roman" pitchFamily="18" charset="0"/>
            </a:endParaRPr>
          </a:p>
        </p:txBody>
      </p:sp>
      <p:sp>
        <p:nvSpPr>
          <p:cNvPr id="29699" name="Rectangle 3"/>
          <p:cNvSpPr>
            <a:spLocks noGrp="1"/>
          </p:cNvSpPr>
          <p:nvPr>
            <p:ph idx="1"/>
          </p:nvPr>
        </p:nvSpPr>
        <p:spPr>
          <a:xfrm>
            <a:off x="395288" y="2276475"/>
            <a:ext cx="8229600" cy="3600450"/>
          </a:xfrm>
        </p:spPr>
        <p:txBody>
          <a:bodyPr/>
          <a:lstStyle/>
          <a:p>
            <a:pPr algn="r" rtl="1"/>
            <a:r>
              <a:rPr lang="ar-SA" b="1" u="sng" dirty="0" smtClean="0">
                <a:solidFill>
                  <a:srgbClr val="086E2A"/>
                </a:solidFill>
              </a:rPr>
              <a:t>وحدة </a:t>
            </a:r>
            <a:r>
              <a:rPr lang="ar-SA" b="1" u="sng" dirty="0" smtClean="0">
                <a:solidFill>
                  <a:srgbClr val="086E2A"/>
                </a:solidFill>
                <a:latin typeface="Times New Roman" pitchFamily="18" charset="0"/>
                <a:cs typeface="Times New Roman" pitchFamily="18" charset="0"/>
              </a:rPr>
              <a:t>الحساب والمنطق</a:t>
            </a:r>
            <a:r>
              <a:rPr lang="ar-EG" b="1" u="sng" dirty="0" smtClean="0">
                <a:solidFill>
                  <a:srgbClr val="086E2A"/>
                </a:solidFill>
                <a:latin typeface="Times New Roman" pitchFamily="18" charset="0"/>
                <a:cs typeface="Times New Roman" pitchFamily="18" charset="0"/>
              </a:rPr>
              <a:t> </a:t>
            </a:r>
            <a:r>
              <a:rPr lang="en-US" b="1" u="sng" dirty="0" smtClean="0">
                <a:solidFill>
                  <a:srgbClr val="086E2A"/>
                </a:solidFill>
                <a:latin typeface="Times New Roman" pitchFamily="18" charset="0"/>
                <a:cs typeface="Times New Roman" pitchFamily="18" charset="0"/>
              </a:rPr>
              <a:t>ALU</a:t>
            </a:r>
            <a:endParaRPr lang="ar-SA" b="1" u="sng" dirty="0" smtClean="0">
              <a:solidFill>
                <a:srgbClr val="086E2A"/>
              </a:solidFill>
              <a:latin typeface="Times New Roman" pitchFamily="18" charset="0"/>
              <a:cs typeface="Times New Roman" pitchFamily="18" charset="0"/>
            </a:endParaRPr>
          </a:p>
          <a:p>
            <a:pPr algn="r" rtl="1">
              <a:buFont typeface="Wingdings" pitchFamily="2" charset="2"/>
              <a:buNone/>
            </a:pPr>
            <a:r>
              <a:rPr lang="ar-SA" dirty="0" smtClean="0">
                <a:latin typeface="Times New Roman" pitchFamily="18" charset="0"/>
                <a:cs typeface="Times New Roman" pitchFamily="18" charset="0"/>
              </a:rPr>
              <a:t>تقوم هذه الوحدة بالعمليات </a:t>
            </a:r>
            <a:r>
              <a:rPr lang="ar-SA" b="1" dirty="0" smtClean="0">
                <a:latin typeface="Times New Roman" pitchFamily="18" charset="0"/>
                <a:cs typeface="Times New Roman" pitchFamily="18" charset="0"/>
              </a:rPr>
              <a:t>الحسابيه والمنطقية</a:t>
            </a:r>
          </a:p>
          <a:p>
            <a:pPr algn="r" rtl="1"/>
            <a:r>
              <a:rPr lang="ar-SA" b="1" u="sng" dirty="0" smtClean="0">
                <a:solidFill>
                  <a:srgbClr val="086E2A"/>
                </a:solidFill>
                <a:latin typeface="Times New Roman" pitchFamily="18" charset="0"/>
                <a:cs typeface="Times New Roman" pitchFamily="18" charset="0"/>
              </a:rPr>
              <a:t>وحدة الفاصله العائمة </a:t>
            </a:r>
            <a:r>
              <a:rPr lang="en-US" b="1" u="sng" dirty="0" smtClean="0">
                <a:solidFill>
                  <a:srgbClr val="086E2A"/>
                </a:solidFill>
                <a:latin typeface="Times New Roman" pitchFamily="18" charset="0"/>
                <a:cs typeface="Times New Roman" pitchFamily="18" charset="0"/>
              </a:rPr>
              <a:t>FPU</a:t>
            </a:r>
            <a:endParaRPr lang="ar-SA" b="1" u="sng" dirty="0" smtClean="0">
              <a:solidFill>
                <a:srgbClr val="086E2A"/>
              </a:solidFill>
              <a:latin typeface="Times New Roman" pitchFamily="18" charset="0"/>
              <a:cs typeface="Times New Roman" pitchFamily="18" charset="0"/>
            </a:endParaRPr>
          </a:p>
          <a:p>
            <a:pPr algn="r" rtl="1">
              <a:buFont typeface="Wingdings" pitchFamily="2" charset="2"/>
              <a:buNone/>
            </a:pPr>
            <a:r>
              <a:rPr lang="ar-SA" dirty="0" smtClean="0">
                <a:latin typeface="Times New Roman" pitchFamily="18" charset="0"/>
                <a:cs typeface="Times New Roman" pitchFamily="18" charset="0"/>
              </a:rPr>
              <a:t>متخصصة فى العمليات على </a:t>
            </a:r>
            <a:r>
              <a:rPr lang="ar-SA" b="1" dirty="0" smtClean="0">
                <a:latin typeface="Times New Roman" pitchFamily="18" charset="0"/>
                <a:cs typeface="Times New Roman" pitchFamily="18" charset="0"/>
              </a:rPr>
              <a:t>الاعداد الكس</a:t>
            </a:r>
            <a:r>
              <a:rPr lang="ar-EG" b="1" dirty="0" smtClean="0">
                <a:latin typeface="Times New Roman" pitchFamily="18" charset="0"/>
                <a:cs typeface="Times New Roman" pitchFamily="18" charset="0"/>
              </a:rPr>
              <a:t>رية</a:t>
            </a:r>
            <a:r>
              <a:rPr lang="ar-SA" b="1" dirty="0" smtClean="0">
                <a:latin typeface="Times New Roman" pitchFamily="18" charset="0"/>
                <a:cs typeface="Times New Roman" pitchFamily="18" charset="0"/>
              </a:rPr>
              <a:t> </a:t>
            </a:r>
          </a:p>
          <a:p>
            <a:pPr algn="r" rtl="1"/>
            <a:r>
              <a:rPr lang="ar-SA" b="1" u="sng" dirty="0" smtClean="0">
                <a:solidFill>
                  <a:srgbClr val="086E2A"/>
                </a:solidFill>
                <a:latin typeface="Times New Roman" pitchFamily="18" charset="0"/>
                <a:cs typeface="Times New Roman" pitchFamily="18" charset="0"/>
              </a:rPr>
              <a:t>وحدة</a:t>
            </a:r>
            <a:r>
              <a:rPr lang="ar-EG" b="1" u="sng" dirty="0" smtClean="0">
                <a:solidFill>
                  <a:srgbClr val="086E2A"/>
                </a:solidFill>
                <a:latin typeface="Times New Roman" pitchFamily="18" charset="0"/>
                <a:cs typeface="Times New Roman" pitchFamily="18" charset="0"/>
              </a:rPr>
              <a:t> توسعات</a:t>
            </a:r>
            <a:r>
              <a:rPr lang="ar-SA" b="1" u="sng" dirty="0" smtClean="0">
                <a:solidFill>
                  <a:srgbClr val="086E2A"/>
                </a:solidFill>
                <a:latin typeface="Times New Roman" pitchFamily="18" charset="0"/>
                <a:cs typeface="Times New Roman" pitchFamily="18" charset="0"/>
              </a:rPr>
              <a:t> الوسائط المتعددة</a:t>
            </a:r>
            <a:r>
              <a:rPr lang="en-US" b="1" u="sng" dirty="0" smtClean="0">
                <a:solidFill>
                  <a:srgbClr val="086E2A"/>
                </a:solidFill>
                <a:latin typeface="Times New Roman" pitchFamily="18" charset="0"/>
                <a:cs typeface="Times New Roman" pitchFamily="18" charset="0"/>
              </a:rPr>
              <a:t>MMX </a:t>
            </a:r>
            <a:endParaRPr lang="ar-SA" b="1" u="sng" dirty="0" smtClean="0">
              <a:solidFill>
                <a:srgbClr val="086E2A"/>
              </a:solidFill>
              <a:latin typeface="Times New Roman" pitchFamily="18" charset="0"/>
              <a:cs typeface="Times New Roman" pitchFamily="18" charset="0"/>
            </a:endParaRPr>
          </a:p>
          <a:p>
            <a:pPr algn="r" rtl="1">
              <a:buFont typeface="Wingdings" pitchFamily="2" charset="2"/>
              <a:buNone/>
            </a:pPr>
            <a:r>
              <a:rPr lang="ar-SA" dirty="0" smtClean="0">
                <a:latin typeface="Times New Roman" pitchFamily="18" charset="0"/>
                <a:cs typeface="Times New Roman" pitchFamily="18" charset="0"/>
              </a:rPr>
              <a:t>تم اضافتها فى المعالجات الحديثه لتحسين  التعامل مع </a:t>
            </a:r>
            <a:r>
              <a:rPr lang="ar-SA" b="1" dirty="0" smtClean="0">
                <a:latin typeface="Times New Roman" pitchFamily="18" charset="0"/>
                <a:cs typeface="Times New Roman" pitchFamily="18" charset="0"/>
              </a:rPr>
              <a:t>التطبيقات ثلاثية الابعاد وتطبيقات الوسائط المتعددة</a:t>
            </a:r>
            <a:r>
              <a:rPr lang="ar-EG" b="1" dirty="0" smtClean="0">
                <a:latin typeface="Times New Roman" pitchFamily="18" charset="0"/>
                <a:cs typeface="Times New Roman" pitchFamily="18" charset="0"/>
              </a:rPr>
              <a:t>.</a:t>
            </a:r>
            <a:endParaRPr lang="en-US" b="1" dirty="0" smtClean="0">
              <a:latin typeface="Times New Roman"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p:nvPr>
        </p:nvSpPr>
        <p:spPr>
          <a:noFill/>
        </p:spPr>
        <p:txBody>
          <a:bodyPr/>
          <a:lstStyle/>
          <a:p>
            <a:pPr algn="ctr" rtl="1"/>
            <a:r>
              <a:rPr lang="ar-SA" b="1" dirty="0" smtClean="0">
                <a:solidFill>
                  <a:srgbClr val="3399FF"/>
                </a:solidFill>
              </a:rPr>
              <a:t>3- وحدة التحكم</a:t>
            </a:r>
            <a:r>
              <a:rPr lang="en-US" b="1" dirty="0" smtClean="0">
                <a:solidFill>
                  <a:srgbClr val="3399FF"/>
                </a:solidFill>
                <a:cs typeface="Traditional Arabic" pitchFamily="18" charset="-78"/>
              </a:rPr>
              <a:t> Control Unit </a:t>
            </a:r>
            <a:endParaRPr lang="en-US" b="1" dirty="0" smtClean="0">
              <a:solidFill>
                <a:srgbClr val="3399FF"/>
              </a:solidFill>
              <a:cs typeface="Times New Roman" pitchFamily="18" charset="0"/>
            </a:endParaRPr>
          </a:p>
        </p:txBody>
      </p:sp>
      <p:sp>
        <p:nvSpPr>
          <p:cNvPr id="30723" name="Rectangle 3"/>
          <p:cNvSpPr>
            <a:spLocks noGrp="1"/>
          </p:cNvSpPr>
          <p:nvPr>
            <p:ph idx="1"/>
          </p:nvPr>
        </p:nvSpPr>
        <p:spPr>
          <a:xfrm>
            <a:off x="1042988" y="2060575"/>
            <a:ext cx="7467600" cy="3413125"/>
          </a:xfrm>
        </p:spPr>
        <p:txBody>
          <a:bodyPr/>
          <a:lstStyle/>
          <a:p>
            <a:pPr algn="r" rtl="1">
              <a:buNone/>
            </a:pPr>
            <a:r>
              <a:rPr lang="ar-SA" dirty="0" smtClean="0">
                <a:cs typeface="Times New Roman" pitchFamily="18" charset="0"/>
              </a:rPr>
              <a:t>تقوم </a:t>
            </a:r>
            <a:r>
              <a:rPr lang="ar-SA" dirty="0" smtClean="0">
                <a:latin typeface="Times New Roman" pitchFamily="18" charset="0"/>
                <a:cs typeface="Times New Roman" pitchFamily="18" charset="0"/>
              </a:rPr>
              <a:t>بتنسيق جميع العمليات داخل الحاسب عن طريق:</a:t>
            </a:r>
          </a:p>
          <a:p>
            <a:pPr algn="r" rtl="1"/>
            <a:r>
              <a:rPr lang="ar-SA" dirty="0" smtClean="0">
                <a:latin typeface="Times New Roman" pitchFamily="18" charset="0"/>
                <a:cs typeface="Times New Roman" pitchFamily="18" charset="0"/>
              </a:rPr>
              <a:t>تحديد الاوامر المراد تنفيذها</a:t>
            </a:r>
          </a:p>
          <a:p>
            <a:pPr algn="r" rtl="1"/>
            <a:r>
              <a:rPr lang="ar-SA" dirty="0" smtClean="0">
                <a:latin typeface="Times New Roman" pitchFamily="18" charset="0"/>
                <a:cs typeface="Times New Roman" pitchFamily="18" charset="0"/>
              </a:rPr>
              <a:t>تحديد البيانات اللازمة وأماكن التخزين</a:t>
            </a:r>
          </a:p>
          <a:p>
            <a:pPr algn="r" rtl="1"/>
            <a:r>
              <a:rPr lang="ar-SA" dirty="0" smtClean="0">
                <a:latin typeface="Times New Roman" pitchFamily="18" charset="0"/>
                <a:cs typeface="Times New Roman" pitchFamily="18" charset="0"/>
              </a:rPr>
              <a:t>تحديد اماكن تخزين النتائج</a:t>
            </a:r>
          </a:p>
          <a:p>
            <a:pPr algn="r" rtl="1"/>
            <a:r>
              <a:rPr lang="ar-SA" dirty="0" smtClean="0">
                <a:latin typeface="Times New Roman" pitchFamily="18" charset="0"/>
                <a:cs typeface="Times New Roman" pitchFamily="18" charset="0"/>
              </a:rPr>
              <a:t>تحديد الامر التالى</a:t>
            </a:r>
          </a:p>
          <a:p>
            <a:pPr algn="r" rtl="1"/>
            <a:r>
              <a:rPr lang="ar-SA" dirty="0" smtClean="0">
                <a:latin typeface="Times New Roman" pitchFamily="18" charset="0"/>
                <a:cs typeface="Times New Roman" pitchFamily="18" charset="0"/>
              </a:rPr>
              <a:t>توجيه التحكم للأمر التالى </a:t>
            </a:r>
            <a:endParaRPr lang="en-US" dirty="0" smtClean="0">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title"/>
          </p:nvPr>
        </p:nvSpPr>
        <p:spPr>
          <a:xfrm>
            <a:off x="468313" y="333375"/>
            <a:ext cx="8229600" cy="1143000"/>
          </a:xfrm>
          <a:noFill/>
        </p:spPr>
        <p:txBody>
          <a:bodyPr>
            <a:normAutofit fontScale="90000"/>
          </a:bodyPr>
          <a:lstStyle/>
          <a:p>
            <a:pPr algn="ctr" rtl="1"/>
            <a:r>
              <a:rPr lang="ar-SA" sz="4600" b="1" dirty="0" smtClean="0">
                <a:solidFill>
                  <a:srgbClr val="3399FF"/>
                </a:solidFill>
                <a:latin typeface="Times New Roman" pitchFamily="18" charset="0"/>
                <a:cs typeface="Times New Roman" pitchFamily="18" charset="0"/>
              </a:rPr>
              <a:t>4- وحدة الذاكره المخبأة </a:t>
            </a:r>
            <a:r>
              <a:rPr lang="en-US" sz="4600" b="1" dirty="0" smtClean="0">
                <a:solidFill>
                  <a:srgbClr val="3399FF"/>
                </a:solidFill>
                <a:latin typeface="Times New Roman" pitchFamily="18" charset="0"/>
                <a:cs typeface="Times New Roman" pitchFamily="18" charset="0"/>
              </a:rPr>
              <a:t>Cash Memory</a:t>
            </a:r>
            <a:r>
              <a:rPr lang="ar-SA" sz="4600" b="1" dirty="0" smtClean="0">
                <a:solidFill>
                  <a:srgbClr val="3399FF"/>
                </a:solidFill>
              </a:rPr>
              <a:t>  </a:t>
            </a:r>
            <a:endParaRPr lang="en-US" sz="4600" b="1" dirty="0" smtClean="0">
              <a:solidFill>
                <a:srgbClr val="3399FF"/>
              </a:solidFill>
              <a:cs typeface="Times New Roman" pitchFamily="18" charset="0"/>
            </a:endParaRPr>
          </a:p>
        </p:txBody>
      </p:sp>
      <p:sp>
        <p:nvSpPr>
          <p:cNvPr id="31747" name="Rectangle 3"/>
          <p:cNvSpPr>
            <a:spLocks noGrp="1"/>
          </p:cNvSpPr>
          <p:nvPr>
            <p:ph idx="1"/>
          </p:nvPr>
        </p:nvSpPr>
        <p:spPr>
          <a:xfrm>
            <a:off x="395288" y="1484313"/>
            <a:ext cx="8229600" cy="4968875"/>
          </a:xfrm>
        </p:spPr>
        <p:txBody>
          <a:bodyPr/>
          <a:lstStyle/>
          <a:p>
            <a:pPr algn="r" rtl="1"/>
            <a:r>
              <a:rPr lang="ar-SA" sz="2800" b="1" dirty="0" smtClean="0">
                <a:solidFill>
                  <a:srgbClr val="959226"/>
                </a:solidFill>
                <a:latin typeface="Times New Roman" pitchFamily="18" charset="0"/>
                <a:cs typeface="Times New Roman" pitchFamily="18" charset="0"/>
              </a:rPr>
              <a:t>ذاكره داخل المعالج تملأ بالبيانات التى يحتاجها المعالج لتوفير الوقت الذى يستغرقه المعالج فى جلب البيانات من الذاكره الرئيسيه  وهى مدمجه فى المعالج.</a:t>
            </a:r>
          </a:p>
          <a:p>
            <a:pPr algn="r" rtl="1"/>
            <a:r>
              <a:rPr lang="ar-SA" sz="2800" b="1" dirty="0" smtClean="0">
                <a:solidFill>
                  <a:schemeClr val="accent1"/>
                </a:solidFill>
                <a:latin typeface="Times New Roman" pitchFamily="18" charset="0"/>
                <a:cs typeface="Times New Roman" pitchFamily="18" charset="0"/>
              </a:rPr>
              <a:t>يوجد منها نوعين</a:t>
            </a:r>
            <a:r>
              <a:rPr lang="ar-SA" sz="2800" b="1" dirty="0" smtClean="0">
                <a:solidFill>
                  <a:schemeClr val="bg2">
                    <a:lumMod val="50000"/>
                  </a:schemeClr>
                </a:solidFill>
                <a:latin typeface="Times New Roman" pitchFamily="18" charset="0"/>
                <a:cs typeface="Times New Roman" pitchFamily="18" charset="0"/>
              </a:rPr>
              <a:t>:</a:t>
            </a:r>
          </a:p>
          <a:p>
            <a:pPr algn="r" rtl="1">
              <a:buFont typeface="Wingdings" pitchFamily="2" charset="2"/>
              <a:buNone/>
            </a:pPr>
            <a:r>
              <a:rPr lang="ar-SA" sz="2800" b="1" dirty="0" err="1" smtClean="0">
                <a:solidFill>
                  <a:srgbClr val="FF0000"/>
                </a:solidFill>
                <a:latin typeface="Times New Roman" pitchFamily="18" charset="0"/>
                <a:cs typeface="Times New Roman" pitchFamily="18" charset="0"/>
              </a:rPr>
              <a:t>الذاكره</a:t>
            </a:r>
            <a:r>
              <a:rPr lang="ar-SA" sz="2800" b="1" dirty="0" smtClean="0">
                <a:solidFill>
                  <a:srgbClr val="FF0000"/>
                </a:solidFill>
                <a:latin typeface="Times New Roman" pitchFamily="18" charset="0"/>
                <a:cs typeface="Times New Roman" pitchFamily="18" charset="0"/>
              </a:rPr>
              <a:t> المخب</a:t>
            </a:r>
            <a:r>
              <a:rPr lang="ar-EG" sz="2800" b="1" dirty="0" smtClean="0">
                <a:solidFill>
                  <a:srgbClr val="FF0000"/>
                </a:solidFill>
                <a:latin typeface="Times New Roman" pitchFamily="18" charset="0"/>
                <a:cs typeface="Times New Roman" pitchFamily="18" charset="0"/>
              </a:rPr>
              <a:t>أة</a:t>
            </a:r>
            <a:r>
              <a:rPr lang="ar-SA" sz="2800" b="1" dirty="0" smtClean="0">
                <a:solidFill>
                  <a:srgbClr val="FF0000"/>
                </a:solidFill>
                <a:latin typeface="Times New Roman" pitchFamily="18" charset="0"/>
                <a:cs typeface="Times New Roman" pitchFamily="18" charset="0"/>
              </a:rPr>
              <a:t> المستوى </a:t>
            </a:r>
            <a:r>
              <a:rPr lang="ar-SA" sz="2800" b="1" dirty="0" err="1" smtClean="0">
                <a:solidFill>
                  <a:srgbClr val="FF0000"/>
                </a:solidFill>
                <a:latin typeface="Times New Roman" pitchFamily="18" charset="0"/>
                <a:cs typeface="Times New Roman" pitchFamily="18" charset="0"/>
              </a:rPr>
              <a:t>الاول</a:t>
            </a:r>
            <a:r>
              <a:rPr lang="en-US" sz="2800" b="1" dirty="0" smtClean="0">
                <a:solidFill>
                  <a:srgbClr val="FF0000"/>
                </a:solidFill>
                <a:latin typeface="Times New Roman" pitchFamily="18" charset="0"/>
                <a:cs typeface="Times New Roman" pitchFamily="18" charset="0"/>
              </a:rPr>
              <a:t>)</a:t>
            </a:r>
            <a:r>
              <a:rPr lang="ar-SA" sz="2800" b="1" dirty="0" smtClean="0">
                <a:solidFill>
                  <a:srgbClr val="FF0000"/>
                </a:solidFill>
                <a:latin typeface="Times New Roman" pitchFamily="18" charset="0"/>
                <a:cs typeface="Times New Roman" pitchFamily="18" charset="0"/>
              </a:rPr>
              <a:t> </a:t>
            </a:r>
            <a:r>
              <a:rPr lang="en-US" sz="2800" b="1" dirty="0" smtClean="0">
                <a:solidFill>
                  <a:srgbClr val="FF0000"/>
                </a:solidFill>
                <a:latin typeface="Times New Roman" pitchFamily="18" charset="0"/>
                <a:cs typeface="Times New Roman" pitchFamily="18" charset="0"/>
              </a:rPr>
              <a:t>Level 1 Cash(L1-cash</a:t>
            </a:r>
          </a:p>
          <a:p>
            <a:pPr algn="r" rtl="1">
              <a:buFont typeface="Wingdings" pitchFamily="2" charset="2"/>
              <a:buNone/>
            </a:pPr>
            <a:r>
              <a:rPr lang="en-US" sz="2800" dirty="0" smtClean="0">
                <a:solidFill>
                  <a:srgbClr val="FF0000"/>
                </a:solidFill>
                <a:latin typeface="Times New Roman" pitchFamily="18" charset="0"/>
                <a:cs typeface="Times New Roman" pitchFamily="18" charset="0"/>
              </a:rPr>
              <a:t>	</a:t>
            </a:r>
            <a:r>
              <a:rPr lang="ar-EG" sz="2800" dirty="0" smtClean="0">
                <a:latin typeface="Times New Roman" pitchFamily="18" charset="0"/>
                <a:cs typeface="Times New Roman" pitchFamily="18" charset="0"/>
              </a:rPr>
              <a:t>ضمن شريحة المعالج نفسها , تعمل بنفس سرعة المعالج</a:t>
            </a:r>
            <a:endParaRPr lang="ar-SA" sz="2800" dirty="0" smtClean="0">
              <a:latin typeface="Times New Roman" pitchFamily="18" charset="0"/>
              <a:cs typeface="Times New Roman" pitchFamily="18" charset="0"/>
            </a:endParaRPr>
          </a:p>
          <a:p>
            <a:pPr algn="r" rtl="1">
              <a:buFont typeface="Wingdings" pitchFamily="2" charset="2"/>
              <a:buNone/>
            </a:pPr>
            <a:r>
              <a:rPr lang="ar-SA" sz="2800" b="1" dirty="0" err="1" smtClean="0">
                <a:solidFill>
                  <a:srgbClr val="FF0000"/>
                </a:solidFill>
                <a:latin typeface="Times New Roman" pitchFamily="18" charset="0"/>
                <a:cs typeface="Times New Roman" pitchFamily="18" charset="0"/>
              </a:rPr>
              <a:t>الذاكره</a:t>
            </a:r>
            <a:r>
              <a:rPr lang="ar-SA" sz="2800" b="1" dirty="0" smtClean="0">
                <a:solidFill>
                  <a:srgbClr val="FF0000"/>
                </a:solidFill>
                <a:latin typeface="Times New Roman" pitchFamily="18" charset="0"/>
                <a:cs typeface="Times New Roman" pitchFamily="18" charset="0"/>
              </a:rPr>
              <a:t> المخب</a:t>
            </a:r>
            <a:r>
              <a:rPr lang="ar-EG" sz="2800" b="1" dirty="0" smtClean="0">
                <a:solidFill>
                  <a:srgbClr val="FF0000"/>
                </a:solidFill>
                <a:latin typeface="Times New Roman" pitchFamily="18" charset="0"/>
                <a:cs typeface="Times New Roman" pitchFamily="18" charset="0"/>
              </a:rPr>
              <a:t>أة</a:t>
            </a:r>
            <a:r>
              <a:rPr lang="ar-SA" sz="2800" b="1" dirty="0" smtClean="0">
                <a:solidFill>
                  <a:srgbClr val="FF0000"/>
                </a:solidFill>
                <a:latin typeface="Times New Roman" pitchFamily="18" charset="0"/>
                <a:cs typeface="Times New Roman" pitchFamily="18" charset="0"/>
              </a:rPr>
              <a:t> المستوى </a:t>
            </a:r>
            <a:r>
              <a:rPr lang="ar-SA" sz="2800" b="1" dirty="0" err="1" smtClean="0">
                <a:solidFill>
                  <a:srgbClr val="FF0000"/>
                </a:solidFill>
                <a:latin typeface="Times New Roman" pitchFamily="18" charset="0"/>
                <a:cs typeface="Times New Roman" pitchFamily="18" charset="0"/>
              </a:rPr>
              <a:t>الثانى</a:t>
            </a:r>
            <a:r>
              <a:rPr lang="ar-SA" sz="2800" b="1" dirty="0" smtClean="0">
                <a:solidFill>
                  <a:srgbClr val="FF0000"/>
                </a:solidFill>
                <a:latin typeface="Times New Roman" pitchFamily="18" charset="0"/>
                <a:cs typeface="Times New Roman" pitchFamily="18" charset="0"/>
              </a:rPr>
              <a:t> </a:t>
            </a:r>
            <a:r>
              <a:rPr lang="en-US" sz="2800" b="1" dirty="0" smtClean="0">
                <a:solidFill>
                  <a:srgbClr val="FF0000"/>
                </a:solidFill>
                <a:latin typeface="Times New Roman" pitchFamily="18" charset="0"/>
                <a:cs typeface="Times New Roman" pitchFamily="18" charset="0"/>
              </a:rPr>
              <a:t>)</a:t>
            </a:r>
            <a:r>
              <a:rPr lang="ar-SA" sz="2800" b="1" dirty="0" smtClean="0">
                <a:solidFill>
                  <a:srgbClr val="FF0000"/>
                </a:solidFill>
                <a:latin typeface="Times New Roman" pitchFamily="18" charset="0"/>
                <a:cs typeface="Times New Roman" pitchFamily="18" charset="0"/>
              </a:rPr>
              <a:t> </a:t>
            </a:r>
            <a:r>
              <a:rPr lang="en-US" sz="2800" b="1" dirty="0" smtClean="0">
                <a:solidFill>
                  <a:srgbClr val="FF0000"/>
                </a:solidFill>
                <a:latin typeface="Times New Roman" pitchFamily="18" charset="0"/>
                <a:cs typeface="Times New Roman" pitchFamily="18" charset="0"/>
              </a:rPr>
              <a:t>Level 2 Cash(L2-cash</a:t>
            </a:r>
          </a:p>
          <a:p>
            <a:pPr algn="r" rtl="1">
              <a:buFont typeface="Wingdings" pitchFamily="2" charset="2"/>
              <a:buNone/>
            </a:pPr>
            <a:r>
              <a:rPr lang="ar-SA" sz="2800" dirty="0" smtClean="0">
                <a:latin typeface="Times New Roman" pitchFamily="18" charset="0"/>
                <a:cs typeface="Times New Roman" pitchFamily="18" charset="0"/>
              </a:rPr>
              <a:t>مثل السابقه لكن </a:t>
            </a:r>
            <a:r>
              <a:rPr lang="ar-EG" sz="2800" dirty="0" smtClean="0">
                <a:latin typeface="Times New Roman" pitchFamily="18" charset="0"/>
                <a:cs typeface="Times New Roman" pitchFamily="18" charset="0"/>
              </a:rPr>
              <a:t>أكبر في السعة . </a:t>
            </a:r>
            <a:endParaRPr lang="en-US" sz="2800" dirty="0" smtClean="0">
              <a:latin typeface="Times New Roman" pitchFamily="18" charset="0"/>
              <a:cs typeface="Times New Roman" pitchFamily="18" charset="0"/>
            </a:endParaRPr>
          </a:p>
          <a:p>
            <a:pPr>
              <a:buFont typeface="Wingdings" pitchFamily="2" charset="2"/>
              <a:buNone/>
            </a:pPr>
            <a:endParaRPr lang="en-US" sz="2800" dirty="0" smtClean="0">
              <a:solidFill>
                <a:srgbClr val="959226"/>
              </a:solidFill>
              <a:latin typeface="Times New Roman" pitchFamily="18" charset="0"/>
              <a:cs typeface="Times New Roman"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p:cNvSpPr>
          <p:nvPr>
            <p:ph type="title"/>
          </p:nvPr>
        </p:nvSpPr>
        <p:spPr/>
        <p:txBody>
          <a:bodyPr>
            <a:normAutofit fontScale="90000"/>
          </a:bodyPr>
          <a:lstStyle/>
          <a:p>
            <a:pPr algn="ctr" rtl="1"/>
            <a:r>
              <a:rPr lang="ar-SA" sz="4400" b="1" dirty="0" smtClean="0">
                <a:solidFill>
                  <a:srgbClr val="3399FF"/>
                </a:solidFill>
                <a:latin typeface="Times New Roman" pitchFamily="18" charset="0"/>
                <a:cs typeface="Times New Roman" pitchFamily="18" charset="0"/>
              </a:rPr>
              <a:t>5- </a:t>
            </a:r>
            <a:r>
              <a:rPr lang="ar-SA" sz="3200" b="1" dirty="0" smtClean="0">
                <a:solidFill>
                  <a:srgbClr val="3399FF"/>
                </a:solidFill>
                <a:latin typeface="Times New Roman" pitchFamily="18" charset="0"/>
                <a:cs typeface="Times New Roman" pitchFamily="18" charset="0"/>
              </a:rPr>
              <a:t>وحدة موائمة الناقل</a:t>
            </a:r>
            <a:r>
              <a:rPr lang="ar-EG" sz="3200" b="1" dirty="0" smtClean="0">
                <a:solidFill>
                  <a:srgbClr val="3399FF"/>
                </a:solidFill>
                <a:latin typeface="Times New Roman" pitchFamily="18" charset="0"/>
                <a:cs typeface="Times New Roman" pitchFamily="18" charset="0"/>
              </a:rPr>
              <a:t> </a:t>
            </a:r>
            <a:r>
              <a:rPr lang="ar-SA" sz="3200" b="1" dirty="0" smtClean="0">
                <a:solidFill>
                  <a:srgbClr val="3399FF"/>
                </a:solidFill>
                <a:latin typeface="Times New Roman" pitchFamily="18" charset="0"/>
                <a:cs typeface="Times New Roman" pitchFamily="18" charset="0"/>
              </a:rPr>
              <a:t> </a:t>
            </a:r>
            <a:r>
              <a:rPr lang="en-US" sz="3200" b="1" dirty="0" smtClean="0">
                <a:solidFill>
                  <a:srgbClr val="3399FF"/>
                </a:solidFill>
                <a:latin typeface="Times New Roman" pitchFamily="18" charset="0"/>
                <a:cs typeface="Times New Roman" pitchFamily="18" charset="0"/>
              </a:rPr>
              <a:t>Bus Interface Unit</a:t>
            </a:r>
            <a:r>
              <a:rPr lang="ar-SA" sz="3200" b="1" dirty="0" smtClean="0">
                <a:solidFill>
                  <a:srgbClr val="3399FF"/>
                </a:solidFill>
                <a:latin typeface="Times New Roman" pitchFamily="18" charset="0"/>
                <a:cs typeface="Times New Roman" pitchFamily="18" charset="0"/>
              </a:rPr>
              <a:t/>
            </a:r>
            <a:br>
              <a:rPr lang="ar-SA" sz="3200" b="1" dirty="0" smtClean="0">
                <a:solidFill>
                  <a:srgbClr val="3399FF"/>
                </a:solidFill>
                <a:latin typeface="Times New Roman" pitchFamily="18" charset="0"/>
                <a:cs typeface="Times New Roman" pitchFamily="18" charset="0"/>
              </a:rPr>
            </a:br>
            <a:endParaRPr lang="en-US" sz="2800" b="1" dirty="0" smtClean="0">
              <a:solidFill>
                <a:srgbClr val="3399FF"/>
              </a:solidFill>
              <a:cs typeface="Times New Roman" pitchFamily="18" charset="0"/>
            </a:endParaRPr>
          </a:p>
        </p:txBody>
      </p:sp>
      <p:sp>
        <p:nvSpPr>
          <p:cNvPr id="259075" name="Rectangle 3"/>
          <p:cNvSpPr>
            <a:spLocks noGrp="1"/>
          </p:cNvSpPr>
          <p:nvPr>
            <p:ph idx="1"/>
          </p:nvPr>
        </p:nvSpPr>
        <p:spPr/>
        <p:txBody>
          <a:bodyPr>
            <a:normAutofit/>
          </a:bodyPr>
          <a:lstStyle/>
          <a:p>
            <a:pPr algn="r" rtl="1">
              <a:lnSpc>
                <a:spcPct val="90000"/>
              </a:lnSpc>
            </a:pPr>
            <a:r>
              <a:rPr lang="ar-SA" sz="3600" dirty="0" smtClean="0">
                <a:cs typeface="Times New Roman" pitchFamily="18" charset="0"/>
              </a:rPr>
              <a:t>عبارة عن وصله فيزيائيه تتكون من خطوط نقل بين الذاكره والمعالج ولها ثلاثة أنواع:</a:t>
            </a:r>
          </a:p>
          <a:p>
            <a:pPr algn="r" rtl="1">
              <a:lnSpc>
                <a:spcPct val="90000"/>
              </a:lnSpc>
              <a:buFont typeface="Wingdings" pitchFamily="2" charset="2"/>
              <a:buNone/>
            </a:pPr>
            <a:r>
              <a:rPr lang="ar-SA" sz="2800" b="1" u="sng" dirty="0" smtClean="0">
                <a:solidFill>
                  <a:srgbClr val="086E2A"/>
                </a:solidFill>
                <a:cs typeface="Times New Roman" pitchFamily="18" charset="0"/>
              </a:rPr>
              <a:t>ناقل العناوين</a:t>
            </a:r>
            <a:r>
              <a:rPr lang="ar-SA" u="sng" dirty="0" smtClean="0">
                <a:cs typeface="Times New Roman" pitchFamily="18" charset="0"/>
              </a:rPr>
              <a:t> </a:t>
            </a:r>
          </a:p>
          <a:p>
            <a:pPr algn="r" rtl="1">
              <a:lnSpc>
                <a:spcPct val="90000"/>
              </a:lnSpc>
              <a:buFont typeface="Wingdings" pitchFamily="2" charset="2"/>
              <a:buNone/>
            </a:pPr>
            <a:r>
              <a:rPr lang="ar-SA" dirty="0" smtClean="0">
                <a:cs typeface="Times New Roman" pitchFamily="18" charset="0"/>
              </a:rPr>
              <a:t>يحمل</a:t>
            </a:r>
            <a:r>
              <a:rPr lang="ar-SA" b="1" dirty="0" smtClean="0">
                <a:cs typeface="Times New Roman" pitchFamily="18" charset="0"/>
              </a:rPr>
              <a:t> عنوان الذاكره </a:t>
            </a:r>
            <a:r>
              <a:rPr lang="ar-SA" dirty="0" smtClean="0">
                <a:cs typeface="Times New Roman" pitchFamily="18" charset="0"/>
              </a:rPr>
              <a:t>الذى يريد المعالج التعامل معه</a:t>
            </a:r>
          </a:p>
          <a:p>
            <a:pPr algn="r" rtl="1">
              <a:lnSpc>
                <a:spcPct val="90000"/>
              </a:lnSpc>
              <a:buFont typeface="Wingdings" pitchFamily="2" charset="2"/>
              <a:buNone/>
            </a:pPr>
            <a:r>
              <a:rPr lang="ar-SA" sz="2800" b="1" u="sng" dirty="0" smtClean="0">
                <a:solidFill>
                  <a:srgbClr val="086E2A"/>
                </a:solidFill>
                <a:cs typeface="Times New Roman" pitchFamily="18" charset="0"/>
              </a:rPr>
              <a:t>ناقل البيانات</a:t>
            </a:r>
          </a:p>
          <a:p>
            <a:pPr algn="r" rtl="1">
              <a:lnSpc>
                <a:spcPct val="90000"/>
              </a:lnSpc>
              <a:buFont typeface="Wingdings" pitchFamily="2" charset="2"/>
              <a:buNone/>
            </a:pPr>
            <a:r>
              <a:rPr lang="ar-SA" dirty="0" smtClean="0">
                <a:cs typeface="Times New Roman" pitchFamily="18" charset="0"/>
              </a:rPr>
              <a:t>يحمل </a:t>
            </a:r>
            <a:r>
              <a:rPr lang="ar-SA" b="1" dirty="0" smtClean="0">
                <a:cs typeface="Times New Roman" pitchFamily="18" charset="0"/>
              </a:rPr>
              <a:t>البيانات</a:t>
            </a:r>
            <a:r>
              <a:rPr lang="ar-SA" dirty="0" smtClean="0">
                <a:cs typeface="Times New Roman" pitchFamily="18" charset="0"/>
              </a:rPr>
              <a:t> التى يريد المعالج التعامل معها</a:t>
            </a:r>
          </a:p>
          <a:p>
            <a:pPr algn="r" rtl="1">
              <a:lnSpc>
                <a:spcPct val="90000"/>
              </a:lnSpc>
              <a:buFont typeface="Wingdings" pitchFamily="2" charset="2"/>
              <a:buNone/>
            </a:pPr>
            <a:r>
              <a:rPr lang="ar-SA" sz="2800" b="1" u="sng" dirty="0" smtClean="0">
                <a:solidFill>
                  <a:srgbClr val="086E2A"/>
                </a:solidFill>
                <a:cs typeface="Times New Roman" pitchFamily="18" charset="0"/>
              </a:rPr>
              <a:t>ناقل التحكم</a:t>
            </a:r>
          </a:p>
          <a:p>
            <a:pPr algn="r" rtl="1">
              <a:lnSpc>
                <a:spcPct val="90000"/>
              </a:lnSpc>
              <a:buFont typeface="Wingdings" pitchFamily="2" charset="2"/>
              <a:buNone/>
            </a:pPr>
            <a:r>
              <a:rPr lang="ar-SA" dirty="0" smtClean="0">
                <a:cs typeface="Times New Roman" pitchFamily="18" charset="0"/>
              </a:rPr>
              <a:t>يحمل </a:t>
            </a:r>
            <a:r>
              <a:rPr lang="ar-EG" b="1" dirty="0" smtClean="0">
                <a:cs typeface="Times New Roman" pitchFamily="18" charset="0"/>
              </a:rPr>
              <a:t>الأ</a:t>
            </a:r>
            <a:r>
              <a:rPr lang="ar-SA" b="1" dirty="0" smtClean="0">
                <a:cs typeface="Times New Roman" pitchFamily="18" charset="0"/>
              </a:rPr>
              <a:t>وامر </a:t>
            </a:r>
            <a:r>
              <a:rPr lang="ar-SA" dirty="0" smtClean="0">
                <a:cs typeface="Times New Roman" pitchFamily="18" charset="0"/>
              </a:rPr>
              <a:t>للمعالج</a:t>
            </a:r>
          </a:p>
          <a:p>
            <a:pPr>
              <a:lnSpc>
                <a:spcPct val="90000"/>
              </a:lnSpc>
              <a:buFont typeface="Wingdings" pitchFamily="2" charset="2"/>
              <a:buNone/>
            </a:pPr>
            <a:endParaRPr lang="en-US" dirty="0" smtClean="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p:cNvSpPr>
          <p:nvPr>
            <p:ph type="title"/>
          </p:nvPr>
        </p:nvSpPr>
        <p:spPr>
          <a:xfrm>
            <a:off x="0" y="404813"/>
            <a:ext cx="8964613" cy="1143000"/>
          </a:xfrm>
          <a:noFill/>
        </p:spPr>
        <p:txBody>
          <a:bodyPr/>
          <a:lstStyle/>
          <a:p>
            <a:pPr algn="l" rtl="1"/>
            <a:r>
              <a:rPr lang="ar-SA" b="1" dirty="0" smtClean="0">
                <a:solidFill>
                  <a:schemeClr val="accent1"/>
                </a:solidFill>
                <a:latin typeface="Times New Roman" pitchFamily="18" charset="0"/>
                <a:cs typeface="Times New Roman" pitchFamily="18" charset="0"/>
              </a:rPr>
              <a:t>6- </a:t>
            </a:r>
            <a:r>
              <a:rPr lang="ar-SA" sz="4000" b="1" dirty="0" smtClean="0">
                <a:solidFill>
                  <a:schemeClr val="accent1"/>
                </a:solidFill>
                <a:latin typeface="Times New Roman" pitchFamily="18" charset="0"/>
                <a:cs typeface="Times New Roman" pitchFamily="18" charset="0"/>
              </a:rPr>
              <a:t>وحدة </a:t>
            </a:r>
            <a:r>
              <a:rPr lang="ar-EG" sz="4000" b="1" dirty="0" smtClean="0">
                <a:solidFill>
                  <a:schemeClr val="accent1"/>
                </a:solidFill>
                <a:latin typeface="Times New Roman" pitchFamily="18" charset="0"/>
                <a:cs typeface="Times New Roman" pitchFamily="18" charset="0"/>
              </a:rPr>
              <a:t>جالب</a:t>
            </a:r>
            <a:r>
              <a:rPr lang="ar-SA" sz="4000" b="1" dirty="0" smtClean="0">
                <a:solidFill>
                  <a:schemeClr val="accent1"/>
                </a:solidFill>
                <a:latin typeface="Times New Roman" pitchFamily="18" charset="0"/>
                <a:cs typeface="Times New Roman" pitchFamily="18" charset="0"/>
              </a:rPr>
              <a:t> التعليمه</a:t>
            </a:r>
            <a:r>
              <a:rPr lang="en-US" sz="4000" b="1" dirty="0" smtClean="0">
                <a:solidFill>
                  <a:schemeClr val="accent1"/>
                </a:solidFill>
                <a:latin typeface="Times New Roman" pitchFamily="18" charset="0"/>
                <a:cs typeface="Times New Roman" pitchFamily="18" charset="0"/>
              </a:rPr>
              <a:t>Instruction Fetch Unit </a:t>
            </a:r>
          </a:p>
        </p:txBody>
      </p:sp>
      <p:sp>
        <p:nvSpPr>
          <p:cNvPr id="33795" name="Rectangle 3"/>
          <p:cNvSpPr>
            <a:spLocks noGrp="1"/>
          </p:cNvSpPr>
          <p:nvPr>
            <p:ph idx="1"/>
          </p:nvPr>
        </p:nvSpPr>
        <p:spPr>
          <a:xfrm>
            <a:off x="179388" y="1984375"/>
            <a:ext cx="8964612" cy="3749675"/>
          </a:xfrm>
        </p:spPr>
        <p:txBody>
          <a:bodyPr>
            <a:normAutofit/>
          </a:bodyPr>
          <a:lstStyle/>
          <a:p>
            <a:pPr algn="r" rtl="1">
              <a:buFont typeface="Wingdings" pitchFamily="2" charset="2"/>
              <a:buNone/>
            </a:pPr>
            <a:r>
              <a:rPr lang="ar-SA" sz="3200" dirty="0" smtClean="0">
                <a:cs typeface="Times New Roman" pitchFamily="18" charset="0"/>
              </a:rPr>
              <a:t>تقوم بإحضار التعليمات من الذاكره الرئيسيه</a:t>
            </a:r>
            <a:r>
              <a:rPr lang="ar-SA" dirty="0" smtClean="0">
                <a:cs typeface="Times New Roman" pitchFamily="18" charset="0"/>
              </a:rPr>
              <a:t> </a:t>
            </a:r>
          </a:p>
          <a:p>
            <a:pPr algn="r" rtl="1">
              <a:buFont typeface="Wingdings 2" pitchFamily="18" charset="2"/>
              <a:buNone/>
            </a:pPr>
            <a:endParaRPr lang="ar-SA" dirty="0" smtClean="0"/>
          </a:p>
          <a:p>
            <a:pPr algn="r" rtl="1">
              <a:buFont typeface="Wingdings" pitchFamily="2" charset="2"/>
              <a:buNone/>
            </a:pPr>
            <a:r>
              <a:rPr lang="ar-SA" sz="4000" b="1" dirty="0" smtClean="0">
                <a:solidFill>
                  <a:schemeClr val="accent1"/>
                </a:solidFill>
                <a:effectLst>
                  <a:outerShdw blurRad="31750" dist="25400" dir="5400000" algn="tl" rotWithShape="0">
                    <a:srgbClr val="000000">
                      <a:alpha val="25000"/>
                    </a:srgbClr>
                  </a:outerShdw>
                </a:effectLst>
                <a:latin typeface="Times New Roman" pitchFamily="18" charset="0"/>
                <a:ea typeface="+mj-ea"/>
                <a:cs typeface="Times New Roman" pitchFamily="18" charset="0"/>
              </a:rPr>
              <a:t>7</a:t>
            </a:r>
            <a:r>
              <a:rPr lang="ar-SA" sz="3600" b="1" dirty="0" smtClean="0">
                <a:solidFill>
                  <a:schemeClr val="accent1"/>
                </a:solidFill>
                <a:effectLst>
                  <a:outerShdw blurRad="31750" dist="25400" dir="5400000" algn="tl" rotWithShape="0">
                    <a:srgbClr val="000000">
                      <a:alpha val="25000"/>
                    </a:srgbClr>
                  </a:outerShdw>
                </a:effectLst>
                <a:latin typeface="Times New Roman" pitchFamily="18" charset="0"/>
                <a:ea typeface="+mj-ea"/>
                <a:cs typeface="Times New Roman" pitchFamily="18" charset="0"/>
              </a:rPr>
              <a:t>- وحدة مترجم التعليمه</a:t>
            </a:r>
            <a:r>
              <a:rPr lang="ar-EG" sz="3600" b="1" dirty="0" smtClean="0">
                <a:solidFill>
                  <a:schemeClr val="accent1"/>
                </a:solidFill>
                <a:effectLst>
                  <a:outerShdw blurRad="31750" dist="25400" dir="5400000" algn="tl" rotWithShape="0">
                    <a:srgbClr val="000000">
                      <a:alpha val="25000"/>
                    </a:srgbClr>
                  </a:outerShdw>
                </a:effectLst>
                <a:latin typeface="Times New Roman" pitchFamily="18" charset="0"/>
                <a:ea typeface="+mj-ea"/>
                <a:cs typeface="Times New Roman" pitchFamily="18" charset="0"/>
              </a:rPr>
              <a:t> </a:t>
            </a:r>
            <a:r>
              <a:rPr lang="en-US" sz="3600" b="1" dirty="0" smtClean="0">
                <a:solidFill>
                  <a:schemeClr val="accent1"/>
                </a:solidFill>
                <a:effectLst>
                  <a:outerShdw blurRad="31750" dist="25400" dir="5400000" algn="tl" rotWithShape="0">
                    <a:srgbClr val="000000">
                      <a:alpha val="25000"/>
                    </a:srgbClr>
                  </a:outerShdw>
                </a:effectLst>
                <a:latin typeface="Times New Roman" pitchFamily="18" charset="0"/>
                <a:ea typeface="+mj-ea"/>
                <a:cs typeface="Times New Roman" pitchFamily="18" charset="0"/>
              </a:rPr>
              <a:t>Instruction Decoder Unit</a:t>
            </a:r>
            <a:endParaRPr lang="ar-SA" sz="3600" b="1" dirty="0" smtClean="0">
              <a:solidFill>
                <a:schemeClr val="accent1"/>
              </a:solidFill>
              <a:effectLst>
                <a:outerShdw blurRad="31750" dist="25400" dir="5400000" algn="tl" rotWithShape="0">
                  <a:srgbClr val="000000">
                    <a:alpha val="25000"/>
                  </a:srgbClr>
                </a:outerShdw>
              </a:effectLst>
              <a:latin typeface="Times New Roman" pitchFamily="18" charset="0"/>
              <a:ea typeface="+mj-ea"/>
              <a:cs typeface="Times New Roman" pitchFamily="18" charset="0"/>
            </a:endParaRPr>
          </a:p>
          <a:p>
            <a:pPr algn="r" rtl="1">
              <a:buFont typeface="Wingdings" pitchFamily="2" charset="2"/>
              <a:buNone/>
            </a:pPr>
            <a:r>
              <a:rPr lang="ar-SA" sz="3600" dirty="0" smtClean="0">
                <a:latin typeface="Times New Roman" pitchFamily="18" charset="0"/>
                <a:cs typeface="Times New Roman" pitchFamily="18" charset="0"/>
              </a:rPr>
              <a:t>تقوم باستلام التعليمات وفك شفرتها </a:t>
            </a:r>
            <a:r>
              <a:rPr lang="ar-EG" sz="3600" dirty="0" smtClean="0">
                <a:latin typeface="Times New Roman" pitchFamily="18" charset="0"/>
                <a:cs typeface="Times New Roman" pitchFamily="18" charset="0"/>
              </a:rPr>
              <a:t>بحيث تفهمها الاجزاء الاخرى من وحدة المعالجة المركزية </a:t>
            </a:r>
            <a:r>
              <a:rPr lang="ar-SA" sz="3600" dirty="0" smtClean="0">
                <a:latin typeface="Times New Roman" pitchFamily="18" charset="0"/>
                <a:cs typeface="Times New Roman" pitchFamily="18" charset="0"/>
              </a:rPr>
              <a:t>بناء على اوامر وحدة التحكم</a:t>
            </a:r>
            <a:endParaRPr lang="en-US" sz="3600" dirty="0" smtClean="0">
              <a:latin typeface="Times New Roman" pitchFamily="18" charset="0"/>
              <a:cs typeface="Times New Roman"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p:cNvSpPr>
          <p:nvPr>
            <p:ph type="title"/>
          </p:nvPr>
        </p:nvSpPr>
        <p:spPr>
          <a:noFill/>
        </p:spPr>
        <p:txBody>
          <a:bodyPr/>
          <a:lstStyle/>
          <a:p>
            <a:pPr algn="ctr"/>
            <a:r>
              <a:rPr lang="ar-EG" b="1" smtClean="0">
                <a:solidFill>
                  <a:srgbClr val="FF0000"/>
                </a:solidFill>
              </a:rPr>
              <a:t>عمل وحدة المعالجة المركزية</a:t>
            </a:r>
            <a:endParaRPr lang="en-US" b="1" smtClean="0">
              <a:solidFill>
                <a:srgbClr val="FF0000"/>
              </a:solidFill>
              <a:cs typeface="Times New Roman" pitchFamily="18" charset="0"/>
            </a:endParaRPr>
          </a:p>
        </p:txBody>
      </p:sp>
      <p:sp>
        <p:nvSpPr>
          <p:cNvPr id="34819" name="Rectangle 3"/>
          <p:cNvSpPr>
            <a:spLocks noGrp="1"/>
          </p:cNvSpPr>
          <p:nvPr>
            <p:ph idx="1"/>
          </p:nvPr>
        </p:nvSpPr>
        <p:spPr/>
        <p:txBody>
          <a:bodyPr/>
          <a:lstStyle/>
          <a:p>
            <a:pPr algn="r" rtl="1"/>
            <a:r>
              <a:rPr lang="ar-SA" sz="4000" dirty="0" smtClean="0">
                <a:latin typeface="Times New Roman" pitchFamily="18" charset="0"/>
                <a:cs typeface="Times New Roman" pitchFamily="18" charset="0"/>
              </a:rPr>
              <a:t>وحدة التحكم</a:t>
            </a:r>
            <a:r>
              <a:rPr lang="ar-EG" sz="4000" dirty="0" smtClean="0">
                <a:latin typeface="Times New Roman" pitchFamily="18" charset="0"/>
                <a:cs typeface="Times New Roman" pitchFamily="18" charset="0"/>
              </a:rPr>
              <a:t> - </a:t>
            </a:r>
            <a:r>
              <a:rPr lang="ar-SA" sz="4000" dirty="0" smtClean="0">
                <a:latin typeface="Times New Roman" pitchFamily="18" charset="0"/>
                <a:cs typeface="Times New Roman" pitchFamily="18" charset="0"/>
              </a:rPr>
              <a:t> تطلب من وحدة جالب </a:t>
            </a:r>
            <a:r>
              <a:rPr lang="ar-SA" sz="4000" dirty="0" err="1" smtClean="0">
                <a:latin typeface="Times New Roman" pitchFamily="18" charset="0"/>
                <a:cs typeface="Times New Roman" pitchFamily="18" charset="0"/>
              </a:rPr>
              <a:t>التعليمه</a:t>
            </a:r>
            <a:r>
              <a:rPr lang="ar-SA" sz="4000" dirty="0" smtClean="0">
                <a:latin typeface="Times New Roman" pitchFamily="18" charset="0"/>
                <a:cs typeface="Times New Roman" pitchFamily="18" charset="0"/>
              </a:rPr>
              <a:t>  </a:t>
            </a:r>
            <a:r>
              <a:rPr lang="ar-EG" sz="4000" dirty="0" smtClean="0">
                <a:latin typeface="Times New Roman" pitchFamily="18" charset="0"/>
                <a:cs typeface="Times New Roman" pitchFamily="18" charset="0"/>
              </a:rPr>
              <a:t> - </a:t>
            </a:r>
            <a:r>
              <a:rPr lang="ar-SA" sz="4000" dirty="0" smtClean="0">
                <a:latin typeface="Times New Roman" pitchFamily="18" charset="0"/>
                <a:cs typeface="Times New Roman" pitchFamily="18" charset="0"/>
              </a:rPr>
              <a:t>ثم يقوم مترجم </a:t>
            </a:r>
            <a:r>
              <a:rPr lang="ar-SA" sz="4000" dirty="0" err="1" smtClean="0">
                <a:latin typeface="Times New Roman" pitchFamily="18" charset="0"/>
                <a:cs typeface="Times New Roman" pitchFamily="18" charset="0"/>
              </a:rPr>
              <a:t>التعليمه</a:t>
            </a:r>
            <a:r>
              <a:rPr lang="ar-SA" sz="4000" dirty="0" smtClean="0">
                <a:latin typeface="Times New Roman" pitchFamily="18" charset="0"/>
                <a:cs typeface="Times New Roman" pitchFamily="18" charset="0"/>
              </a:rPr>
              <a:t> بفك الشفرة</a:t>
            </a:r>
            <a:r>
              <a:rPr lang="ar-EG" sz="4000" dirty="0" smtClean="0">
                <a:latin typeface="Times New Roman" pitchFamily="18" charset="0"/>
                <a:cs typeface="Times New Roman" pitchFamily="18" charset="0"/>
              </a:rPr>
              <a:t> - </a:t>
            </a:r>
            <a:r>
              <a:rPr lang="ar-SA" sz="4000" dirty="0" smtClean="0">
                <a:latin typeface="Times New Roman" pitchFamily="18" charset="0"/>
                <a:cs typeface="Times New Roman" pitchFamily="18" charset="0"/>
              </a:rPr>
              <a:t>  ثم تقوم وحدة التنفيذ بالتنفيذ</a:t>
            </a:r>
            <a:r>
              <a:rPr lang="ar-EG" sz="4000" dirty="0" smtClean="0">
                <a:latin typeface="Times New Roman" pitchFamily="18" charset="0"/>
                <a:cs typeface="Times New Roman" pitchFamily="18" charset="0"/>
              </a:rPr>
              <a:t> - </a:t>
            </a:r>
            <a:r>
              <a:rPr lang="ar-SA" sz="4000" dirty="0" smtClean="0">
                <a:latin typeface="Times New Roman" pitchFamily="18" charset="0"/>
                <a:cs typeface="Times New Roman" pitchFamily="18" charset="0"/>
              </a:rPr>
              <a:t> ثم تصدر وحدة التحكم </a:t>
            </a:r>
            <a:r>
              <a:rPr lang="ar-SA" sz="4000" dirty="0" err="1" smtClean="0">
                <a:latin typeface="Times New Roman" pitchFamily="18" charset="0"/>
                <a:cs typeface="Times New Roman" pitchFamily="18" charset="0"/>
              </a:rPr>
              <a:t>الامر</a:t>
            </a:r>
            <a:r>
              <a:rPr lang="ar-SA" sz="4000" dirty="0" smtClean="0">
                <a:latin typeface="Times New Roman" pitchFamily="18" charset="0"/>
                <a:cs typeface="Times New Roman" pitchFamily="18" charset="0"/>
              </a:rPr>
              <a:t> لجلب التعليم </a:t>
            </a:r>
            <a:r>
              <a:rPr lang="ar-SA" sz="4000" dirty="0" err="1" smtClean="0">
                <a:latin typeface="Times New Roman" pitchFamily="18" charset="0"/>
                <a:cs typeface="Times New Roman" pitchFamily="18" charset="0"/>
              </a:rPr>
              <a:t>التاليه</a:t>
            </a:r>
            <a:r>
              <a:rPr lang="ar-SA" sz="4000" dirty="0" smtClean="0">
                <a:latin typeface="Times New Roman" pitchFamily="18" charset="0"/>
                <a:cs typeface="Times New Roman" pitchFamily="18" charset="0"/>
              </a:rPr>
              <a:t> </a:t>
            </a:r>
            <a:endParaRPr lang="en-US" sz="4000" dirty="0" smtClean="0">
              <a:latin typeface="Times New Roman" pitchFamily="18" charset="0"/>
              <a:cs typeface="Times New Roman"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Organization Chart 5"/>
          <p:cNvGrpSpPr>
            <a:grpSpLocks noChangeAspect="1"/>
          </p:cNvGrpSpPr>
          <p:nvPr/>
        </p:nvGrpSpPr>
        <p:grpSpPr bwMode="auto">
          <a:xfrm>
            <a:off x="1042988" y="1052513"/>
            <a:ext cx="7467600" cy="4873625"/>
            <a:chOff x="1134" y="1271"/>
            <a:chExt cx="1872" cy="720"/>
          </a:xfrm>
        </p:grpSpPr>
        <p:cxnSp>
          <p:nvCxnSpPr>
            <p:cNvPr id="73732" name="_s73732"/>
            <p:cNvCxnSpPr>
              <a:cxnSpLocks noChangeShapeType="1"/>
              <a:stCxn id="9" idx="0"/>
              <a:endCxn id="7" idx="2"/>
            </p:cNvCxnSpPr>
            <p:nvPr/>
          </p:nvCxnSpPr>
          <p:spPr bwMode="auto">
            <a:xfrm rot="5400000" flipH="1">
              <a:off x="2250" y="1379"/>
              <a:ext cx="144" cy="504"/>
            </a:xfrm>
            <a:prstGeom prst="bentConnector3">
              <a:avLst>
                <a:gd name="adj1" fmla="val 11727"/>
              </a:avLst>
            </a:prstGeom>
            <a:noFill/>
            <a:ln w="28575">
              <a:solidFill>
                <a:schemeClr val="tx1"/>
              </a:solidFill>
              <a:miter lim="800000"/>
              <a:headEnd/>
              <a:tailEnd/>
            </a:ln>
          </p:spPr>
        </p:cxnSp>
        <p:cxnSp>
          <p:nvCxnSpPr>
            <p:cNvPr id="73733" name="_s73733"/>
            <p:cNvCxnSpPr>
              <a:cxnSpLocks noChangeShapeType="1"/>
              <a:stCxn id="8" idx="0"/>
              <a:endCxn id="7" idx="2"/>
            </p:cNvCxnSpPr>
            <p:nvPr/>
          </p:nvCxnSpPr>
          <p:spPr bwMode="auto">
            <a:xfrm rot="16200000">
              <a:off x="1746" y="1379"/>
              <a:ext cx="144" cy="504"/>
            </a:xfrm>
            <a:prstGeom prst="bentConnector3">
              <a:avLst>
                <a:gd name="adj1" fmla="val 11727"/>
              </a:avLst>
            </a:prstGeom>
            <a:noFill/>
            <a:ln w="28575">
              <a:solidFill>
                <a:schemeClr val="tx1"/>
              </a:solidFill>
              <a:miter lim="800000"/>
              <a:headEnd/>
              <a:tailEnd/>
            </a:ln>
          </p:spPr>
        </p:cxnSp>
        <p:sp>
          <p:nvSpPr>
            <p:cNvPr id="7" name="_s73734"/>
            <p:cNvSpPr>
              <a:spLocks noChangeArrowheads="1"/>
            </p:cNvSpPr>
            <p:nvPr/>
          </p:nvSpPr>
          <p:spPr bwMode="auto">
            <a:xfrm>
              <a:off x="1638" y="1271"/>
              <a:ext cx="864" cy="288"/>
            </a:xfrm>
            <a:prstGeom prst="roundRect">
              <a:avLst>
                <a:gd name="adj" fmla="val 16667"/>
              </a:avLst>
            </a:prstGeom>
            <a:solidFill>
              <a:srgbClr val="FF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4400" b="1" i="0" u="none" strike="noStrike" cap="none" normalizeH="0" baseline="0" smtClean="0">
                  <a:ln>
                    <a:noFill/>
                  </a:ln>
                  <a:solidFill>
                    <a:srgbClr val="B129A1"/>
                  </a:solidFill>
                  <a:effectLst/>
                  <a:latin typeface="Arial" pitchFamily="34" charset="0"/>
                  <a:cs typeface="Arial" pitchFamily="34" charset="0"/>
                </a:rPr>
                <a:t>تصنيف المعالجات</a:t>
              </a:r>
              <a:endParaRPr kumimoji="0" lang="en-US" sz="4400" b="1" i="0" u="none" strike="noStrike" cap="none" normalizeH="0" baseline="0" smtClean="0">
                <a:ln>
                  <a:noFill/>
                </a:ln>
                <a:solidFill>
                  <a:srgbClr val="B129A1"/>
                </a:solidFill>
                <a:effectLst/>
                <a:latin typeface="Arial" pitchFamily="34" charset="0"/>
                <a:cs typeface="Arial" pitchFamily="34" charset="0"/>
              </a:endParaRPr>
            </a:p>
          </p:txBody>
        </p:sp>
        <p:sp>
          <p:nvSpPr>
            <p:cNvPr id="8" name="_s73735"/>
            <p:cNvSpPr>
              <a:spLocks noChangeArrowheads="1"/>
            </p:cNvSpPr>
            <p:nvPr/>
          </p:nvSpPr>
          <p:spPr bwMode="auto">
            <a:xfrm>
              <a:off x="1134" y="1703"/>
              <a:ext cx="864" cy="288"/>
            </a:xfrm>
            <a:prstGeom prst="roundRect">
              <a:avLst>
                <a:gd name="adj" fmla="val 16667"/>
              </a:avLst>
            </a:prstGeom>
            <a:solidFill>
              <a:srgbClr val="FF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000" b="0" i="0" u="none" strike="noStrike" cap="none" normalizeH="0" baseline="0" dirty="0" smtClean="0">
                  <a:ln>
                    <a:noFill/>
                  </a:ln>
                  <a:solidFill>
                    <a:srgbClr val="B129A1"/>
                  </a:solidFill>
                  <a:effectLst/>
                  <a:latin typeface="Arial" pitchFamily="34" charset="0"/>
                  <a:cs typeface="Arial" pitchFamily="34" charset="0"/>
                </a:rPr>
                <a:t>حسب عامل الشكل</a:t>
              </a:r>
              <a:endParaRPr kumimoji="0" lang="en-US" sz="3000" b="0" i="0" u="none" strike="noStrike" cap="none" normalizeH="0" baseline="0" dirty="0" smtClean="0">
                <a:ln>
                  <a:noFill/>
                </a:ln>
                <a:solidFill>
                  <a:srgbClr val="B129A1"/>
                </a:solidFill>
                <a:effectLst/>
                <a:latin typeface="Arial" pitchFamily="34" charset="0"/>
                <a:cs typeface="Arial" pitchFamily="34" charset="0"/>
              </a:endParaRPr>
            </a:p>
            <a:p>
              <a:pPr marL="0" marR="0" lvl="0" indent="0" algn="ctr" defTabSz="914400" rtl="1" eaLnBrk="1" fontAlgn="base" latinLnBrk="0" hangingPunct="1">
                <a:lnSpc>
                  <a:spcPct val="100000"/>
                </a:lnSpc>
                <a:spcBef>
                  <a:spcPct val="0"/>
                </a:spcBef>
                <a:spcAft>
                  <a:spcPct val="0"/>
                </a:spcAft>
                <a:buClrTx/>
                <a:buSzTx/>
                <a:buFont typeface="Arial" pitchFamily="34" charset="0"/>
                <a:buChar char="•"/>
                <a:tabLst/>
              </a:pPr>
              <a:r>
                <a:rPr kumimoji="0" lang="ar-SA" sz="2400" b="1" i="0" u="none" strike="noStrike" cap="none" normalizeH="0" baseline="0" dirty="0" smtClean="0">
                  <a:ln>
                    <a:noFill/>
                  </a:ln>
                  <a:solidFill>
                    <a:schemeClr val="tx1"/>
                  </a:solidFill>
                  <a:effectLst/>
                  <a:latin typeface="Arial" pitchFamily="34" charset="0"/>
                  <a:cs typeface="Arial" pitchFamily="34" charset="0"/>
                </a:rPr>
                <a:t>معالجات ذات الحافة الواحدة </a:t>
              </a:r>
            </a:p>
            <a:p>
              <a:pPr marL="0" marR="0" lvl="0" indent="0" algn="ctr" defTabSz="914400" rtl="1" eaLnBrk="1" fontAlgn="base" latinLnBrk="0" hangingPunct="1">
                <a:lnSpc>
                  <a:spcPct val="100000"/>
                </a:lnSpc>
                <a:spcBef>
                  <a:spcPct val="0"/>
                </a:spcBef>
                <a:spcAft>
                  <a:spcPct val="0"/>
                </a:spcAft>
                <a:buClrTx/>
                <a:buSzTx/>
                <a:buFont typeface="Arial" pitchFamily="34" charset="0"/>
                <a:buChar char="•"/>
                <a:tabLst/>
              </a:pPr>
              <a:r>
                <a:rPr kumimoji="0" lang="ar-SA" sz="2400" b="1" i="0" u="none" strike="noStrike" cap="none" normalizeH="0" baseline="0" dirty="0" smtClean="0">
                  <a:ln>
                    <a:noFill/>
                  </a:ln>
                  <a:solidFill>
                    <a:schemeClr val="tx1"/>
                  </a:solidFill>
                  <a:effectLst/>
                  <a:latin typeface="Arial" pitchFamily="34" charset="0"/>
                  <a:cs typeface="Arial" pitchFamily="34" charset="0"/>
                </a:rPr>
                <a:t>معالجات ذات مصفوفة شبكية </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rial" pitchFamily="34" charset="0"/>
                  <a:cs typeface="Arial" pitchFamily="34" charset="0"/>
                </a:rPr>
                <a:t>من الإبر</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30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_s73736"/>
            <p:cNvSpPr>
              <a:spLocks noChangeArrowheads="1"/>
            </p:cNvSpPr>
            <p:nvPr/>
          </p:nvSpPr>
          <p:spPr bwMode="auto">
            <a:xfrm>
              <a:off x="2142" y="1703"/>
              <a:ext cx="864" cy="288"/>
            </a:xfrm>
            <a:prstGeom prst="roundRect">
              <a:avLst>
                <a:gd name="adj" fmla="val 16667"/>
              </a:avLst>
            </a:prstGeom>
            <a:solidFill>
              <a:srgbClr val="FF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000" b="0" i="0" u="none" strike="noStrike" cap="none" normalizeH="0" baseline="0" dirty="0" smtClean="0">
                  <a:ln>
                    <a:noFill/>
                  </a:ln>
                  <a:solidFill>
                    <a:srgbClr val="B129A1"/>
                  </a:solidFill>
                  <a:effectLst/>
                  <a:latin typeface="Arial" pitchFamily="34" charset="0"/>
                  <a:cs typeface="Arial" pitchFamily="34" charset="0"/>
                </a:rPr>
                <a:t>حسب </a:t>
              </a:r>
              <a:r>
                <a:rPr kumimoji="0" lang="ar-SA" sz="3000" b="0" i="0" u="none" strike="noStrike" cap="none" normalizeH="0" baseline="0" dirty="0" err="1" smtClean="0">
                  <a:ln>
                    <a:noFill/>
                  </a:ln>
                  <a:solidFill>
                    <a:srgbClr val="B129A1"/>
                  </a:solidFill>
                  <a:effectLst/>
                  <a:latin typeface="Arial" pitchFamily="34" charset="0"/>
                  <a:cs typeface="Arial" pitchFamily="34" charset="0"/>
                </a:rPr>
                <a:t>الشركه</a:t>
              </a:r>
              <a:r>
                <a:rPr kumimoji="0" lang="ar-SA" sz="3000" b="0" i="0" u="none" strike="noStrike" cap="none" normalizeH="0" baseline="0" dirty="0" smtClean="0">
                  <a:ln>
                    <a:noFill/>
                  </a:ln>
                  <a:solidFill>
                    <a:srgbClr val="B129A1"/>
                  </a:solidFill>
                  <a:effectLst/>
                  <a:latin typeface="Arial" pitchFamily="34" charset="0"/>
                  <a:cs typeface="Arial" pitchFamily="34" charset="0"/>
                </a:rPr>
                <a:t> </a:t>
              </a:r>
              <a:r>
                <a:rPr kumimoji="0" lang="ar-SA" sz="3000" b="0" i="0" u="none" strike="noStrike" cap="none" normalizeH="0" baseline="0" dirty="0" err="1" smtClean="0">
                  <a:ln>
                    <a:noFill/>
                  </a:ln>
                  <a:solidFill>
                    <a:srgbClr val="B129A1"/>
                  </a:solidFill>
                  <a:effectLst/>
                  <a:latin typeface="Arial" pitchFamily="34" charset="0"/>
                  <a:cs typeface="Arial" pitchFamily="34" charset="0"/>
                </a:rPr>
                <a:t>المنتجه</a:t>
              </a:r>
              <a:endParaRPr kumimoji="0" lang="en-US" sz="3000" b="0" i="0" u="none" strike="noStrike" cap="none" normalizeH="0" baseline="0" dirty="0" smtClean="0">
                <a:ln>
                  <a:noFill/>
                </a:ln>
                <a:solidFill>
                  <a:srgbClr val="B129A1"/>
                </a:solidFill>
                <a:effectLst/>
                <a:latin typeface="Arial" pitchFamily="34" charset="0"/>
                <a:cs typeface="Arial" pitchFamily="34" charset="0"/>
              </a:endParaRPr>
            </a:p>
            <a:p>
              <a:pPr marL="0" marR="0" lvl="0" indent="0" algn="ctr" defTabSz="914400" rtl="1" eaLnBrk="1" fontAlgn="base" latinLnBrk="0" hangingPunct="1">
                <a:lnSpc>
                  <a:spcPct val="100000"/>
                </a:lnSpc>
                <a:spcBef>
                  <a:spcPct val="0"/>
                </a:spcBef>
                <a:spcAft>
                  <a:spcPct val="0"/>
                </a:spcAft>
                <a:buClrTx/>
                <a:buSzTx/>
                <a:buFont typeface="Arial" pitchFamily="34" charset="0"/>
                <a:buChar char="•"/>
                <a:tabLst/>
              </a:pPr>
              <a:r>
                <a:rPr kumimoji="0" lang="ar-SA" sz="3000" b="0" i="0" u="none" strike="noStrike" cap="none" normalizeH="0" baseline="0" dirty="0" smtClean="0">
                  <a:ln>
                    <a:noFill/>
                  </a:ln>
                  <a:solidFill>
                    <a:schemeClr val="tx1"/>
                  </a:solidFill>
                  <a:effectLst/>
                  <a:latin typeface="Arial" pitchFamily="34" charset="0"/>
                  <a:cs typeface="Arial" pitchFamily="34" charset="0"/>
                </a:rPr>
                <a:t>معالج </a:t>
              </a:r>
              <a:r>
                <a:rPr kumimoji="0" lang="ar-SA" sz="3000" b="0" i="0" u="none" strike="noStrike" cap="none" normalizeH="0" baseline="0" dirty="0" err="1" smtClean="0">
                  <a:ln>
                    <a:noFill/>
                  </a:ln>
                  <a:solidFill>
                    <a:schemeClr val="tx1"/>
                  </a:solidFill>
                  <a:effectLst/>
                  <a:latin typeface="Arial" pitchFamily="34" charset="0"/>
                  <a:cs typeface="Arial" pitchFamily="34" charset="0"/>
                </a:rPr>
                <a:t>بانتيوم</a:t>
              </a:r>
              <a:endParaRPr kumimoji="0" lang="ar-SA" sz="3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1" fontAlgn="base" latinLnBrk="0" hangingPunct="1">
                <a:lnSpc>
                  <a:spcPct val="100000"/>
                </a:lnSpc>
                <a:spcBef>
                  <a:spcPct val="0"/>
                </a:spcBef>
                <a:spcAft>
                  <a:spcPct val="0"/>
                </a:spcAft>
                <a:buClrTx/>
                <a:buSzTx/>
                <a:buFont typeface="Arial" pitchFamily="34" charset="0"/>
                <a:buChar char="•"/>
                <a:tabLst/>
              </a:pPr>
              <a:r>
                <a:rPr kumimoji="0" lang="ar-SA" sz="3000" b="0" i="0" u="none" strike="noStrike" cap="none" normalizeH="0" baseline="0" dirty="0" smtClean="0">
                  <a:ln>
                    <a:noFill/>
                  </a:ln>
                  <a:solidFill>
                    <a:schemeClr val="tx1"/>
                  </a:solidFill>
                  <a:effectLst/>
                  <a:latin typeface="Arial" pitchFamily="34" charset="0"/>
                  <a:cs typeface="Arial" pitchFamily="34" charset="0"/>
                </a:rPr>
                <a:t>معالج </a:t>
              </a:r>
              <a:r>
                <a:rPr kumimoji="0" lang="ar-SA" sz="3000" b="0" i="0" u="none" strike="noStrike" cap="none" normalizeH="0" baseline="0" dirty="0" err="1" smtClean="0">
                  <a:ln>
                    <a:noFill/>
                  </a:ln>
                  <a:solidFill>
                    <a:schemeClr val="tx1"/>
                  </a:solidFill>
                  <a:effectLst/>
                  <a:latin typeface="Arial" pitchFamily="34" charset="0"/>
                  <a:cs typeface="Arial" pitchFamily="34" charset="0"/>
                </a:rPr>
                <a:t>اثلون</a:t>
              </a:r>
              <a:endParaRPr kumimoji="0" lang="ar-SA" sz="3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1" fontAlgn="base" latinLnBrk="0" hangingPunct="1">
                <a:lnSpc>
                  <a:spcPct val="100000"/>
                </a:lnSpc>
                <a:spcBef>
                  <a:spcPct val="0"/>
                </a:spcBef>
                <a:spcAft>
                  <a:spcPct val="0"/>
                </a:spcAft>
                <a:buClrTx/>
                <a:buSzTx/>
                <a:buFont typeface="Arial" pitchFamily="34" charset="0"/>
                <a:buChar char="•"/>
                <a:tabLst/>
              </a:pPr>
              <a:r>
                <a:rPr kumimoji="0" lang="ar-SA" sz="3000" b="0" i="0" u="none" strike="noStrike" cap="none" normalizeH="0" baseline="0" dirty="0" smtClean="0">
                  <a:ln>
                    <a:noFill/>
                  </a:ln>
                  <a:solidFill>
                    <a:schemeClr val="tx1"/>
                  </a:solidFill>
                  <a:effectLst/>
                  <a:latin typeface="Arial" pitchFamily="34" charset="0"/>
                  <a:cs typeface="Arial" pitchFamily="34" charset="0"/>
                </a:rPr>
                <a:t>معالج </a:t>
              </a:r>
              <a:r>
                <a:rPr kumimoji="0" lang="ar-SA" sz="3000" b="0" i="0" u="none" strike="noStrike" cap="none" normalizeH="0" baseline="0" dirty="0" err="1" smtClean="0">
                  <a:ln>
                    <a:noFill/>
                  </a:ln>
                  <a:solidFill>
                    <a:schemeClr val="tx1"/>
                  </a:solidFill>
                  <a:effectLst/>
                  <a:latin typeface="Arial" pitchFamily="34" charset="0"/>
                  <a:cs typeface="Arial" pitchFamily="34" charset="0"/>
                </a:rPr>
                <a:t>سيركس</a:t>
              </a:r>
              <a:endParaRPr kumimoji="0" lang="en-US" sz="3000" b="0" i="0" u="none" strike="noStrike" cap="none" normalizeH="0" baseline="0" dirty="0" smtClean="0">
                <a:ln>
                  <a:noFill/>
                </a:ln>
                <a:solidFill>
                  <a:schemeClr val="tx1"/>
                </a:solidFill>
                <a:effectLst/>
                <a:latin typeface="Arial" pitchFamily="34" charset="0"/>
                <a:cs typeface="Arial" pitchFamily="34" charset="0"/>
              </a:endParaRPr>
            </a:p>
          </p:txBody>
        </p:sp>
      </p:grpSp>
      <p:pic>
        <p:nvPicPr>
          <p:cNvPr id="10" name="صورة 9" descr="Single-edge processors.GIF"/>
          <p:cNvPicPr>
            <a:picLocks noChangeAspect="1"/>
          </p:cNvPicPr>
          <p:nvPr/>
        </p:nvPicPr>
        <p:blipFill>
          <a:blip r:embed="rId2" cstate="print"/>
          <a:stretch>
            <a:fillRect/>
          </a:stretch>
        </p:blipFill>
        <p:spPr>
          <a:xfrm>
            <a:off x="0" y="764704"/>
            <a:ext cx="2735254" cy="183262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p:cNvSpPr>
          <p:nvPr>
            <p:ph type="title"/>
          </p:nvPr>
        </p:nvSpPr>
        <p:spPr/>
        <p:txBody>
          <a:bodyPr>
            <a:normAutofit fontScale="90000"/>
          </a:bodyPr>
          <a:lstStyle/>
          <a:p>
            <a:pPr algn="r"/>
            <a:r>
              <a:rPr lang="ar-SA" sz="4500" smtClean="0">
                <a:solidFill>
                  <a:srgbClr val="FF0000"/>
                </a:solidFill>
                <a:latin typeface="Times New Roman" pitchFamily="18" charset="0"/>
                <a:cs typeface="Times New Roman" pitchFamily="18" charset="0"/>
              </a:rPr>
              <a:t>معالجات الحاسبات المحمولة</a:t>
            </a:r>
            <a:br>
              <a:rPr lang="ar-SA" sz="4500" smtClean="0">
                <a:solidFill>
                  <a:srgbClr val="FF0000"/>
                </a:solidFill>
                <a:latin typeface="Times New Roman" pitchFamily="18" charset="0"/>
                <a:cs typeface="Times New Roman" pitchFamily="18" charset="0"/>
              </a:rPr>
            </a:br>
            <a:endParaRPr lang="en-US" sz="4500" smtClean="0">
              <a:solidFill>
                <a:srgbClr val="FF0000"/>
              </a:solidFill>
              <a:latin typeface="Times New Roman" pitchFamily="18" charset="0"/>
              <a:cs typeface="Times New Roman" pitchFamily="18" charset="0"/>
            </a:endParaRPr>
          </a:p>
        </p:txBody>
      </p:sp>
      <p:sp>
        <p:nvSpPr>
          <p:cNvPr id="35843" name="Rectangle 3"/>
          <p:cNvSpPr>
            <a:spLocks noGrp="1"/>
          </p:cNvSpPr>
          <p:nvPr>
            <p:ph idx="1"/>
          </p:nvPr>
        </p:nvSpPr>
        <p:spPr/>
        <p:txBody>
          <a:bodyPr/>
          <a:lstStyle/>
          <a:p>
            <a:pPr algn="r" rtl="1"/>
            <a:r>
              <a:rPr lang="ar-SA" sz="3600" dirty="0" smtClean="0">
                <a:solidFill>
                  <a:srgbClr val="086E2A"/>
                </a:solidFill>
                <a:latin typeface="Times New Roman" pitchFamily="18" charset="0"/>
                <a:cs typeface="Times New Roman" pitchFamily="18" charset="0"/>
              </a:rPr>
              <a:t>كانت الحاسبات المحمولة </a:t>
            </a:r>
            <a:r>
              <a:rPr lang="ar-SA" sz="3600" dirty="0" err="1" smtClean="0">
                <a:solidFill>
                  <a:srgbClr val="086E2A"/>
                </a:solidFill>
                <a:latin typeface="Times New Roman" pitchFamily="18" charset="0"/>
                <a:cs typeface="Times New Roman" pitchFamily="18" charset="0"/>
              </a:rPr>
              <a:t>الى</a:t>
            </a:r>
            <a:r>
              <a:rPr lang="ar-SA" sz="3600" dirty="0" smtClean="0">
                <a:solidFill>
                  <a:srgbClr val="086E2A"/>
                </a:solidFill>
                <a:latin typeface="Times New Roman" pitchFamily="18" charset="0"/>
                <a:cs typeface="Times New Roman" pitchFamily="18" charset="0"/>
              </a:rPr>
              <a:t> وقت قريب تعمل باستخدام معالج يشبه  معالج الحاسب </a:t>
            </a:r>
            <a:r>
              <a:rPr lang="ar-SA" sz="3600" dirty="0" err="1" smtClean="0">
                <a:solidFill>
                  <a:srgbClr val="086E2A"/>
                </a:solidFill>
                <a:latin typeface="Times New Roman" pitchFamily="18" charset="0"/>
                <a:cs typeface="Times New Roman" pitchFamily="18" charset="0"/>
              </a:rPr>
              <a:t>الشخصى</a:t>
            </a:r>
            <a:r>
              <a:rPr lang="ar-SA" sz="3600" dirty="0" smtClean="0">
                <a:solidFill>
                  <a:srgbClr val="086E2A"/>
                </a:solidFill>
                <a:latin typeface="Times New Roman" pitchFamily="18" charset="0"/>
                <a:cs typeface="Times New Roman" pitchFamily="18" charset="0"/>
              </a:rPr>
              <a:t> ولكن ظهرت </a:t>
            </a:r>
            <a:r>
              <a:rPr lang="ar-SA" sz="3600" dirty="0" err="1" smtClean="0">
                <a:solidFill>
                  <a:srgbClr val="086E2A"/>
                </a:solidFill>
                <a:latin typeface="Times New Roman" pitchFamily="18" charset="0"/>
                <a:cs typeface="Times New Roman" pitchFamily="18" charset="0"/>
              </a:rPr>
              <a:t>الان</a:t>
            </a:r>
            <a:r>
              <a:rPr lang="ar-SA" sz="3600" dirty="0" smtClean="0">
                <a:solidFill>
                  <a:srgbClr val="086E2A"/>
                </a:solidFill>
                <a:latin typeface="Times New Roman" pitchFamily="18" charset="0"/>
                <a:cs typeface="Times New Roman" pitchFamily="18" charset="0"/>
              </a:rPr>
              <a:t> معالجات خاصة بالحاسبات المحمولة مثل</a:t>
            </a:r>
          </a:p>
          <a:p>
            <a:pPr algn="r" rtl="1"/>
            <a:r>
              <a:rPr lang="en-US" sz="3600" dirty="0" smtClean="0">
                <a:solidFill>
                  <a:schemeClr val="accent2"/>
                </a:solidFill>
                <a:latin typeface="Times New Roman" pitchFamily="18" charset="0"/>
                <a:cs typeface="Times New Roman" pitchFamily="18" charset="0"/>
              </a:rPr>
              <a:t>Mobile Intel Pentium 4</a:t>
            </a:r>
          </a:p>
        </p:txBody>
      </p:sp>
      <p:pic>
        <p:nvPicPr>
          <p:cNvPr id="5" name="صورة 4" descr="Pentium 4  intel.jpg"/>
          <p:cNvPicPr>
            <a:picLocks noChangeAspect="1"/>
          </p:cNvPicPr>
          <p:nvPr/>
        </p:nvPicPr>
        <p:blipFill>
          <a:blip r:embed="rId2" cstate="print"/>
          <a:stretch>
            <a:fillRect/>
          </a:stretch>
        </p:blipFill>
        <p:spPr>
          <a:xfrm>
            <a:off x="4283968" y="4365104"/>
            <a:ext cx="1809552" cy="1355417"/>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a:spLocks noChangeArrowheads="1"/>
          </p:cNvSpPr>
          <p:nvPr/>
        </p:nvSpPr>
        <p:spPr bwMode="auto">
          <a:xfrm>
            <a:off x="250825" y="1844675"/>
            <a:ext cx="8286750" cy="4278094"/>
          </a:xfrm>
          <a:prstGeom prst="rect">
            <a:avLst/>
          </a:prstGeom>
          <a:noFill/>
          <a:ln w="9525">
            <a:noFill/>
            <a:miter lim="800000"/>
            <a:headEnd/>
            <a:tailEnd/>
          </a:ln>
        </p:spPr>
        <p:txBody>
          <a:bodyPr>
            <a:spAutoFit/>
          </a:bodyPr>
          <a:lstStyle/>
          <a:p>
            <a:pPr algn="r" rtl="1"/>
            <a:r>
              <a:rPr lang="ar-SA" sz="3200" dirty="0">
                <a:latin typeface="Century Schoolbook" pitchFamily="18" charset="0"/>
                <a:cs typeface="Times New Roman" pitchFamily="18" charset="0"/>
              </a:rPr>
              <a:t>تتكون من مجموعه من الشرائح الالكترونية موضوعه على </a:t>
            </a:r>
            <a:r>
              <a:rPr lang="ar-SA" sz="3200" dirty="0" smtClean="0">
                <a:latin typeface="Century Schoolbook" pitchFamily="18" charset="0"/>
                <a:cs typeface="Times New Roman" pitchFamily="18" charset="0"/>
              </a:rPr>
              <a:t>اللوحة الأم  و </a:t>
            </a:r>
            <a:r>
              <a:rPr lang="ar-SA" sz="3200" dirty="0">
                <a:latin typeface="Century Schoolbook" pitchFamily="18" charset="0"/>
                <a:cs typeface="Times New Roman" pitchFamily="18" charset="0"/>
              </a:rPr>
              <a:t>تقوم بالاحتفاظ بالبيانات والأوامر التي يحتاجها المعالج عند إجراء العمليات المختلفة وإرسالها عند الطلب</a:t>
            </a:r>
            <a:r>
              <a:rPr lang="ar-SA" sz="2000" dirty="0">
                <a:latin typeface="Century Schoolbook" pitchFamily="18" charset="0"/>
                <a:cs typeface="Times New Roman" pitchFamily="18" charset="0"/>
              </a:rPr>
              <a:t> .</a:t>
            </a:r>
          </a:p>
          <a:p>
            <a:pPr algn="r" rtl="1"/>
            <a:endParaRPr lang="ar-SA" sz="2000" dirty="0">
              <a:solidFill>
                <a:schemeClr val="accent2"/>
              </a:solidFill>
              <a:latin typeface="Century Schoolbook" pitchFamily="18" charset="0"/>
              <a:cs typeface="Times New Roman" pitchFamily="18" charset="0"/>
            </a:endParaRPr>
          </a:p>
          <a:p>
            <a:pPr algn="r" rtl="1"/>
            <a:r>
              <a:rPr lang="ar-SA" sz="3200" dirty="0">
                <a:solidFill>
                  <a:srgbClr val="FF0000"/>
                </a:solidFill>
                <a:latin typeface="Century Schoolbook" pitchFamily="18" charset="0"/>
                <a:cs typeface="Times New Roman" pitchFamily="18" charset="0"/>
              </a:rPr>
              <a:t>وتنقسم </a:t>
            </a:r>
            <a:r>
              <a:rPr lang="ar-SA" sz="3200" dirty="0" smtClean="0">
                <a:solidFill>
                  <a:srgbClr val="FF0000"/>
                </a:solidFill>
                <a:latin typeface="Century Schoolbook" pitchFamily="18" charset="0"/>
                <a:cs typeface="Times New Roman" pitchFamily="18" charset="0"/>
              </a:rPr>
              <a:t>إلى </a:t>
            </a:r>
            <a:endParaRPr lang="ar-SA" sz="3200" dirty="0">
              <a:solidFill>
                <a:srgbClr val="FF0000"/>
              </a:solidFill>
              <a:latin typeface="Century Schoolbook" pitchFamily="18" charset="0"/>
              <a:cs typeface="Times New Roman" pitchFamily="18" charset="0"/>
            </a:endParaRPr>
          </a:p>
          <a:p>
            <a:pPr algn="r"/>
            <a:r>
              <a:rPr lang="ar-SA" sz="2800" dirty="0">
                <a:solidFill>
                  <a:srgbClr val="FF0000"/>
                </a:solidFill>
                <a:latin typeface="Times New Roman" pitchFamily="18" charset="0"/>
                <a:cs typeface="Times New Roman" pitchFamily="18" charset="0"/>
              </a:rPr>
              <a:t>    الذاكرة العشوائية</a:t>
            </a:r>
            <a:r>
              <a:rPr lang="en-US" sz="2800" dirty="0">
                <a:solidFill>
                  <a:srgbClr val="FF0000"/>
                </a:solidFill>
                <a:latin typeface="Times New Roman" pitchFamily="18" charset="0"/>
                <a:cs typeface="Times New Roman" pitchFamily="18" charset="0"/>
              </a:rPr>
              <a:t>RAM</a:t>
            </a:r>
          </a:p>
          <a:p>
            <a:pPr algn="r"/>
            <a:r>
              <a:rPr lang="ar-SA" sz="2800" dirty="0">
                <a:solidFill>
                  <a:srgbClr val="FF0000"/>
                </a:solidFill>
                <a:latin typeface="Times New Roman" pitchFamily="18" charset="0"/>
                <a:cs typeface="Times New Roman" pitchFamily="18" charset="0"/>
              </a:rPr>
              <a:t>   ذاكرة القراءة فقط</a:t>
            </a:r>
            <a:r>
              <a:rPr lang="en-US" sz="2800" dirty="0">
                <a:solidFill>
                  <a:srgbClr val="FF0000"/>
                </a:solidFill>
                <a:latin typeface="Times New Roman" pitchFamily="18" charset="0"/>
                <a:cs typeface="Times New Roman" pitchFamily="18" charset="0"/>
              </a:rPr>
              <a:t>ROM</a:t>
            </a:r>
          </a:p>
          <a:p>
            <a:pPr algn="ctr"/>
            <a:endParaRPr lang="ar-SA" sz="2800" b="1" dirty="0">
              <a:solidFill>
                <a:srgbClr val="FF0000"/>
              </a:solidFill>
              <a:latin typeface="Times New Roman" pitchFamily="18" charset="0"/>
              <a:cs typeface="Times New Roman" pitchFamily="18" charset="0"/>
            </a:endParaRPr>
          </a:p>
          <a:p>
            <a:pPr algn="r" rtl="1"/>
            <a:endParaRPr lang="ar-SA" sz="2000" dirty="0">
              <a:solidFill>
                <a:srgbClr val="FF0000"/>
              </a:solidFill>
              <a:latin typeface="Century Schoolbook" pitchFamily="18" charset="0"/>
              <a:cs typeface="Times New Roman" pitchFamily="18" charset="0"/>
            </a:endParaRPr>
          </a:p>
          <a:p>
            <a:pPr algn="r" rtl="1"/>
            <a:endParaRPr lang="ar-SA" sz="2000" dirty="0">
              <a:latin typeface="Century Schoolbook" pitchFamily="18" charset="0"/>
              <a:cs typeface="Times New Roman" pitchFamily="18" charset="0"/>
            </a:endParaRPr>
          </a:p>
        </p:txBody>
      </p:sp>
      <p:sp>
        <p:nvSpPr>
          <p:cNvPr id="38918" name="Rectangle 2"/>
          <p:cNvSpPr>
            <a:spLocks noChangeArrowheads="1"/>
          </p:cNvSpPr>
          <p:nvPr/>
        </p:nvSpPr>
        <p:spPr bwMode="auto">
          <a:xfrm>
            <a:off x="900113" y="404813"/>
            <a:ext cx="7477125" cy="1143000"/>
          </a:xfrm>
          <a:prstGeom prst="rect">
            <a:avLst/>
          </a:prstGeom>
          <a:noFill/>
          <a:ln w="9525">
            <a:noFill/>
            <a:miter lim="800000"/>
            <a:headEnd/>
            <a:tailEnd/>
          </a:ln>
        </p:spPr>
        <p:txBody>
          <a:bodyPr lIns="0" rIns="0" bIns="0" anchor="b"/>
          <a:lstStyle/>
          <a:p>
            <a:pPr algn="ctr" rtl="1"/>
            <a:r>
              <a:rPr lang="ar-SA" sz="5000" b="1">
                <a:solidFill>
                  <a:srgbClr val="FF0000"/>
                </a:solidFill>
                <a:latin typeface="Times New Roman" pitchFamily="18" charset="0"/>
                <a:cs typeface="Times New Roman" pitchFamily="18" charset="0"/>
              </a:rPr>
              <a:t>وحدة الذاكرة </a:t>
            </a:r>
            <a:r>
              <a:rPr lang="en-US" sz="5000" b="1">
                <a:solidFill>
                  <a:srgbClr val="FF0000"/>
                </a:solidFill>
                <a:latin typeface="Times New Roman" pitchFamily="18" charset="0"/>
                <a:cs typeface="Times New Roman" pitchFamily="18" charset="0"/>
              </a:rPr>
              <a:t>(Memory Unit)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0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8" dur="30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3000" fill="hold"/>
                                        <p:tgtEl>
                                          <p:spTgt spid="4">
                                            <p:txEl>
                                              <p:pRg st="2" end="2"/>
                                            </p:txEl>
                                          </p:spTgt>
                                        </p:tgtEl>
                                        <p:attrNameLst>
                                          <p:attrName>ppt_x</p:attrName>
                                        </p:attrNameLst>
                                      </p:cBhvr>
                                      <p:tavLst>
                                        <p:tav tm="0">
                                          <p:val>
                                            <p:strVal val="1+#ppt_w/2"/>
                                          </p:val>
                                        </p:tav>
                                        <p:tav tm="100000">
                                          <p:val>
                                            <p:strVal val="#ppt_x"/>
                                          </p:val>
                                        </p:tav>
                                      </p:tavLst>
                                    </p:anim>
                                    <p:anim calcmode="lin" valueType="num">
                                      <p:cBhvr additive="base">
                                        <p:cTn id="14" dur="30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blinds(horizontal)">
                                      <p:cBhvr>
                                        <p:cTn id="19" dur="3000"/>
                                        <p:tgtEl>
                                          <p:spTgt spid="4">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Effect transition="in" filter="blinds(horizontal)">
                                      <p:cBhvr>
                                        <p:cTn id="24" dur="3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rganization Chart 2"/>
          <p:cNvGrpSpPr>
            <a:grpSpLocks noChangeAspect="1"/>
          </p:cNvGrpSpPr>
          <p:nvPr/>
        </p:nvGrpSpPr>
        <p:grpSpPr bwMode="auto">
          <a:xfrm>
            <a:off x="0" y="0"/>
            <a:ext cx="9144000" cy="6324600"/>
            <a:chOff x="1134" y="1272"/>
            <a:chExt cx="2592" cy="3312"/>
          </a:xfrm>
        </p:grpSpPr>
        <p:cxnSp>
          <p:nvCxnSpPr>
            <p:cNvPr id="74756" name="_s74756"/>
            <p:cNvCxnSpPr>
              <a:cxnSpLocks noChangeShapeType="1"/>
              <a:stCxn id="22" idx="3"/>
              <a:endCxn id="13" idx="2"/>
            </p:cNvCxnSpPr>
            <p:nvPr/>
          </p:nvCxnSpPr>
          <p:spPr bwMode="auto">
            <a:xfrm flipV="1">
              <a:off x="2574" y="1710"/>
              <a:ext cx="720" cy="2730"/>
            </a:xfrm>
            <a:prstGeom prst="bentConnector2">
              <a:avLst/>
            </a:prstGeom>
            <a:noFill/>
            <a:ln w="28575">
              <a:solidFill>
                <a:schemeClr val="tx1"/>
              </a:solidFill>
              <a:miter lim="800000"/>
              <a:headEnd/>
              <a:tailEnd/>
            </a:ln>
          </p:spPr>
        </p:cxnSp>
        <p:cxnSp>
          <p:nvCxnSpPr>
            <p:cNvPr id="74757" name="_s74757"/>
            <p:cNvCxnSpPr>
              <a:cxnSpLocks noChangeShapeType="1"/>
              <a:stCxn id="21" idx="1"/>
              <a:endCxn id="16" idx="2"/>
            </p:cNvCxnSpPr>
            <p:nvPr/>
          </p:nvCxnSpPr>
          <p:spPr bwMode="auto">
            <a:xfrm rot="10800000">
              <a:off x="2142" y="3720"/>
              <a:ext cx="144" cy="288"/>
            </a:xfrm>
            <a:prstGeom prst="bentConnector2">
              <a:avLst/>
            </a:prstGeom>
            <a:noFill/>
            <a:ln w="28575">
              <a:solidFill>
                <a:schemeClr val="tx1"/>
              </a:solidFill>
              <a:miter lim="800000"/>
              <a:headEnd/>
              <a:tailEnd/>
            </a:ln>
          </p:spPr>
        </p:cxnSp>
        <p:cxnSp>
          <p:nvCxnSpPr>
            <p:cNvPr id="74758" name="_s74758"/>
            <p:cNvCxnSpPr>
              <a:cxnSpLocks noChangeShapeType="1"/>
              <a:stCxn id="20" idx="3"/>
              <a:endCxn id="16" idx="2"/>
            </p:cNvCxnSpPr>
            <p:nvPr/>
          </p:nvCxnSpPr>
          <p:spPr bwMode="auto">
            <a:xfrm flipV="1">
              <a:off x="1998" y="3720"/>
              <a:ext cx="144" cy="288"/>
            </a:xfrm>
            <a:prstGeom prst="bentConnector2">
              <a:avLst/>
            </a:prstGeom>
            <a:noFill/>
            <a:ln w="28575">
              <a:solidFill>
                <a:schemeClr val="tx1"/>
              </a:solidFill>
              <a:miter lim="800000"/>
              <a:headEnd/>
              <a:tailEnd/>
            </a:ln>
          </p:spPr>
        </p:cxnSp>
        <p:cxnSp>
          <p:nvCxnSpPr>
            <p:cNvPr id="74762" name="_s74762"/>
            <p:cNvCxnSpPr>
              <a:cxnSpLocks noChangeShapeType="1"/>
              <a:stCxn id="16" idx="3"/>
              <a:endCxn id="13" idx="2"/>
            </p:cNvCxnSpPr>
            <p:nvPr/>
          </p:nvCxnSpPr>
          <p:spPr bwMode="auto">
            <a:xfrm flipV="1">
              <a:off x="2574" y="1710"/>
              <a:ext cx="720" cy="1866"/>
            </a:xfrm>
            <a:prstGeom prst="bentConnector2">
              <a:avLst/>
            </a:prstGeom>
            <a:noFill/>
            <a:ln w="28575">
              <a:solidFill>
                <a:schemeClr val="tx1"/>
              </a:solidFill>
              <a:miter lim="800000"/>
              <a:headEnd/>
              <a:tailEnd/>
            </a:ln>
          </p:spPr>
        </p:cxnSp>
        <p:cxnSp>
          <p:nvCxnSpPr>
            <p:cNvPr id="74763" name="_s74763"/>
            <p:cNvCxnSpPr>
              <a:cxnSpLocks noChangeShapeType="1"/>
              <a:stCxn id="15" idx="3"/>
            </p:cNvCxnSpPr>
            <p:nvPr/>
          </p:nvCxnSpPr>
          <p:spPr bwMode="auto">
            <a:xfrm flipV="1">
              <a:off x="2580" y="1363"/>
              <a:ext cx="720" cy="1434"/>
            </a:xfrm>
            <a:prstGeom prst="bentConnector2">
              <a:avLst/>
            </a:prstGeom>
            <a:noFill/>
            <a:ln w="28575">
              <a:solidFill>
                <a:schemeClr val="tx1"/>
              </a:solidFill>
              <a:miter lim="800000"/>
              <a:headEnd/>
              <a:tailEnd/>
            </a:ln>
          </p:spPr>
        </p:cxnSp>
        <p:cxnSp>
          <p:nvCxnSpPr>
            <p:cNvPr id="74764" name="_s74764"/>
            <p:cNvCxnSpPr>
              <a:cxnSpLocks noChangeShapeType="1"/>
              <a:stCxn id="14" idx="3"/>
              <a:endCxn id="13" idx="2"/>
            </p:cNvCxnSpPr>
            <p:nvPr/>
          </p:nvCxnSpPr>
          <p:spPr bwMode="auto">
            <a:xfrm flipV="1">
              <a:off x="2574" y="1710"/>
              <a:ext cx="720" cy="138"/>
            </a:xfrm>
            <a:prstGeom prst="bentConnector2">
              <a:avLst/>
            </a:prstGeom>
            <a:noFill/>
            <a:ln w="28575">
              <a:solidFill>
                <a:schemeClr val="tx1"/>
              </a:solidFill>
              <a:miter lim="800000"/>
              <a:headEnd/>
              <a:tailEnd/>
            </a:ln>
          </p:spPr>
        </p:cxnSp>
        <p:sp>
          <p:nvSpPr>
            <p:cNvPr id="13" name="_s74765"/>
            <p:cNvSpPr>
              <a:spLocks noChangeArrowheads="1"/>
            </p:cNvSpPr>
            <p:nvPr/>
          </p:nvSpPr>
          <p:spPr bwMode="auto">
            <a:xfrm>
              <a:off x="2862" y="1272"/>
              <a:ext cx="864" cy="438"/>
            </a:xfrm>
            <a:prstGeom prst="roundRect">
              <a:avLst>
                <a:gd name="adj" fmla="val 16667"/>
              </a:avLst>
            </a:prstGeom>
            <a:solidFill>
              <a:srgbClr val="FF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EG" sz="4000" b="1" i="0" u="none" strike="noStrike" cap="none" normalizeH="0" baseline="0" smtClean="0">
                  <a:ln>
                    <a:noFill/>
                  </a:ln>
                  <a:solidFill>
                    <a:srgbClr val="FF0000"/>
                  </a:solidFill>
                  <a:effectLst/>
                  <a:latin typeface="Arial" charset="0"/>
                  <a:cs typeface="Arial" charset="0"/>
                </a:rPr>
                <a:t>وحدات</a:t>
              </a:r>
              <a:r>
                <a:rPr kumimoji="0" lang="ar-EG" sz="1000" b="0" i="0" u="none" strike="noStrike" cap="none" normalizeH="0" baseline="0" smtClean="0">
                  <a:ln>
                    <a:noFill/>
                  </a:ln>
                  <a:solidFill>
                    <a:srgbClr val="FF0000"/>
                  </a:solidFill>
                  <a:effectLst/>
                  <a:latin typeface="Arial" charset="0"/>
                  <a:cs typeface="Arial" charset="0"/>
                </a:rPr>
                <a:t>  </a:t>
              </a:r>
              <a:r>
                <a:rPr kumimoji="0" lang="ar-EG" sz="3600" b="1" i="0" u="none" strike="noStrike" cap="none" normalizeH="0" baseline="0" smtClean="0">
                  <a:ln>
                    <a:noFill/>
                  </a:ln>
                  <a:solidFill>
                    <a:srgbClr val="FF0000"/>
                  </a:solidFill>
                  <a:effectLst/>
                  <a:latin typeface="Arial" charset="0"/>
                  <a:cs typeface="Arial" charset="0"/>
                </a:rPr>
                <a:t>الذاكرة</a:t>
              </a:r>
              <a:endParaRPr kumimoji="0" lang="en-US" sz="3600" b="1" i="0" u="none" strike="noStrike" cap="none" normalizeH="0" baseline="0" smtClean="0">
                <a:ln>
                  <a:noFill/>
                </a:ln>
                <a:solidFill>
                  <a:srgbClr val="FF0000"/>
                </a:solidFill>
                <a:effectLst/>
                <a:latin typeface="Arial" charset="0"/>
                <a:cs typeface="Arial" charset="0"/>
              </a:endParaRPr>
            </a:p>
          </p:txBody>
        </p:sp>
        <p:sp>
          <p:nvSpPr>
            <p:cNvPr id="14" name="_s74766"/>
            <p:cNvSpPr>
              <a:spLocks noChangeArrowheads="1"/>
            </p:cNvSpPr>
            <p:nvPr/>
          </p:nvSpPr>
          <p:spPr bwMode="auto">
            <a:xfrm>
              <a:off x="1710" y="1704"/>
              <a:ext cx="864" cy="288"/>
            </a:xfrm>
            <a:prstGeom prst="roundRect">
              <a:avLst>
                <a:gd name="adj" fmla="val 16667"/>
              </a:avLst>
            </a:prstGeom>
            <a:solidFill>
              <a:srgbClr val="FF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EG" sz="1800" b="1" i="0" u="none" strike="noStrike" cap="none" normalizeH="0" baseline="0" smtClean="0">
                  <a:ln>
                    <a:noFill/>
                  </a:ln>
                  <a:solidFill>
                    <a:schemeClr val="accent1"/>
                  </a:solidFill>
                  <a:effectLst/>
                  <a:latin typeface="Arial" charset="0"/>
                  <a:cs typeface="Arial" charset="0"/>
                </a:rPr>
                <a:t>الذاكرة ذات الوصول العشوائي </a:t>
              </a:r>
              <a:r>
                <a:rPr kumimoji="0" lang="en-US" sz="1800" b="1" i="0" u="none" strike="noStrike" cap="none" normalizeH="0" baseline="0" smtClean="0">
                  <a:ln>
                    <a:noFill/>
                  </a:ln>
                  <a:solidFill>
                    <a:schemeClr val="accent1"/>
                  </a:solidFill>
                  <a:effectLst/>
                  <a:latin typeface="Arial" charset="0"/>
                  <a:cs typeface="Arial" charset="0"/>
                </a:rPr>
                <a:t> RAM </a:t>
              </a:r>
            </a:p>
          </p:txBody>
        </p:sp>
        <p:sp>
          <p:nvSpPr>
            <p:cNvPr id="15" name="_s74767"/>
            <p:cNvSpPr>
              <a:spLocks noChangeArrowheads="1"/>
            </p:cNvSpPr>
            <p:nvPr/>
          </p:nvSpPr>
          <p:spPr bwMode="auto">
            <a:xfrm>
              <a:off x="1716" y="2653"/>
              <a:ext cx="864" cy="288"/>
            </a:xfrm>
            <a:prstGeom prst="roundRect">
              <a:avLst>
                <a:gd name="adj" fmla="val 16667"/>
              </a:avLst>
            </a:prstGeom>
            <a:solidFill>
              <a:srgbClr val="FF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EG" sz="1800" b="1" i="0" u="none" strike="noStrike" cap="none" normalizeH="0" baseline="0" smtClean="0">
                  <a:ln>
                    <a:noFill/>
                  </a:ln>
                  <a:solidFill>
                    <a:schemeClr val="accent1"/>
                  </a:solidFill>
                  <a:effectLst/>
                  <a:latin typeface="Arial" charset="0"/>
                  <a:cs typeface="Arial" charset="0"/>
                </a:rPr>
                <a:t>ذاكرة القراءة فقط</a:t>
              </a:r>
              <a:r>
                <a:rPr kumimoji="0" lang="en-US" sz="1800" b="1" i="0" u="none" strike="noStrike" cap="none" normalizeH="0" baseline="0" smtClean="0">
                  <a:ln>
                    <a:noFill/>
                  </a:ln>
                  <a:solidFill>
                    <a:schemeClr val="accent1"/>
                  </a:solidFill>
                  <a:effectLst/>
                  <a:latin typeface="Arial" charset="0"/>
                  <a:cs typeface="Arial" charset="0"/>
                </a:rPr>
                <a:t> R0M</a:t>
              </a:r>
            </a:p>
          </p:txBody>
        </p:sp>
        <p:sp>
          <p:nvSpPr>
            <p:cNvPr id="16" name="_s74768"/>
            <p:cNvSpPr>
              <a:spLocks noChangeArrowheads="1"/>
            </p:cNvSpPr>
            <p:nvPr/>
          </p:nvSpPr>
          <p:spPr bwMode="auto">
            <a:xfrm>
              <a:off x="1710" y="3432"/>
              <a:ext cx="864" cy="288"/>
            </a:xfrm>
            <a:prstGeom prst="roundRect">
              <a:avLst>
                <a:gd name="adj" fmla="val 16667"/>
              </a:avLst>
            </a:prstGeom>
            <a:solidFill>
              <a:srgbClr val="FF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EG" sz="1800" b="1" i="0" u="none" strike="noStrike" cap="none" normalizeH="0" baseline="0" smtClean="0">
                  <a:ln>
                    <a:noFill/>
                  </a:ln>
                  <a:solidFill>
                    <a:schemeClr val="accent1"/>
                  </a:solidFill>
                  <a:effectLst/>
                  <a:latin typeface="Arial" charset="0"/>
                  <a:cs typeface="Arial" charset="0"/>
                </a:rPr>
                <a:t>الذاكرة المخبأة </a:t>
              </a:r>
              <a:r>
                <a:rPr kumimoji="0" lang="en-US" sz="1800" b="1" i="0" u="none" strike="noStrike" cap="none" normalizeH="0" baseline="0" smtClean="0">
                  <a:ln>
                    <a:noFill/>
                  </a:ln>
                  <a:solidFill>
                    <a:schemeClr val="accent1"/>
                  </a:solidFill>
                  <a:effectLst/>
                  <a:latin typeface="Arial" charset="0"/>
                  <a:cs typeface="Arial" charset="0"/>
                </a:rPr>
                <a:t> Cashe Memory</a:t>
              </a:r>
            </a:p>
          </p:txBody>
        </p:sp>
        <p:sp>
          <p:nvSpPr>
            <p:cNvPr id="20" name="_s74772"/>
            <p:cNvSpPr>
              <a:spLocks noChangeArrowheads="1"/>
            </p:cNvSpPr>
            <p:nvPr/>
          </p:nvSpPr>
          <p:spPr bwMode="auto">
            <a:xfrm>
              <a:off x="1134" y="3864"/>
              <a:ext cx="864" cy="288"/>
            </a:xfrm>
            <a:prstGeom prst="roundRect">
              <a:avLst>
                <a:gd name="adj" fmla="val 16667"/>
              </a:avLst>
            </a:prstGeom>
            <a:solidFill>
              <a:srgbClr val="FF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Cashe L2 </a:t>
              </a:r>
              <a:r>
                <a:rPr kumimoji="0" lang="ar-EG" sz="1600" b="0" i="0" u="none" strike="noStrike" cap="none" normalizeH="0" baseline="0" smtClean="0">
                  <a:ln>
                    <a:noFill/>
                  </a:ln>
                  <a:solidFill>
                    <a:schemeClr val="tx1"/>
                  </a:solidFill>
                  <a:effectLst/>
                  <a:latin typeface="Arial" charset="0"/>
                  <a:cs typeface="Arial" charset="0"/>
                </a:rPr>
                <a:t>الذاكرة المخبأة المستوى الثاني</a:t>
              </a:r>
              <a:endParaRPr kumimoji="0" lang="en-US" sz="1600" b="0" i="0" u="none" strike="noStrike" cap="none" normalizeH="0" baseline="0" smtClean="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charset="0"/>
                <a:cs typeface="Arial" charset="0"/>
              </a:endParaRPr>
            </a:p>
          </p:txBody>
        </p:sp>
        <p:sp>
          <p:nvSpPr>
            <p:cNvPr id="21" name="_s74773"/>
            <p:cNvSpPr>
              <a:spLocks noChangeArrowheads="1"/>
            </p:cNvSpPr>
            <p:nvPr/>
          </p:nvSpPr>
          <p:spPr bwMode="auto">
            <a:xfrm>
              <a:off x="2286" y="3864"/>
              <a:ext cx="864" cy="288"/>
            </a:xfrm>
            <a:prstGeom prst="roundRect">
              <a:avLst>
                <a:gd name="adj" fmla="val 16667"/>
              </a:avLst>
            </a:prstGeom>
            <a:solidFill>
              <a:srgbClr val="FF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Cashe L1 </a:t>
              </a:r>
              <a:r>
                <a:rPr kumimoji="0" lang="ar-EG" sz="1600" b="0" i="0" u="none" strike="noStrike" cap="none" normalizeH="0" baseline="0" smtClean="0">
                  <a:ln>
                    <a:noFill/>
                  </a:ln>
                  <a:solidFill>
                    <a:schemeClr val="tx1"/>
                  </a:solidFill>
                  <a:effectLst/>
                  <a:latin typeface="Arial" charset="0"/>
                  <a:cs typeface="Arial" charset="0"/>
                </a:rPr>
                <a:t>الذاكرة المخبأة المستوى الاول</a:t>
              </a:r>
              <a:endParaRPr kumimoji="0" lang="en-US" sz="1600" b="0" i="0" u="none" strike="noStrike" cap="none" normalizeH="0" baseline="0" smtClean="0">
                <a:ln>
                  <a:noFill/>
                </a:ln>
                <a:solidFill>
                  <a:schemeClr val="tx1"/>
                </a:solidFill>
                <a:effectLst/>
                <a:latin typeface="Arial" charset="0"/>
                <a:cs typeface="Arial" charset="0"/>
              </a:endParaRPr>
            </a:p>
          </p:txBody>
        </p:sp>
        <p:sp>
          <p:nvSpPr>
            <p:cNvPr id="22" name="_s74774"/>
            <p:cNvSpPr>
              <a:spLocks noChangeArrowheads="1"/>
            </p:cNvSpPr>
            <p:nvPr/>
          </p:nvSpPr>
          <p:spPr bwMode="auto">
            <a:xfrm>
              <a:off x="1710" y="4296"/>
              <a:ext cx="864" cy="288"/>
            </a:xfrm>
            <a:prstGeom prst="roundRect">
              <a:avLst>
                <a:gd name="adj" fmla="val 16667"/>
              </a:avLst>
            </a:prstGeom>
            <a:solidFill>
              <a:srgbClr val="FF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accent1"/>
                  </a:solidFill>
                  <a:effectLst/>
                  <a:latin typeface="Arial" charset="0"/>
                  <a:cs typeface="Arial" charset="0"/>
                </a:rPr>
                <a:t>Virtual Memory</a:t>
              </a:r>
              <a:r>
                <a:rPr kumimoji="0" lang="ar-EG" sz="1800" b="1" i="0" u="none" strike="noStrike" cap="none" normalizeH="0" baseline="0" smtClean="0">
                  <a:ln>
                    <a:noFill/>
                  </a:ln>
                  <a:solidFill>
                    <a:schemeClr val="accent1"/>
                  </a:solidFill>
                  <a:effectLst/>
                  <a:latin typeface="Arial" charset="0"/>
                  <a:cs typeface="Arial" charset="0"/>
                </a:rPr>
                <a:t> الذاكرة التخيلية </a:t>
              </a:r>
              <a:endParaRPr kumimoji="0" lang="en-US" sz="1800" b="1" i="0" u="none" strike="noStrike" cap="none" normalizeH="0" baseline="0" smtClean="0">
                <a:ln>
                  <a:noFill/>
                </a:ln>
                <a:solidFill>
                  <a:schemeClr val="accent1"/>
                </a:solidFill>
                <a:effectLst/>
                <a:latin typeface="Arial" charset="0"/>
                <a:cs typeface="Arial" charset="0"/>
              </a:endParaRPr>
            </a:p>
          </p:txBody>
        </p: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 name="Rectangle 2"/>
          <p:cNvSpPr>
            <a:spLocks noGrp="1" noChangeArrowheads="1"/>
          </p:cNvSpPr>
          <p:nvPr>
            <p:ph type="title" idx="4294967295"/>
          </p:nvPr>
        </p:nvSpPr>
        <p:spPr>
          <a:xfrm>
            <a:off x="900113" y="404813"/>
            <a:ext cx="7477125" cy="1143000"/>
          </a:xfrm>
        </p:spPr>
        <p:txBody>
          <a:bodyPr/>
          <a:lstStyle/>
          <a:p>
            <a:pPr algn="ctr"/>
            <a:r>
              <a:rPr lang="ar-SA" dirty="0" smtClean="0">
                <a:latin typeface="Times New Roman" pitchFamily="18" charset="0"/>
                <a:cs typeface="Times New Roman" pitchFamily="18" charset="0"/>
              </a:rPr>
              <a:t>وحدة الذاكرة </a:t>
            </a:r>
            <a:r>
              <a:rPr lang="en-US" dirty="0" smtClean="0">
                <a:latin typeface="Times New Roman" pitchFamily="18" charset="0"/>
                <a:cs typeface="Times New Roman" pitchFamily="18" charset="0"/>
              </a:rPr>
              <a:t>(Memory Unit)</a:t>
            </a:r>
          </a:p>
        </p:txBody>
      </p:sp>
      <p:grpSp>
        <p:nvGrpSpPr>
          <p:cNvPr id="6" name="Organization Chart 5"/>
          <p:cNvGrpSpPr>
            <a:grpSpLocks noChangeAspect="1"/>
          </p:cNvGrpSpPr>
          <p:nvPr/>
        </p:nvGrpSpPr>
        <p:grpSpPr bwMode="auto">
          <a:xfrm>
            <a:off x="827088" y="1700213"/>
            <a:ext cx="7386637" cy="1971675"/>
            <a:chOff x="288" y="816"/>
            <a:chExt cx="5184" cy="1388"/>
          </a:xfrm>
        </p:grpSpPr>
        <p:graphicFrame>
          <p:nvGraphicFramePr>
            <p:cNvPr id="8" name="Diagram 7"/>
            <p:cNvGraphicFramePr/>
            <p:nvPr/>
          </p:nvGraphicFramePr>
          <p:xfrm>
            <a:off x="288" y="816"/>
            <a:ext cx="5184" cy="13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Picture 11" descr="memorymodule">
              <a:hlinkClick r:id="rId7"/>
            </p:cNvPr>
            <p:cNvSpPr>
              <a:spLocks noChangeAspect="1" noChangeArrowheads="1"/>
            </p:cNvSpPr>
            <p:nvPr/>
          </p:nvSpPr>
          <p:spPr bwMode="auto">
            <a:xfrm>
              <a:off x="4468" y="845"/>
              <a:ext cx="817" cy="57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3083" name="Text Box 14"/>
          <p:cNvSpPr txBox="1">
            <a:spLocks noChangeArrowheads="1"/>
          </p:cNvSpPr>
          <p:nvPr/>
        </p:nvSpPr>
        <p:spPr bwMode="auto">
          <a:xfrm>
            <a:off x="4648200" y="3889375"/>
            <a:ext cx="4114800" cy="2344738"/>
          </a:xfrm>
          <a:prstGeom prst="rect">
            <a:avLst/>
          </a:prstGeom>
          <a:noFill/>
          <a:ln w="9525">
            <a:noFill/>
            <a:miter lim="800000"/>
            <a:headEnd/>
            <a:tailEnd/>
          </a:ln>
        </p:spPr>
        <p:txBody>
          <a:bodyPr lIns="0" tIns="0" rIns="0" bIns="0">
            <a:spAutoFit/>
          </a:bodyPr>
          <a:lstStyle/>
          <a:p>
            <a:pPr marL="287338" indent="-287338" algn="r" rtl="1">
              <a:buClr>
                <a:srgbClr val="7B1717"/>
              </a:buClr>
              <a:buFontTx/>
              <a:buAutoNum type="arabicPeriod"/>
            </a:pPr>
            <a:r>
              <a:rPr lang="ar-EG" sz="2200"/>
              <a:t>قابلة للقراءة و الكتابة</a:t>
            </a:r>
            <a:endParaRPr lang="ar-SA" sz="2200"/>
          </a:p>
          <a:p>
            <a:pPr marL="287338" indent="-287338" algn="r" rtl="1">
              <a:buClr>
                <a:srgbClr val="7B1717"/>
              </a:buClr>
              <a:buFontTx/>
              <a:buAutoNum type="arabicPeriod"/>
            </a:pPr>
            <a:r>
              <a:rPr lang="ar-SA" sz="2200"/>
              <a:t>تفقد محتوياتها بمجرد إيقاف تشغيل الجهاز</a:t>
            </a:r>
          </a:p>
          <a:p>
            <a:pPr marL="287338" indent="-287338" algn="r" rtl="1">
              <a:buClr>
                <a:srgbClr val="7B1717"/>
              </a:buClr>
              <a:buFontTx/>
              <a:buAutoNum type="arabicPeriod"/>
            </a:pPr>
            <a:r>
              <a:rPr lang="ar-SA" sz="2200"/>
              <a:t>تستخدم للاحتفاظ المؤقت بالبيانات أثناء العمل على الجهاز و الملفات القابلة للتغير أو الكتابة عليها.</a:t>
            </a:r>
          </a:p>
          <a:p>
            <a:pPr marL="287338" indent="-287338" algn="r" rtl="1">
              <a:buClr>
                <a:srgbClr val="7B1717"/>
              </a:buClr>
              <a:buFontTx/>
              <a:buAutoNum type="arabicPeriod"/>
            </a:pPr>
            <a:r>
              <a:rPr lang="ar-SA" sz="2200"/>
              <a:t>هي ذاكرة للمستخدم يمكنه التعامل معها و تعديل بياناتها.</a:t>
            </a:r>
          </a:p>
        </p:txBody>
      </p:sp>
      <p:sp>
        <p:nvSpPr>
          <p:cNvPr id="3084" name="Text Box 16"/>
          <p:cNvSpPr txBox="1">
            <a:spLocks noChangeArrowheads="1"/>
          </p:cNvSpPr>
          <p:nvPr/>
        </p:nvSpPr>
        <p:spPr bwMode="auto">
          <a:xfrm>
            <a:off x="381000" y="3886200"/>
            <a:ext cx="4114800" cy="2344738"/>
          </a:xfrm>
          <a:prstGeom prst="rect">
            <a:avLst/>
          </a:prstGeom>
          <a:noFill/>
          <a:ln w="9525">
            <a:noFill/>
            <a:miter lim="800000"/>
            <a:headEnd/>
            <a:tailEnd/>
          </a:ln>
        </p:spPr>
        <p:txBody>
          <a:bodyPr lIns="0" tIns="0" rIns="0" bIns="0">
            <a:spAutoFit/>
          </a:bodyPr>
          <a:lstStyle/>
          <a:p>
            <a:pPr marL="225425" indent="-225425" algn="r" rtl="1">
              <a:buClr>
                <a:srgbClr val="7B1717"/>
              </a:buClr>
              <a:buFontTx/>
              <a:buAutoNum type="arabicPeriod"/>
            </a:pPr>
            <a:r>
              <a:rPr lang="ar-SA" sz="2200"/>
              <a:t>ذاكرة القراءة فقط</a:t>
            </a:r>
          </a:p>
          <a:p>
            <a:pPr marL="225425" indent="-225425" algn="r" rtl="1">
              <a:buClr>
                <a:srgbClr val="7B1717"/>
              </a:buClr>
              <a:buFontTx/>
              <a:buAutoNum type="arabicPeriod"/>
            </a:pPr>
            <a:r>
              <a:rPr lang="ar-SA" sz="2200"/>
              <a:t>لا تفقد محتوياتها عند إيقاف تشغيل الجهاز</a:t>
            </a:r>
          </a:p>
          <a:p>
            <a:pPr marL="225425" indent="-225425" algn="r" rtl="1">
              <a:buClr>
                <a:srgbClr val="7B1717"/>
              </a:buClr>
              <a:buFontTx/>
              <a:buAutoNum type="arabicPeriod"/>
            </a:pPr>
            <a:r>
              <a:rPr lang="ar-SA" sz="2200"/>
              <a:t>مبرمجه لتشغيل البرامج المرتبطة ببدء التشغيل مثل </a:t>
            </a:r>
          </a:p>
          <a:p>
            <a:pPr marL="225425" indent="-225425" algn="r" rtl="1">
              <a:buClr>
                <a:srgbClr val="7B1717"/>
              </a:buClr>
            </a:pPr>
            <a:r>
              <a:rPr lang="ar-SA" sz="2200" b="1">
                <a:solidFill>
                  <a:srgbClr val="FF0000"/>
                </a:solidFill>
              </a:rPr>
              <a:t>برنامج الاختبار الذاتى</a:t>
            </a:r>
          </a:p>
          <a:p>
            <a:pPr marL="225425" indent="-225425" algn="r" rtl="1">
              <a:buClr>
                <a:srgbClr val="7B1717"/>
              </a:buClr>
            </a:pPr>
            <a:r>
              <a:rPr lang="ar-SA" sz="2200" b="1">
                <a:solidFill>
                  <a:srgbClr val="FF0000"/>
                </a:solidFill>
              </a:rPr>
              <a:t>برنامج بدء التحميل</a:t>
            </a:r>
          </a:p>
          <a:p>
            <a:pPr marL="225425" indent="-225425" algn="r" rtl="1">
              <a:buClr>
                <a:srgbClr val="7B1717"/>
              </a:buClr>
            </a:pPr>
            <a:r>
              <a:rPr lang="ar-SA" sz="2200" b="1">
                <a:solidFill>
                  <a:srgbClr val="FF0000"/>
                </a:solidFill>
              </a:rPr>
              <a:t>برنامج التحكم فى الادخال والإخراج</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idx="1"/>
          </p:nvPr>
        </p:nvSpPr>
        <p:spPr>
          <a:xfrm>
            <a:off x="457200" y="1196975"/>
            <a:ext cx="8229600" cy="5127625"/>
          </a:xfrm>
        </p:spPr>
        <p:txBody>
          <a:bodyPr/>
          <a:lstStyle/>
          <a:p>
            <a:pPr algn="r" rtl="1"/>
            <a:r>
              <a:rPr lang="ar-SA" dirty="0" smtClean="0"/>
              <a:t>الذاكرة العشوائية </a:t>
            </a:r>
            <a:r>
              <a:rPr lang="en-US" dirty="0" smtClean="0">
                <a:cs typeface="Times New Roman" pitchFamily="18" charset="0"/>
              </a:rPr>
              <a:t>RAM </a:t>
            </a:r>
            <a:r>
              <a:rPr lang="ar-SA" dirty="0" smtClean="0"/>
              <a:t>: </a:t>
            </a:r>
            <a:endParaRPr lang="en-US" dirty="0" smtClean="0">
              <a:cs typeface="Times New Roman" pitchFamily="18" charset="0"/>
            </a:endParaRPr>
          </a:p>
        </p:txBody>
      </p:sp>
      <p:pic>
        <p:nvPicPr>
          <p:cNvPr id="41988" name="Picture 4"/>
          <p:cNvPicPr>
            <a:picLocks noChangeAspect="1" noChangeArrowheads="1"/>
          </p:cNvPicPr>
          <p:nvPr/>
        </p:nvPicPr>
        <p:blipFill>
          <a:blip r:embed="rId2" cstate="print"/>
          <a:srcRect/>
          <a:stretch>
            <a:fillRect/>
          </a:stretch>
        </p:blipFill>
        <p:spPr bwMode="auto">
          <a:xfrm>
            <a:off x="539750" y="1773238"/>
            <a:ext cx="2952750" cy="2016125"/>
          </a:xfrm>
          <a:prstGeom prst="rect">
            <a:avLst/>
          </a:prstGeom>
          <a:noFill/>
          <a:ln w="9525">
            <a:noFill/>
            <a:miter lim="800000"/>
            <a:headEnd/>
            <a:tailEnd/>
          </a:ln>
        </p:spPr>
      </p:pic>
      <p:pic>
        <p:nvPicPr>
          <p:cNvPr id="41989" name="Picture 5"/>
          <p:cNvPicPr>
            <a:picLocks noChangeAspect="1" noChangeArrowheads="1"/>
          </p:cNvPicPr>
          <p:nvPr/>
        </p:nvPicPr>
        <p:blipFill>
          <a:blip r:embed="rId3" cstate="print"/>
          <a:srcRect/>
          <a:stretch>
            <a:fillRect/>
          </a:stretch>
        </p:blipFill>
        <p:spPr bwMode="auto">
          <a:xfrm>
            <a:off x="4500563" y="2349500"/>
            <a:ext cx="2952750" cy="2665413"/>
          </a:xfrm>
          <a:prstGeom prst="rect">
            <a:avLst/>
          </a:prstGeom>
          <a:noFill/>
          <a:ln w="9525">
            <a:noFill/>
            <a:miter lim="800000"/>
            <a:headEnd/>
            <a:tailEnd/>
          </a:ln>
        </p:spPr>
      </p:pic>
      <p:pic>
        <p:nvPicPr>
          <p:cNvPr id="41990" name="Picture 7"/>
          <p:cNvPicPr>
            <a:picLocks noChangeAspect="1" noChangeArrowheads="1"/>
          </p:cNvPicPr>
          <p:nvPr/>
        </p:nvPicPr>
        <p:blipFill>
          <a:blip r:embed="rId4" cstate="print"/>
          <a:srcRect/>
          <a:stretch>
            <a:fillRect/>
          </a:stretch>
        </p:blipFill>
        <p:spPr bwMode="auto">
          <a:xfrm>
            <a:off x="1619250" y="4532313"/>
            <a:ext cx="2409825" cy="1920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p:cNvSpPr>
          <p:nvPr>
            <p:ph type="title" idx="4294967295"/>
          </p:nvPr>
        </p:nvSpPr>
        <p:spPr/>
        <p:txBody>
          <a:bodyPr/>
          <a:lstStyle/>
          <a:p>
            <a:pPr algn="ctr"/>
            <a:r>
              <a:rPr lang="ar-SA" smtClean="0">
                <a:solidFill>
                  <a:srgbClr val="FF0000"/>
                </a:solidFill>
              </a:rPr>
              <a:t>ذاكرة القراءة فقط</a:t>
            </a:r>
            <a:r>
              <a:rPr lang="en-US" smtClean="0">
                <a:solidFill>
                  <a:srgbClr val="FF0000"/>
                </a:solidFill>
                <a:cs typeface="Traditional Arabic" pitchFamily="2" charset="-78"/>
              </a:rPr>
              <a:t> ROM </a:t>
            </a:r>
          </a:p>
        </p:txBody>
      </p:sp>
      <p:sp>
        <p:nvSpPr>
          <p:cNvPr id="82947" name="Rectangle 3"/>
          <p:cNvSpPr>
            <a:spLocks noGrp="1"/>
          </p:cNvSpPr>
          <p:nvPr>
            <p:ph type="body" idx="4294967295"/>
          </p:nvPr>
        </p:nvSpPr>
        <p:spPr/>
        <p:txBody>
          <a:bodyPr/>
          <a:lstStyle/>
          <a:p>
            <a:pPr marL="495300" indent="-495300" algn="r" rtl="1"/>
            <a:r>
              <a:rPr lang="ar-SA" dirty="0" smtClean="0">
                <a:latin typeface="Times New Roman" pitchFamily="18" charset="0"/>
                <a:cs typeface="Times New Roman" pitchFamily="18" charset="0"/>
              </a:rPr>
              <a:t>ذاكرة القراءة فقط</a:t>
            </a:r>
          </a:p>
          <a:p>
            <a:pPr marL="495300" indent="-495300" algn="r" rtl="1"/>
            <a:r>
              <a:rPr lang="ar-SA" dirty="0" smtClean="0">
                <a:latin typeface="Times New Roman" pitchFamily="18" charset="0"/>
                <a:cs typeface="Times New Roman" pitchFamily="18" charset="0"/>
              </a:rPr>
              <a:t>لا تفقد محتوياتها عند إيقاف تشغيل الجهاز</a:t>
            </a:r>
          </a:p>
          <a:p>
            <a:pPr marL="495300" indent="-495300" algn="r" rtl="1"/>
            <a:r>
              <a:rPr lang="ar-SA" dirty="0" smtClean="0">
                <a:latin typeface="Times New Roman" pitchFamily="18" charset="0"/>
                <a:cs typeface="Times New Roman" pitchFamily="18" charset="0"/>
              </a:rPr>
              <a:t>مبرمجه لتشغيل البرامج المرتبطة ببدء التشغيل مثل </a:t>
            </a:r>
          </a:p>
          <a:p>
            <a:pPr marL="850900" lvl="1" indent="-457200" algn="r" rtl="1"/>
            <a:r>
              <a:rPr lang="ar-SA" b="1" dirty="0" smtClean="0">
                <a:solidFill>
                  <a:srgbClr val="FF0000"/>
                </a:solidFill>
                <a:latin typeface="Times New Roman" pitchFamily="18" charset="0"/>
                <a:cs typeface="Times New Roman" pitchFamily="18" charset="0"/>
              </a:rPr>
              <a:t>برنامج الاختبار </a:t>
            </a:r>
            <a:r>
              <a:rPr lang="ar-SA" b="1" dirty="0" err="1" smtClean="0">
                <a:solidFill>
                  <a:srgbClr val="FF0000"/>
                </a:solidFill>
                <a:latin typeface="Times New Roman" pitchFamily="18" charset="0"/>
                <a:cs typeface="Times New Roman" pitchFamily="18" charset="0"/>
              </a:rPr>
              <a:t>الذاتى</a:t>
            </a:r>
            <a:endParaRPr lang="ar-SA" b="1" dirty="0" smtClean="0">
              <a:solidFill>
                <a:srgbClr val="FF0000"/>
              </a:solidFill>
              <a:latin typeface="Times New Roman" pitchFamily="18" charset="0"/>
              <a:cs typeface="Times New Roman" pitchFamily="18" charset="0"/>
            </a:endParaRPr>
          </a:p>
          <a:p>
            <a:pPr marL="850900" lvl="1" indent="-457200" algn="r" rtl="1"/>
            <a:r>
              <a:rPr lang="ar-SA" b="1" dirty="0" smtClean="0">
                <a:solidFill>
                  <a:srgbClr val="FF0000"/>
                </a:solidFill>
                <a:latin typeface="Times New Roman" pitchFamily="18" charset="0"/>
                <a:cs typeface="Times New Roman" pitchFamily="18" charset="0"/>
              </a:rPr>
              <a:t>برنامج بدء التحميل</a:t>
            </a:r>
          </a:p>
          <a:p>
            <a:pPr marL="850900" lvl="1" indent="-457200" algn="r" rtl="1"/>
            <a:r>
              <a:rPr lang="ar-SA" b="1" dirty="0" smtClean="0">
                <a:solidFill>
                  <a:srgbClr val="FF0000"/>
                </a:solidFill>
                <a:latin typeface="Times New Roman" pitchFamily="18" charset="0"/>
                <a:cs typeface="Times New Roman" pitchFamily="18" charset="0"/>
              </a:rPr>
              <a:t>برنامج التحكم </a:t>
            </a:r>
            <a:r>
              <a:rPr lang="ar-SA" b="1" dirty="0" err="1" smtClean="0">
                <a:solidFill>
                  <a:srgbClr val="FF0000"/>
                </a:solidFill>
                <a:latin typeface="Times New Roman" pitchFamily="18" charset="0"/>
                <a:cs typeface="Times New Roman" pitchFamily="18" charset="0"/>
              </a:rPr>
              <a:t>فى</a:t>
            </a:r>
            <a:r>
              <a:rPr lang="ar-SA" b="1" dirty="0" smtClean="0">
                <a:solidFill>
                  <a:srgbClr val="FF0000"/>
                </a:solidFill>
                <a:latin typeface="Times New Roman" pitchFamily="18" charset="0"/>
                <a:cs typeface="Times New Roman" pitchFamily="18" charset="0"/>
              </a:rPr>
              <a:t> </a:t>
            </a:r>
            <a:r>
              <a:rPr lang="ar-SA" b="1" dirty="0" err="1" smtClean="0">
                <a:solidFill>
                  <a:srgbClr val="FF0000"/>
                </a:solidFill>
                <a:latin typeface="Times New Roman" pitchFamily="18" charset="0"/>
                <a:cs typeface="Times New Roman" pitchFamily="18" charset="0"/>
              </a:rPr>
              <a:t>الادخال</a:t>
            </a:r>
            <a:r>
              <a:rPr lang="ar-SA" b="1" dirty="0" smtClean="0">
                <a:solidFill>
                  <a:srgbClr val="FF0000"/>
                </a:solidFill>
                <a:latin typeface="Times New Roman" pitchFamily="18" charset="0"/>
                <a:cs typeface="Times New Roman" pitchFamily="18" charset="0"/>
              </a:rPr>
              <a:t> والإخراج</a:t>
            </a:r>
            <a:endParaRPr lang="ar-EG" b="1" dirty="0" smtClean="0">
              <a:solidFill>
                <a:srgbClr val="FF0000"/>
              </a:solidFill>
              <a:latin typeface="Times New Roman" pitchFamily="18" charset="0"/>
              <a:cs typeface="Times New Roman" pitchFamily="18" charset="0"/>
            </a:endParaRPr>
          </a:p>
          <a:p>
            <a:pPr marL="495300" indent="-495300" algn="r" rtl="1"/>
            <a:r>
              <a:rPr lang="ar-EG" b="1" dirty="0" smtClean="0">
                <a:latin typeface="Times New Roman" pitchFamily="18" charset="0"/>
                <a:cs typeface="Times New Roman" pitchFamily="18" charset="0"/>
              </a:rPr>
              <a:t>يمكن أعادة برمجتها بسهولة بدون نزعها من اللوحة </a:t>
            </a:r>
            <a:r>
              <a:rPr lang="ar-EG" b="1" dirty="0" err="1" smtClean="0">
                <a:latin typeface="Times New Roman" pitchFamily="18" charset="0"/>
                <a:cs typeface="Times New Roman" pitchFamily="18" charset="0"/>
              </a:rPr>
              <a:t>الام</a:t>
            </a:r>
            <a:r>
              <a:rPr lang="ar-EG" b="1" dirty="0" smtClean="0">
                <a:latin typeface="Times New Roman" pitchFamily="18" charset="0"/>
                <a:cs typeface="Times New Roman" pitchFamily="18" charset="0"/>
              </a:rPr>
              <a:t> باستخدام برمجيات خاصة</a:t>
            </a:r>
            <a:endParaRPr lang="ar-SA" b="1" dirty="0" smtClean="0">
              <a:latin typeface="Times New Roman" pitchFamily="18" charset="0"/>
              <a:cs typeface="Times New Roman" pitchFamily="18" charset="0"/>
            </a:endParaRPr>
          </a:p>
          <a:p>
            <a:pPr marL="495300" indent="-495300"/>
            <a:endParaRPr lang="en-US" dirty="0" smtClean="0">
              <a:latin typeface="Times New Roman" pitchFamily="18" charset="0"/>
              <a:cs typeface="Times New Roman"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p:cNvSpPr>
          <p:nvPr>
            <p:ph type="title" idx="4294967295"/>
          </p:nvPr>
        </p:nvSpPr>
        <p:spPr>
          <a:xfrm>
            <a:off x="468313" y="333375"/>
            <a:ext cx="8229600" cy="1143000"/>
          </a:xfrm>
          <a:noFill/>
        </p:spPr>
        <p:txBody>
          <a:bodyPr/>
          <a:lstStyle/>
          <a:p>
            <a:pPr algn="ctr"/>
            <a:r>
              <a:rPr lang="ar-SA" b="1" smtClean="0">
                <a:solidFill>
                  <a:srgbClr val="3399FF"/>
                </a:solidFill>
                <a:latin typeface="Times New Roman" pitchFamily="18" charset="0"/>
                <a:cs typeface="Times New Roman" pitchFamily="18" charset="0"/>
              </a:rPr>
              <a:t>وحدة الذاكره المخبأة </a:t>
            </a:r>
            <a:r>
              <a:rPr lang="en-US" b="1" smtClean="0">
                <a:solidFill>
                  <a:srgbClr val="3399FF"/>
                </a:solidFill>
                <a:latin typeface="Times New Roman" pitchFamily="18" charset="0"/>
                <a:cs typeface="Times New Roman" pitchFamily="18" charset="0"/>
              </a:rPr>
              <a:t>Cash Memory</a:t>
            </a:r>
            <a:r>
              <a:rPr lang="ar-SA" b="1" smtClean="0">
                <a:solidFill>
                  <a:srgbClr val="3399FF"/>
                </a:solidFill>
              </a:rPr>
              <a:t>  </a:t>
            </a:r>
            <a:endParaRPr lang="en-US" b="1" smtClean="0">
              <a:solidFill>
                <a:srgbClr val="3399FF"/>
              </a:solidFill>
              <a:cs typeface="Times New Roman" pitchFamily="18" charset="0"/>
            </a:endParaRPr>
          </a:p>
        </p:txBody>
      </p:sp>
      <p:sp>
        <p:nvSpPr>
          <p:cNvPr id="83971" name="Rectangle 3"/>
          <p:cNvSpPr>
            <a:spLocks noGrp="1"/>
          </p:cNvSpPr>
          <p:nvPr>
            <p:ph idx="4294967295"/>
          </p:nvPr>
        </p:nvSpPr>
        <p:spPr>
          <a:xfrm>
            <a:off x="395288" y="1484313"/>
            <a:ext cx="8229600" cy="4968875"/>
          </a:xfrm>
        </p:spPr>
        <p:txBody>
          <a:bodyPr/>
          <a:lstStyle/>
          <a:p>
            <a:r>
              <a:rPr lang="ar-SA" sz="2800" b="1" smtClean="0">
                <a:solidFill>
                  <a:srgbClr val="959226"/>
                </a:solidFill>
                <a:latin typeface="Times New Roman" pitchFamily="18" charset="0"/>
                <a:cs typeface="Times New Roman" pitchFamily="18" charset="0"/>
              </a:rPr>
              <a:t>ذاكره داخل المعالج تملأ بالبيانات التى يحتمل ان يحتاجها المعالج لتوفير الوقت الذى يستغرقه المعالج فى جلب البيانات من الذاكره الرئيسيه  وهى مدمجه فى المعالج</a:t>
            </a:r>
          </a:p>
          <a:p>
            <a:r>
              <a:rPr lang="ar-SA" sz="2800" b="1" smtClean="0">
                <a:solidFill>
                  <a:schemeClr val="accent1"/>
                </a:solidFill>
                <a:latin typeface="Times New Roman" pitchFamily="18" charset="0"/>
                <a:cs typeface="Times New Roman" pitchFamily="18" charset="0"/>
              </a:rPr>
              <a:t>يوجد منها نوعين</a:t>
            </a:r>
            <a:r>
              <a:rPr lang="ar-SA" sz="2800" b="1" smtClean="0">
                <a:solidFill>
                  <a:srgbClr val="FF0000"/>
                </a:solidFill>
                <a:latin typeface="Times New Roman" pitchFamily="18" charset="0"/>
                <a:cs typeface="Times New Roman" pitchFamily="18" charset="0"/>
              </a:rPr>
              <a:t> </a:t>
            </a:r>
          </a:p>
          <a:p>
            <a:pPr>
              <a:buFont typeface="Wingdings" pitchFamily="2" charset="2"/>
              <a:buNone/>
            </a:pPr>
            <a:r>
              <a:rPr lang="ar-SA" sz="2800" b="1" smtClean="0">
                <a:solidFill>
                  <a:srgbClr val="FF0000"/>
                </a:solidFill>
                <a:latin typeface="Times New Roman" pitchFamily="18" charset="0"/>
                <a:cs typeface="Times New Roman" pitchFamily="18" charset="0"/>
              </a:rPr>
              <a:t>الذاكره المخب</a:t>
            </a:r>
            <a:r>
              <a:rPr lang="ar-EG" sz="2800" b="1" smtClean="0">
                <a:solidFill>
                  <a:srgbClr val="FF0000"/>
                </a:solidFill>
                <a:latin typeface="Times New Roman" pitchFamily="18" charset="0"/>
                <a:cs typeface="Times New Roman" pitchFamily="18" charset="0"/>
              </a:rPr>
              <a:t>أة</a:t>
            </a:r>
            <a:r>
              <a:rPr lang="ar-SA" sz="2800" b="1" smtClean="0">
                <a:solidFill>
                  <a:srgbClr val="FF0000"/>
                </a:solidFill>
                <a:latin typeface="Times New Roman" pitchFamily="18" charset="0"/>
                <a:cs typeface="Times New Roman" pitchFamily="18" charset="0"/>
              </a:rPr>
              <a:t> المستوى الاول </a:t>
            </a:r>
            <a:r>
              <a:rPr lang="en-US" sz="2800" b="1" smtClean="0">
                <a:solidFill>
                  <a:srgbClr val="FF0000"/>
                </a:solidFill>
                <a:latin typeface="Times New Roman" pitchFamily="18" charset="0"/>
                <a:cs typeface="Times New Roman" pitchFamily="18" charset="0"/>
              </a:rPr>
              <a:t>L1-cash</a:t>
            </a:r>
          </a:p>
          <a:p>
            <a:pPr>
              <a:buFont typeface="Wingdings" pitchFamily="2" charset="2"/>
              <a:buNone/>
            </a:pPr>
            <a:r>
              <a:rPr lang="en-US" sz="2800" smtClean="0">
                <a:solidFill>
                  <a:srgbClr val="FF0000"/>
                </a:solidFill>
                <a:latin typeface="Times New Roman" pitchFamily="18" charset="0"/>
                <a:cs typeface="Times New Roman" pitchFamily="18" charset="0"/>
              </a:rPr>
              <a:t>	</a:t>
            </a:r>
            <a:r>
              <a:rPr lang="ar-EG" sz="2800" smtClean="0">
                <a:latin typeface="Times New Roman" pitchFamily="18" charset="0"/>
                <a:cs typeface="Times New Roman" pitchFamily="18" charset="0"/>
              </a:rPr>
              <a:t>ضمن شريحة المعالج نفسها , تعمل بنفس سرعة المعالج</a:t>
            </a:r>
            <a:endParaRPr lang="ar-SA" sz="2800" smtClean="0">
              <a:latin typeface="Times New Roman" pitchFamily="18" charset="0"/>
              <a:cs typeface="Times New Roman" pitchFamily="18" charset="0"/>
            </a:endParaRPr>
          </a:p>
          <a:p>
            <a:pPr>
              <a:buFont typeface="Wingdings" pitchFamily="2" charset="2"/>
              <a:buNone/>
            </a:pPr>
            <a:r>
              <a:rPr lang="ar-SA" sz="2800" b="1" smtClean="0">
                <a:solidFill>
                  <a:srgbClr val="FF0000"/>
                </a:solidFill>
                <a:latin typeface="Times New Roman" pitchFamily="18" charset="0"/>
                <a:cs typeface="Times New Roman" pitchFamily="18" charset="0"/>
              </a:rPr>
              <a:t>الذاكره المخب</a:t>
            </a:r>
            <a:r>
              <a:rPr lang="ar-EG" sz="2800" b="1" smtClean="0">
                <a:solidFill>
                  <a:srgbClr val="FF0000"/>
                </a:solidFill>
                <a:latin typeface="Times New Roman" pitchFamily="18" charset="0"/>
                <a:cs typeface="Times New Roman" pitchFamily="18" charset="0"/>
              </a:rPr>
              <a:t>أة</a:t>
            </a:r>
            <a:r>
              <a:rPr lang="ar-SA" sz="2800" b="1" smtClean="0">
                <a:solidFill>
                  <a:srgbClr val="FF0000"/>
                </a:solidFill>
                <a:latin typeface="Times New Roman" pitchFamily="18" charset="0"/>
                <a:cs typeface="Times New Roman" pitchFamily="18" charset="0"/>
              </a:rPr>
              <a:t> المستوى الثانى </a:t>
            </a:r>
            <a:r>
              <a:rPr lang="en-US" sz="2800" b="1" smtClean="0">
                <a:solidFill>
                  <a:srgbClr val="FF0000"/>
                </a:solidFill>
                <a:latin typeface="Times New Roman" pitchFamily="18" charset="0"/>
                <a:cs typeface="Times New Roman" pitchFamily="18" charset="0"/>
              </a:rPr>
              <a:t>L2-cash</a:t>
            </a:r>
          </a:p>
          <a:p>
            <a:pPr>
              <a:buFont typeface="Wingdings" pitchFamily="2" charset="2"/>
              <a:buNone/>
            </a:pPr>
            <a:r>
              <a:rPr lang="ar-EG" sz="2800" smtClean="0">
                <a:latin typeface="Times New Roman" pitchFamily="18" charset="0"/>
                <a:cs typeface="Times New Roman" pitchFamily="18" charset="0"/>
              </a:rPr>
              <a:t>أكبر في السعة . كانت في البداية تستخدم ناقل البيانات العادي لذلك كانت بطيئة – ثم في بنتيوم 2 اصبح الناقل له نصف سرعة المعالج – الان هي موجودة علي نفس شريحة المعالج ولها نفس سرعته</a:t>
            </a:r>
            <a:endParaRPr lang="en-US" sz="2800" smtClean="0">
              <a:latin typeface="Times New Roman" pitchFamily="18" charset="0"/>
              <a:cs typeface="Times New Roman" pitchFamily="18" charset="0"/>
            </a:endParaRPr>
          </a:p>
          <a:p>
            <a:pPr>
              <a:buFont typeface="Wingdings" pitchFamily="2" charset="2"/>
              <a:buNone/>
            </a:pPr>
            <a:endParaRPr lang="en-US" sz="2800" smtClean="0">
              <a:solidFill>
                <a:srgbClr val="959226"/>
              </a:solidFill>
              <a:latin typeface="Times New Roman" pitchFamily="18" charset="0"/>
              <a:cs typeface="Times New Roman" pitchFamily="18"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algn="r"/>
            <a:r>
              <a:rPr lang="ar-SA" smtClean="0">
                <a:cs typeface="Times New Roman" pitchFamily="18" charset="0"/>
              </a:rPr>
              <a:t>الذاكره التخيليه</a:t>
            </a:r>
            <a:r>
              <a:rPr lang="en-US" smtClean="0">
                <a:cs typeface="Times New Roman" pitchFamily="18" charset="0"/>
              </a:rPr>
              <a:t> Virtual Memory </a:t>
            </a:r>
            <a:endParaRPr lang="ar-SA" smtClean="0">
              <a:cs typeface="Times New Roman" pitchFamily="18" charset="0"/>
            </a:endParaRPr>
          </a:p>
        </p:txBody>
      </p:sp>
      <p:sp>
        <p:nvSpPr>
          <p:cNvPr id="36867" name="Rectangle 3"/>
          <p:cNvSpPr>
            <a:spLocks noGrp="1" noChangeArrowheads="1"/>
          </p:cNvSpPr>
          <p:nvPr>
            <p:ph idx="1"/>
          </p:nvPr>
        </p:nvSpPr>
        <p:spPr/>
        <p:txBody>
          <a:bodyPr/>
          <a:lstStyle/>
          <a:p>
            <a:pPr algn="r" rtl="1">
              <a:buFont typeface="Wingdings 2" pitchFamily="18" charset="2"/>
              <a:buNone/>
            </a:pPr>
            <a:r>
              <a:rPr lang="ar-SA" dirty="0" smtClean="0">
                <a:cs typeface="Times New Roman" pitchFamily="18" charset="0"/>
              </a:rPr>
              <a:t>ذاكره غير </a:t>
            </a:r>
            <a:r>
              <a:rPr lang="ar-SA" dirty="0" err="1" smtClean="0">
                <a:cs typeface="Times New Roman" pitchFamily="18" charset="0"/>
              </a:rPr>
              <a:t>حقيقية</a:t>
            </a:r>
            <a:r>
              <a:rPr lang="ar-SA" dirty="0" smtClean="0">
                <a:cs typeface="Times New Roman" pitchFamily="18" charset="0"/>
              </a:rPr>
              <a:t> جزء من القرص الصلب يقتطعه نظام التشغيل ويتعامل معه كما يتعامل مع </a:t>
            </a:r>
            <a:r>
              <a:rPr lang="ar-SA" dirty="0" err="1" smtClean="0">
                <a:cs typeface="Times New Roman" pitchFamily="18" charset="0"/>
              </a:rPr>
              <a:t>الذاكره</a:t>
            </a:r>
            <a:r>
              <a:rPr lang="ar-SA" dirty="0" smtClean="0">
                <a:cs typeface="Times New Roman" pitchFamily="18" charset="0"/>
              </a:rPr>
              <a:t> ينقل </a:t>
            </a:r>
            <a:r>
              <a:rPr lang="ar-SA" dirty="0" err="1" smtClean="0">
                <a:cs typeface="Times New Roman" pitchFamily="18" charset="0"/>
              </a:rPr>
              <a:t>اليها</a:t>
            </a:r>
            <a:r>
              <a:rPr lang="ar-SA" dirty="0" smtClean="0">
                <a:cs typeface="Times New Roman" pitchFamily="18" charset="0"/>
              </a:rPr>
              <a:t> البرامج والبيانات </a:t>
            </a:r>
            <a:r>
              <a:rPr lang="ar-SA" dirty="0" err="1" smtClean="0">
                <a:cs typeface="Times New Roman" pitchFamily="18" charset="0"/>
              </a:rPr>
              <a:t>التى</a:t>
            </a:r>
            <a:r>
              <a:rPr lang="ar-SA" dirty="0" smtClean="0">
                <a:cs typeface="Times New Roman" pitchFamily="18" charset="0"/>
              </a:rPr>
              <a:t> يتم التعامل معها</a:t>
            </a:r>
          </a:p>
          <a:p>
            <a:pPr algn="r" rtl="1">
              <a:buFont typeface="Wingdings 2" pitchFamily="18" charset="2"/>
              <a:buNone/>
            </a:pPr>
            <a:r>
              <a:rPr lang="ar-SA" u="sng" dirty="0" smtClean="0">
                <a:solidFill>
                  <a:schemeClr val="accent2"/>
                </a:solidFill>
                <a:cs typeface="Times New Roman" pitchFamily="18" charset="0"/>
              </a:rPr>
              <a:t>مميزات </a:t>
            </a:r>
            <a:r>
              <a:rPr lang="ar-SA" u="sng" dirty="0" err="1" smtClean="0">
                <a:solidFill>
                  <a:schemeClr val="accent2"/>
                </a:solidFill>
                <a:cs typeface="Times New Roman" pitchFamily="18" charset="0"/>
              </a:rPr>
              <a:t>الذاكره</a:t>
            </a:r>
            <a:r>
              <a:rPr lang="ar-SA" u="sng" dirty="0" smtClean="0">
                <a:solidFill>
                  <a:schemeClr val="accent2"/>
                </a:solidFill>
                <a:cs typeface="Times New Roman" pitchFamily="18" charset="0"/>
              </a:rPr>
              <a:t> </a:t>
            </a:r>
            <a:r>
              <a:rPr lang="ar-SA" u="sng" dirty="0" err="1" smtClean="0">
                <a:solidFill>
                  <a:schemeClr val="accent2"/>
                </a:solidFill>
                <a:cs typeface="Times New Roman" pitchFamily="18" charset="0"/>
              </a:rPr>
              <a:t>التخيليه</a:t>
            </a:r>
            <a:endParaRPr lang="ar-SA" u="sng" dirty="0" smtClean="0">
              <a:solidFill>
                <a:schemeClr val="accent2"/>
              </a:solidFill>
              <a:cs typeface="Times New Roman" pitchFamily="18" charset="0"/>
            </a:endParaRPr>
          </a:p>
          <a:p>
            <a:pPr marL="742950" lvl="1" indent="-285750" algn="r" rtl="1">
              <a:buFont typeface="Wingdings 2" pitchFamily="18" charset="2"/>
              <a:buNone/>
            </a:pPr>
            <a:r>
              <a:rPr lang="ar-SA" dirty="0" smtClean="0">
                <a:solidFill>
                  <a:srgbClr val="959226"/>
                </a:solidFill>
                <a:cs typeface="Times New Roman" pitchFamily="18" charset="0"/>
              </a:rPr>
              <a:t>تسمح بتشغيل عدد كبير من البرامج بعد </a:t>
            </a:r>
            <a:r>
              <a:rPr lang="ar-SA" dirty="0" err="1" smtClean="0">
                <a:solidFill>
                  <a:srgbClr val="959226"/>
                </a:solidFill>
                <a:cs typeface="Times New Roman" pitchFamily="18" charset="0"/>
              </a:rPr>
              <a:t>ان</a:t>
            </a:r>
            <a:r>
              <a:rPr lang="ar-SA" dirty="0" smtClean="0">
                <a:solidFill>
                  <a:srgbClr val="959226"/>
                </a:solidFill>
                <a:cs typeface="Times New Roman" pitchFamily="18" charset="0"/>
              </a:rPr>
              <a:t> تمتلئ </a:t>
            </a:r>
            <a:r>
              <a:rPr lang="ar-SA" dirty="0" err="1" smtClean="0">
                <a:solidFill>
                  <a:srgbClr val="959226"/>
                </a:solidFill>
                <a:cs typeface="Times New Roman" pitchFamily="18" charset="0"/>
              </a:rPr>
              <a:t>الذاكره</a:t>
            </a:r>
            <a:r>
              <a:rPr lang="ar-SA" dirty="0" smtClean="0">
                <a:solidFill>
                  <a:srgbClr val="959226"/>
                </a:solidFill>
                <a:cs typeface="Times New Roman" pitchFamily="18" charset="0"/>
              </a:rPr>
              <a:t> الرئيسي</a:t>
            </a:r>
            <a:r>
              <a:rPr lang="ar-EG" dirty="0" smtClean="0">
                <a:solidFill>
                  <a:srgbClr val="959226"/>
                </a:solidFill>
                <a:cs typeface="Times New Roman" pitchFamily="18" charset="0"/>
              </a:rPr>
              <a:t>ة</a:t>
            </a:r>
            <a:endParaRPr lang="ar-SA" dirty="0" smtClean="0">
              <a:solidFill>
                <a:srgbClr val="959226"/>
              </a:solidFill>
              <a:cs typeface="Times New Roman" pitchFamily="18" charset="0"/>
            </a:endParaRPr>
          </a:p>
          <a:p>
            <a:pPr algn="r" rtl="1">
              <a:buFont typeface="Wingdings 2" pitchFamily="18" charset="2"/>
              <a:buNone/>
            </a:pPr>
            <a:r>
              <a:rPr lang="ar-SA" u="sng" dirty="0" smtClean="0">
                <a:solidFill>
                  <a:schemeClr val="accent2"/>
                </a:solidFill>
                <a:cs typeface="Times New Roman" pitchFamily="18" charset="0"/>
              </a:rPr>
              <a:t>عيوب </a:t>
            </a:r>
            <a:r>
              <a:rPr lang="ar-SA" u="sng" dirty="0" err="1" smtClean="0">
                <a:solidFill>
                  <a:schemeClr val="accent2"/>
                </a:solidFill>
                <a:cs typeface="Times New Roman" pitchFamily="18" charset="0"/>
              </a:rPr>
              <a:t>الذاكره</a:t>
            </a:r>
            <a:r>
              <a:rPr lang="ar-SA" u="sng" dirty="0" smtClean="0">
                <a:solidFill>
                  <a:schemeClr val="accent2"/>
                </a:solidFill>
                <a:cs typeface="Times New Roman" pitchFamily="18" charset="0"/>
              </a:rPr>
              <a:t> </a:t>
            </a:r>
            <a:r>
              <a:rPr lang="ar-SA" u="sng" dirty="0" err="1" smtClean="0">
                <a:solidFill>
                  <a:schemeClr val="accent2"/>
                </a:solidFill>
                <a:cs typeface="Times New Roman" pitchFamily="18" charset="0"/>
              </a:rPr>
              <a:t>التخيليه</a:t>
            </a:r>
            <a:endParaRPr lang="ar-SA" u="sng" dirty="0" smtClean="0">
              <a:solidFill>
                <a:schemeClr val="accent2"/>
              </a:solidFill>
              <a:cs typeface="Times New Roman" pitchFamily="18" charset="0"/>
            </a:endParaRPr>
          </a:p>
          <a:p>
            <a:pPr marL="742950" lvl="1" indent="-285750" algn="r" rtl="1">
              <a:buFont typeface="Wingdings 2" pitchFamily="18" charset="2"/>
              <a:buNone/>
            </a:pPr>
            <a:r>
              <a:rPr lang="ar-SA" dirty="0" err="1" smtClean="0">
                <a:solidFill>
                  <a:srgbClr val="959226"/>
                </a:solidFill>
                <a:cs typeface="Times New Roman" pitchFamily="18" charset="0"/>
              </a:rPr>
              <a:t>ابطاء</a:t>
            </a:r>
            <a:r>
              <a:rPr lang="ar-SA" dirty="0" smtClean="0">
                <a:solidFill>
                  <a:srgbClr val="959226"/>
                </a:solidFill>
                <a:cs typeface="Times New Roman" pitchFamily="18" charset="0"/>
              </a:rPr>
              <a:t> من </a:t>
            </a:r>
            <a:r>
              <a:rPr lang="ar-SA" dirty="0" err="1" smtClean="0">
                <a:solidFill>
                  <a:srgbClr val="959226"/>
                </a:solidFill>
                <a:cs typeface="Times New Roman" pitchFamily="18" charset="0"/>
              </a:rPr>
              <a:t>الذاكره</a:t>
            </a:r>
            <a:r>
              <a:rPr lang="ar-SA" dirty="0" smtClean="0">
                <a:solidFill>
                  <a:srgbClr val="959226"/>
                </a:solidFill>
                <a:cs typeface="Times New Roman" pitchFamily="18" charset="0"/>
              </a:rPr>
              <a:t> </a:t>
            </a:r>
            <a:r>
              <a:rPr lang="ar-SA" dirty="0" err="1" smtClean="0">
                <a:solidFill>
                  <a:srgbClr val="959226"/>
                </a:solidFill>
                <a:cs typeface="Times New Roman" pitchFamily="18" charset="0"/>
              </a:rPr>
              <a:t>الرئيسيه</a:t>
            </a:r>
            <a:r>
              <a:rPr lang="ar-SA" dirty="0" smtClean="0">
                <a:solidFill>
                  <a:srgbClr val="959226"/>
                </a:solidFill>
                <a:cs typeface="Times New Roman" pitchFamily="18" charset="0"/>
              </a:rPr>
              <a:t> لبعدها عن المعالج</a:t>
            </a:r>
          </a:p>
          <a:p>
            <a:pPr algn="r" rtl="1">
              <a:buFont typeface="Wingdings 2" pitchFamily="18" charset="2"/>
              <a:buNone/>
            </a:pPr>
            <a:r>
              <a:rPr lang="ar-SA" dirty="0" smtClean="0">
                <a:solidFill>
                  <a:srgbClr val="B129A1"/>
                </a:solidFill>
                <a:cs typeface="Times New Roman" pitchFamily="18" charset="0"/>
              </a:rPr>
              <a:t>توجد </a:t>
            </a:r>
            <a:r>
              <a:rPr lang="ar-SA" dirty="0" err="1" smtClean="0">
                <a:solidFill>
                  <a:srgbClr val="B129A1"/>
                </a:solidFill>
                <a:cs typeface="Times New Roman" pitchFamily="18" charset="0"/>
              </a:rPr>
              <a:t>الذاكره</a:t>
            </a:r>
            <a:r>
              <a:rPr lang="ar-SA" dirty="0" smtClean="0">
                <a:solidFill>
                  <a:srgbClr val="B129A1"/>
                </a:solidFill>
                <a:cs typeface="Times New Roman" pitchFamily="18" charset="0"/>
              </a:rPr>
              <a:t> </a:t>
            </a:r>
            <a:r>
              <a:rPr lang="ar-SA" dirty="0" err="1" smtClean="0">
                <a:solidFill>
                  <a:srgbClr val="B129A1"/>
                </a:solidFill>
                <a:cs typeface="Times New Roman" pitchFamily="18" charset="0"/>
              </a:rPr>
              <a:t>التخيليه</a:t>
            </a:r>
            <a:r>
              <a:rPr lang="ar-SA" dirty="0" smtClean="0">
                <a:solidFill>
                  <a:srgbClr val="B129A1"/>
                </a:solidFill>
                <a:cs typeface="Times New Roman" pitchFamily="18" charset="0"/>
              </a:rPr>
              <a:t> على جزء واحد من القرص الصلب </a:t>
            </a:r>
          </a:p>
          <a:p>
            <a:pPr algn="r" rtl="1">
              <a:buFont typeface="Wingdings 2" pitchFamily="18" charset="2"/>
              <a:buNone/>
            </a:pPr>
            <a:r>
              <a:rPr lang="ar-SA" dirty="0" smtClean="0">
                <a:solidFill>
                  <a:srgbClr val="B129A1"/>
                </a:solidFill>
                <a:cs typeface="Times New Roman" pitchFamily="18" charset="0"/>
              </a:rPr>
              <a:t>لا يمكن </a:t>
            </a:r>
            <a:r>
              <a:rPr lang="ar-SA" dirty="0" err="1" smtClean="0">
                <a:solidFill>
                  <a:srgbClr val="B129A1"/>
                </a:solidFill>
                <a:cs typeface="Times New Roman" pitchFamily="18" charset="0"/>
              </a:rPr>
              <a:t>ان</a:t>
            </a:r>
            <a:r>
              <a:rPr lang="ar-SA" dirty="0" smtClean="0">
                <a:solidFill>
                  <a:srgbClr val="B129A1"/>
                </a:solidFill>
                <a:cs typeface="Times New Roman" pitchFamily="18" charset="0"/>
              </a:rPr>
              <a:t> توجد على الفلاشات </a:t>
            </a:r>
            <a:r>
              <a:rPr lang="ar-SA" dirty="0" err="1" smtClean="0">
                <a:solidFill>
                  <a:srgbClr val="B129A1"/>
                </a:solidFill>
                <a:cs typeface="Times New Roman" pitchFamily="18" charset="0"/>
              </a:rPr>
              <a:t>او</a:t>
            </a:r>
            <a:r>
              <a:rPr lang="ar-SA" dirty="0" smtClean="0">
                <a:solidFill>
                  <a:srgbClr val="B129A1"/>
                </a:solidFill>
                <a:cs typeface="Times New Roman" pitchFamily="18" charset="0"/>
              </a:rPr>
              <a:t> الاسطوانات </a:t>
            </a:r>
            <a:r>
              <a:rPr lang="ar-SA" dirty="0" err="1" smtClean="0">
                <a:solidFill>
                  <a:srgbClr val="B129A1"/>
                </a:solidFill>
                <a:cs typeface="Times New Roman" pitchFamily="18" charset="0"/>
              </a:rPr>
              <a:t>او</a:t>
            </a:r>
            <a:r>
              <a:rPr lang="ar-SA" dirty="0" smtClean="0">
                <a:solidFill>
                  <a:srgbClr val="B129A1"/>
                </a:solidFill>
                <a:cs typeface="Times New Roman" pitchFamily="18" charset="0"/>
              </a:rPr>
              <a:t> </a:t>
            </a:r>
            <a:r>
              <a:rPr lang="ar-SA" dirty="0" err="1" smtClean="0">
                <a:solidFill>
                  <a:srgbClr val="B129A1"/>
                </a:solidFill>
                <a:cs typeface="Times New Roman" pitchFamily="18" charset="0"/>
              </a:rPr>
              <a:t>الاقراص</a:t>
            </a:r>
            <a:r>
              <a:rPr lang="ar-SA" dirty="0" smtClean="0">
                <a:solidFill>
                  <a:srgbClr val="B129A1"/>
                </a:solidFill>
                <a:cs typeface="Times New Roman" pitchFamily="18" charset="0"/>
              </a:rPr>
              <a:t> المرنة</a:t>
            </a:r>
          </a:p>
          <a:p>
            <a:pPr>
              <a:buFont typeface="Wingdings 2" pitchFamily="18" charset="2"/>
              <a:buNone/>
            </a:pPr>
            <a:endParaRPr lang="ar-SA" dirty="0" smtClean="0">
              <a:solidFill>
                <a:srgbClr val="B129A1"/>
              </a:solidFill>
              <a:cs typeface="Times New Roman"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82600" y="352425"/>
            <a:ext cx="7986713" cy="1054100"/>
          </a:xfrm>
        </p:spPr>
        <p:txBody>
          <a:bodyPr>
            <a:normAutofit fontScale="90000"/>
          </a:bodyPr>
          <a:lstStyle/>
          <a:p>
            <a:pPr algn="ctr"/>
            <a:r>
              <a:rPr lang="ar-EG" sz="4300" b="1">
                <a:solidFill>
                  <a:schemeClr val="accent2"/>
                </a:solidFill>
              </a:rPr>
              <a:t>وحدات التخزين الخارجية</a:t>
            </a:r>
            <a:br>
              <a:rPr lang="ar-EG" sz="4300" b="1">
                <a:solidFill>
                  <a:schemeClr val="accent2"/>
                </a:solidFill>
              </a:rPr>
            </a:br>
            <a:r>
              <a:rPr lang="en-US" sz="4300" b="1">
                <a:solidFill>
                  <a:schemeClr val="accent2"/>
                </a:solidFill>
              </a:rPr>
              <a:t>External Memory Units</a:t>
            </a:r>
          </a:p>
        </p:txBody>
      </p:sp>
      <p:sp>
        <p:nvSpPr>
          <p:cNvPr id="7171" name="Rectangle 3"/>
          <p:cNvSpPr>
            <a:spLocks noGrp="1" noChangeArrowheads="1"/>
          </p:cNvSpPr>
          <p:nvPr>
            <p:ph type="body" idx="1"/>
          </p:nvPr>
        </p:nvSpPr>
        <p:spPr>
          <a:xfrm>
            <a:off x="566738" y="1484313"/>
            <a:ext cx="8001000" cy="4897437"/>
          </a:xfrm>
        </p:spPr>
        <p:txBody>
          <a:bodyPr>
            <a:normAutofit/>
          </a:bodyPr>
          <a:lstStyle/>
          <a:p>
            <a:pPr algn="r" rtl="1"/>
            <a:r>
              <a:rPr lang="ar-SA" dirty="0"/>
              <a:t>تستخدم لتخزين البيانات و يمكن استرجاعها إذا طلب المستخدم وهي وحدات لا تفقد </a:t>
            </a:r>
            <a:r>
              <a:rPr lang="ar-SA" dirty="0" smtClean="0"/>
              <a:t>محتوياتها </a:t>
            </a:r>
            <a:r>
              <a:rPr lang="ar-SA" dirty="0"/>
              <a:t>عند إيقاف التشغيل</a:t>
            </a:r>
            <a:r>
              <a:rPr lang="ar-EG" dirty="0" smtClean="0"/>
              <a:t>.</a:t>
            </a:r>
            <a:endParaRPr lang="en-GB" dirty="0" smtClean="0"/>
          </a:p>
          <a:p>
            <a:pPr algn="r" rtl="1"/>
            <a:endParaRPr lang="en-GB" dirty="0" smtClean="0"/>
          </a:p>
          <a:p>
            <a:pPr algn="r" rtl="1"/>
            <a:endParaRPr lang="en-GB" dirty="0" smtClean="0"/>
          </a:p>
          <a:p>
            <a:pPr algn="r" rtl="1"/>
            <a:endParaRPr lang="en-GB" dirty="0" smtClean="0"/>
          </a:p>
          <a:p>
            <a:pPr algn="r" rtl="1"/>
            <a:endParaRPr lang="en-GB" dirty="0" smtClean="0"/>
          </a:p>
          <a:p>
            <a:pPr algn="r" rtl="1">
              <a:buNone/>
            </a:pPr>
            <a:endParaRPr lang="en-GB" dirty="0" smtClean="0"/>
          </a:p>
          <a:p>
            <a:pPr algn="r" rtl="1">
              <a:buNone/>
            </a:pPr>
            <a:endParaRPr lang="en-GB" dirty="0" smtClean="0"/>
          </a:p>
          <a:p>
            <a:pPr algn="r" rtl="1">
              <a:buNone/>
            </a:pPr>
            <a:endParaRPr lang="en-GB" dirty="0" smtClean="0"/>
          </a:p>
          <a:p>
            <a:pPr algn="r" rtl="1">
              <a:buNone/>
            </a:pPr>
            <a:endParaRPr lang="en-GB" dirty="0" smtClean="0"/>
          </a:p>
          <a:p>
            <a:pPr algn="r" rtl="1">
              <a:buNone/>
            </a:pPr>
            <a:endParaRPr lang="en-GB" dirty="0" smtClean="0"/>
          </a:p>
        </p:txBody>
      </p:sp>
      <p:pic>
        <p:nvPicPr>
          <p:cNvPr id="7172" name="Picture 21" descr="flopy disk"/>
          <p:cNvPicPr>
            <a:picLocks noChangeAspect="1" noChangeArrowheads="1"/>
          </p:cNvPicPr>
          <p:nvPr/>
        </p:nvPicPr>
        <p:blipFill>
          <a:blip r:embed="rId2" cstate="print"/>
          <a:srcRect/>
          <a:stretch>
            <a:fillRect/>
          </a:stretch>
        </p:blipFill>
        <p:spPr bwMode="auto">
          <a:xfrm>
            <a:off x="4648200" y="4851400"/>
            <a:ext cx="1866900" cy="1244600"/>
          </a:xfrm>
          <a:prstGeom prst="rect">
            <a:avLst/>
          </a:prstGeom>
          <a:noFill/>
          <a:ln w="9525">
            <a:noFill/>
            <a:miter lim="800000"/>
            <a:headEnd/>
            <a:tailEnd/>
          </a:ln>
        </p:spPr>
      </p:pic>
      <p:cxnSp>
        <p:nvCxnSpPr>
          <p:cNvPr id="7174" name="_s5124"/>
          <p:cNvCxnSpPr>
            <a:cxnSpLocks noChangeShapeType="1"/>
            <a:stCxn id="19" idx="0"/>
            <a:endCxn id="15" idx="2"/>
          </p:cNvCxnSpPr>
          <p:nvPr/>
        </p:nvCxnSpPr>
        <p:spPr bwMode="auto">
          <a:xfrm rot="16200000" flipV="1">
            <a:off x="5882482" y="2155031"/>
            <a:ext cx="427038" cy="2663825"/>
          </a:xfrm>
          <a:prstGeom prst="bentConnector3">
            <a:avLst>
              <a:gd name="adj1" fmla="val 50000"/>
            </a:avLst>
          </a:prstGeom>
          <a:noFill/>
          <a:ln w="28575">
            <a:solidFill>
              <a:srgbClr val="51513D"/>
            </a:solidFill>
            <a:miter lim="800000"/>
            <a:headEnd/>
            <a:tailEnd/>
          </a:ln>
        </p:spPr>
      </p:cxnSp>
      <p:cxnSp>
        <p:nvCxnSpPr>
          <p:cNvPr id="7175" name="_s5125"/>
          <p:cNvCxnSpPr>
            <a:cxnSpLocks noChangeShapeType="1"/>
            <a:stCxn id="18" idx="0"/>
            <a:endCxn id="15" idx="2"/>
          </p:cNvCxnSpPr>
          <p:nvPr/>
        </p:nvCxnSpPr>
        <p:spPr bwMode="auto">
          <a:xfrm rot="16200000" flipV="1">
            <a:off x="4966494" y="3067844"/>
            <a:ext cx="427038" cy="838200"/>
          </a:xfrm>
          <a:prstGeom prst="bentConnector3">
            <a:avLst>
              <a:gd name="adj1" fmla="val 50000"/>
            </a:avLst>
          </a:prstGeom>
          <a:noFill/>
          <a:ln w="28575">
            <a:solidFill>
              <a:srgbClr val="51513D"/>
            </a:solidFill>
            <a:miter lim="800000"/>
            <a:headEnd/>
            <a:tailEnd/>
          </a:ln>
        </p:spPr>
      </p:cxnSp>
      <p:cxnSp>
        <p:nvCxnSpPr>
          <p:cNvPr id="7176" name="_s5126"/>
          <p:cNvCxnSpPr>
            <a:cxnSpLocks noChangeShapeType="1"/>
            <a:stCxn id="17" idx="0"/>
            <a:endCxn id="15" idx="2"/>
          </p:cNvCxnSpPr>
          <p:nvPr/>
        </p:nvCxnSpPr>
        <p:spPr bwMode="auto">
          <a:xfrm rot="5400000" flipH="1" flipV="1">
            <a:off x="4052094" y="2994819"/>
            <a:ext cx="427038" cy="990600"/>
          </a:xfrm>
          <a:prstGeom prst="bentConnector3">
            <a:avLst>
              <a:gd name="adj1" fmla="val 50000"/>
            </a:avLst>
          </a:prstGeom>
          <a:noFill/>
          <a:ln w="28575">
            <a:solidFill>
              <a:srgbClr val="51513D"/>
            </a:solidFill>
            <a:miter lim="800000"/>
            <a:headEnd/>
            <a:tailEnd/>
          </a:ln>
        </p:spPr>
      </p:cxnSp>
      <p:sp>
        <p:nvSpPr>
          <p:cNvPr id="15" name="_s5128"/>
          <p:cNvSpPr>
            <a:spLocks noChangeArrowheads="1"/>
          </p:cNvSpPr>
          <p:nvPr/>
        </p:nvSpPr>
        <p:spPr bwMode="auto">
          <a:xfrm>
            <a:off x="3908425" y="2420938"/>
            <a:ext cx="1709738" cy="852487"/>
          </a:xfrm>
          <a:prstGeom prst="roundRect">
            <a:avLst>
              <a:gd name="adj" fmla="val 16667"/>
            </a:avLst>
          </a:prstGeom>
          <a:solidFill>
            <a:srgbClr val="FF99CC"/>
          </a:solidFill>
          <a:ln w="38100">
            <a:solidFill>
              <a:srgbClr val="51513D"/>
            </a:solidFill>
            <a:round/>
            <a:headEnd/>
            <a:tailEnd/>
          </a:ln>
          <a:effectLst>
            <a:outerShdw dist="53882" dir="2700000" algn="ctr" rotWithShape="0">
              <a:schemeClr val="bg2">
                <a:alpha val="50000"/>
              </a:schemeClr>
            </a:outerShdw>
          </a:effectLst>
        </p:spPr>
        <p:txBody>
          <a:bodyPr wrap="none" lIns="0" tIns="0" rIns="0" bIns="0" anchor="ctr"/>
          <a:lstStyle/>
          <a:p>
            <a:pPr algn="ctr" rtl="0"/>
            <a:r>
              <a:rPr lang="ar-SA" sz="1900">
                <a:latin typeface="Arial" pitchFamily="34" charset="0"/>
              </a:rPr>
              <a:t>أنواع وحدات التخزين</a:t>
            </a:r>
            <a:r>
              <a:rPr lang="en-US" sz="1900">
                <a:latin typeface="Arial" pitchFamily="34" charset="0"/>
              </a:rPr>
              <a:t> </a:t>
            </a:r>
            <a:r>
              <a:rPr lang="ar-EG" sz="1900">
                <a:latin typeface="Arial" pitchFamily="34" charset="0"/>
              </a:rPr>
              <a:t> </a:t>
            </a:r>
            <a:endParaRPr lang="en-US" sz="1900">
              <a:latin typeface="Arial" pitchFamily="34" charset="0"/>
            </a:endParaRPr>
          </a:p>
          <a:p>
            <a:pPr algn="ctr" rtl="0"/>
            <a:r>
              <a:rPr lang="ar-EG" sz="1900">
                <a:latin typeface="Arial" pitchFamily="34" charset="0"/>
              </a:rPr>
              <a:t>الخارجية</a:t>
            </a:r>
            <a:endParaRPr lang="en-US" sz="1900">
              <a:latin typeface="Arial" pitchFamily="34" charset="0"/>
            </a:endParaRPr>
          </a:p>
        </p:txBody>
      </p:sp>
      <p:sp>
        <p:nvSpPr>
          <p:cNvPr id="17" name="_s5130"/>
          <p:cNvSpPr>
            <a:spLocks noChangeArrowheads="1"/>
          </p:cNvSpPr>
          <p:nvPr/>
        </p:nvSpPr>
        <p:spPr bwMode="auto">
          <a:xfrm>
            <a:off x="2916238" y="3700463"/>
            <a:ext cx="1711325" cy="852487"/>
          </a:xfrm>
          <a:prstGeom prst="roundRect">
            <a:avLst>
              <a:gd name="adj" fmla="val 16667"/>
            </a:avLst>
          </a:prstGeom>
          <a:solidFill>
            <a:srgbClr val="FFFF99"/>
          </a:solidFill>
          <a:ln w="28575">
            <a:solidFill>
              <a:srgbClr val="51513D"/>
            </a:solidFill>
            <a:round/>
            <a:headEnd/>
            <a:tailEnd/>
          </a:ln>
          <a:effectLst>
            <a:outerShdw dist="53882" dir="2700000" algn="ctr" rotWithShape="0">
              <a:schemeClr val="bg2">
                <a:alpha val="50000"/>
              </a:schemeClr>
            </a:outerShdw>
          </a:effectLst>
        </p:spPr>
        <p:txBody>
          <a:bodyPr wrap="none" lIns="0" tIns="0" rIns="0" bIns="0" anchor="ctr"/>
          <a:lstStyle/>
          <a:p>
            <a:pPr algn="ctr" rtl="0">
              <a:defRPr/>
            </a:pPr>
            <a:r>
              <a:rPr lang="ar-SA" sz="1900" dirty="0">
                <a:latin typeface="Arial" charset="0"/>
                <a:cs typeface="Arial" charset="0"/>
              </a:rPr>
              <a:t>الأقراص </a:t>
            </a:r>
            <a:r>
              <a:rPr lang="ar-SA" sz="1900" dirty="0" smtClean="0">
                <a:latin typeface="Arial" charset="0"/>
                <a:cs typeface="Arial" charset="0"/>
              </a:rPr>
              <a:t>الضوئية</a:t>
            </a:r>
            <a:endParaRPr lang="ar-SA" sz="1900" dirty="0">
              <a:latin typeface="Arial" charset="0"/>
              <a:cs typeface="Arial" charset="0"/>
            </a:endParaRPr>
          </a:p>
          <a:p>
            <a:pPr algn="ctr" rtl="0">
              <a:defRPr/>
            </a:pPr>
            <a:r>
              <a:rPr lang="en-GB" sz="1900" dirty="0" smtClean="0">
                <a:latin typeface="Arial" charset="0"/>
                <a:cs typeface="Arial" charset="0"/>
              </a:rPr>
              <a:t>Optical Disks</a:t>
            </a:r>
            <a:endParaRPr lang="en-US" sz="1900" dirty="0">
              <a:latin typeface="Arial" charset="0"/>
              <a:cs typeface="Arial" charset="0"/>
            </a:endParaRPr>
          </a:p>
        </p:txBody>
      </p:sp>
      <p:sp>
        <p:nvSpPr>
          <p:cNvPr id="18" name="_s5131"/>
          <p:cNvSpPr>
            <a:spLocks noChangeArrowheads="1"/>
          </p:cNvSpPr>
          <p:nvPr/>
        </p:nvSpPr>
        <p:spPr bwMode="auto">
          <a:xfrm>
            <a:off x="4745038" y="3700463"/>
            <a:ext cx="1711325" cy="852487"/>
          </a:xfrm>
          <a:prstGeom prst="roundRect">
            <a:avLst>
              <a:gd name="adj" fmla="val 16667"/>
            </a:avLst>
          </a:prstGeom>
          <a:solidFill>
            <a:srgbClr val="FFFF99"/>
          </a:solidFill>
          <a:ln w="28575">
            <a:solidFill>
              <a:srgbClr val="51513D"/>
            </a:solidFill>
            <a:round/>
            <a:headEnd/>
            <a:tailEnd/>
          </a:ln>
          <a:effectLst>
            <a:outerShdw dist="53882" dir="2700000" algn="ctr" rotWithShape="0">
              <a:schemeClr val="bg2">
                <a:alpha val="50000"/>
              </a:schemeClr>
            </a:outerShdw>
          </a:effectLst>
        </p:spPr>
        <p:txBody>
          <a:bodyPr wrap="none" lIns="0" tIns="0" rIns="0" bIns="0" anchor="ctr"/>
          <a:lstStyle/>
          <a:p>
            <a:pPr algn="ctr" rtl="0"/>
            <a:r>
              <a:rPr lang="ar-SA" sz="1900">
                <a:latin typeface="Arial" pitchFamily="34" charset="0"/>
              </a:rPr>
              <a:t>الأقراص المرنة</a:t>
            </a:r>
            <a:endParaRPr lang="en-US" sz="1900">
              <a:latin typeface="Arial" pitchFamily="34" charset="0"/>
            </a:endParaRPr>
          </a:p>
          <a:p>
            <a:pPr algn="ctr" rtl="0"/>
            <a:r>
              <a:rPr lang="en-US" sz="1900">
                <a:latin typeface="Arial" pitchFamily="34" charset="0"/>
              </a:rPr>
              <a:t>Floppy Disks</a:t>
            </a:r>
          </a:p>
        </p:txBody>
      </p:sp>
      <p:sp>
        <p:nvSpPr>
          <p:cNvPr id="19" name="_s5132"/>
          <p:cNvSpPr>
            <a:spLocks noChangeArrowheads="1"/>
          </p:cNvSpPr>
          <p:nvPr/>
        </p:nvSpPr>
        <p:spPr bwMode="auto">
          <a:xfrm>
            <a:off x="6572250" y="3700463"/>
            <a:ext cx="1711325" cy="852487"/>
          </a:xfrm>
          <a:prstGeom prst="roundRect">
            <a:avLst>
              <a:gd name="adj" fmla="val 16667"/>
            </a:avLst>
          </a:prstGeom>
          <a:solidFill>
            <a:srgbClr val="FFFF99"/>
          </a:solidFill>
          <a:ln w="28575">
            <a:solidFill>
              <a:srgbClr val="51513D"/>
            </a:solidFill>
            <a:round/>
            <a:headEnd/>
            <a:tailEnd/>
          </a:ln>
          <a:effectLst>
            <a:outerShdw dist="53882" dir="2700000" algn="ctr" rotWithShape="0">
              <a:schemeClr val="bg2">
                <a:alpha val="50000"/>
              </a:schemeClr>
            </a:outerShdw>
          </a:effectLst>
        </p:spPr>
        <p:txBody>
          <a:bodyPr wrap="none" lIns="0" tIns="0" rIns="0" bIns="0" anchor="ctr"/>
          <a:lstStyle/>
          <a:p>
            <a:pPr algn="ctr" rtl="0">
              <a:defRPr/>
            </a:pPr>
            <a:r>
              <a:rPr lang="ar-SA" sz="1900">
                <a:latin typeface="Arial" charset="0"/>
                <a:cs typeface="Arial" charset="0"/>
              </a:rPr>
              <a:t>الأقراص الصلبة</a:t>
            </a:r>
          </a:p>
          <a:p>
            <a:pPr algn="ctr" rtl="0">
              <a:defRPr/>
            </a:pPr>
            <a:r>
              <a:rPr lang="en-US" sz="1900">
                <a:latin typeface="Arial" charset="0"/>
                <a:cs typeface="Arial" charset="0"/>
              </a:rPr>
              <a:t>Hard Disks</a:t>
            </a:r>
          </a:p>
        </p:txBody>
      </p:sp>
      <p:pic>
        <p:nvPicPr>
          <p:cNvPr id="7181" name="Picture 18" descr="cdrom"/>
          <p:cNvPicPr>
            <a:picLocks noChangeAspect="1" noChangeArrowheads="1"/>
          </p:cNvPicPr>
          <p:nvPr/>
        </p:nvPicPr>
        <p:blipFill>
          <a:blip r:embed="rId3" cstate="print"/>
          <a:srcRect/>
          <a:stretch>
            <a:fillRect/>
          </a:stretch>
        </p:blipFill>
        <p:spPr bwMode="auto">
          <a:xfrm>
            <a:off x="3203575" y="4724400"/>
            <a:ext cx="1335088" cy="1381125"/>
          </a:xfrm>
          <a:prstGeom prst="rect">
            <a:avLst/>
          </a:prstGeom>
          <a:noFill/>
          <a:ln w="9525">
            <a:noFill/>
            <a:miter lim="800000"/>
            <a:headEnd/>
            <a:tailEnd/>
          </a:ln>
        </p:spPr>
      </p:pic>
      <p:pic>
        <p:nvPicPr>
          <p:cNvPr id="7182" name="Picture 22" descr="hard disk"/>
          <p:cNvPicPr>
            <a:picLocks noChangeAspect="1" noChangeArrowheads="1"/>
          </p:cNvPicPr>
          <p:nvPr/>
        </p:nvPicPr>
        <p:blipFill>
          <a:blip r:embed="rId4" cstate="print"/>
          <a:srcRect/>
          <a:stretch>
            <a:fillRect/>
          </a:stretch>
        </p:blipFill>
        <p:spPr bwMode="auto">
          <a:xfrm>
            <a:off x="6572895" y="4719638"/>
            <a:ext cx="1887537" cy="1376362"/>
          </a:xfrm>
          <a:prstGeom prst="rect">
            <a:avLst/>
          </a:prstGeom>
          <a:noFill/>
          <a:ln w="9525">
            <a:solidFill>
              <a:schemeClr val="tx1"/>
            </a:solidFill>
            <a:miter lim="800000"/>
            <a:headEnd/>
            <a:tailEnd/>
          </a:ln>
        </p:spPr>
      </p:pic>
      <p:sp>
        <p:nvSpPr>
          <p:cNvPr id="26" name="_s5130"/>
          <p:cNvSpPr>
            <a:spLocks noChangeArrowheads="1"/>
          </p:cNvSpPr>
          <p:nvPr/>
        </p:nvSpPr>
        <p:spPr bwMode="auto">
          <a:xfrm>
            <a:off x="468313" y="3716338"/>
            <a:ext cx="2170112" cy="919162"/>
          </a:xfrm>
          <a:prstGeom prst="roundRect">
            <a:avLst>
              <a:gd name="adj" fmla="val 16667"/>
            </a:avLst>
          </a:prstGeom>
          <a:solidFill>
            <a:srgbClr val="FFFF99"/>
          </a:solidFill>
          <a:ln w="28575">
            <a:solidFill>
              <a:srgbClr val="51513D"/>
            </a:solidFill>
            <a:round/>
            <a:headEnd/>
            <a:tailEnd/>
          </a:ln>
          <a:effectLst>
            <a:outerShdw dist="53882" dir="2700000" algn="ctr" rotWithShape="0">
              <a:schemeClr val="bg2">
                <a:alpha val="50000"/>
              </a:schemeClr>
            </a:outerShdw>
          </a:effectLst>
        </p:spPr>
        <p:txBody>
          <a:bodyPr wrap="none" lIns="0" tIns="0" rIns="0" bIns="0" anchor="ctr"/>
          <a:lstStyle/>
          <a:p>
            <a:pPr algn="ctr" rtl="0"/>
            <a:r>
              <a:rPr lang="ar-EG" sz="1900">
                <a:latin typeface="Arial" pitchFamily="34" charset="0"/>
              </a:rPr>
              <a:t>اقراص الذاكرة الوميضية</a:t>
            </a:r>
            <a:endParaRPr lang="ar-SA" sz="1900">
              <a:latin typeface="Arial" pitchFamily="34" charset="0"/>
            </a:endParaRPr>
          </a:p>
          <a:p>
            <a:pPr algn="ctr" rtl="0"/>
            <a:r>
              <a:rPr lang="en-US" sz="1900">
                <a:latin typeface="Arial" pitchFamily="34" charset="0"/>
              </a:rPr>
              <a:t>Flash Memory Disks</a:t>
            </a:r>
          </a:p>
        </p:txBody>
      </p:sp>
      <p:sp>
        <p:nvSpPr>
          <p:cNvPr id="7186" name="Line 18"/>
          <p:cNvSpPr>
            <a:spLocks noChangeShapeType="1"/>
          </p:cNvSpPr>
          <p:nvPr/>
        </p:nvSpPr>
        <p:spPr bwMode="auto">
          <a:xfrm flipH="1">
            <a:off x="1547813" y="3500438"/>
            <a:ext cx="2232025" cy="0"/>
          </a:xfrm>
          <a:prstGeom prst="line">
            <a:avLst/>
          </a:prstGeom>
          <a:noFill/>
          <a:ln w="9525">
            <a:solidFill>
              <a:schemeClr val="tx1"/>
            </a:solidFill>
            <a:round/>
            <a:headEnd/>
            <a:tailEnd/>
          </a:ln>
          <a:effectLst/>
        </p:spPr>
        <p:txBody>
          <a:bodyPr/>
          <a:lstStyle/>
          <a:p>
            <a:endParaRPr lang="en-GB"/>
          </a:p>
        </p:txBody>
      </p:sp>
      <p:sp>
        <p:nvSpPr>
          <p:cNvPr id="7187" name="Line 19"/>
          <p:cNvSpPr>
            <a:spLocks noChangeShapeType="1"/>
          </p:cNvSpPr>
          <p:nvPr/>
        </p:nvSpPr>
        <p:spPr bwMode="auto">
          <a:xfrm>
            <a:off x="1547813" y="3500438"/>
            <a:ext cx="0" cy="215900"/>
          </a:xfrm>
          <a:prstGeom prst="line">
            <a:avLst/>
          </a:prstGeom>
          <a:noFill/>
          <a:ln w="9525">
            <a:solidFill>
              <a:schemeClr val="tx1"/>
            </a:solidFill>
            <a:round/>
            <a:headEnd/>
            <a:tailEnd type="triangle" w="med" len="med"/>
          </a:ln>
          <a:effectLst/>
        </p:spPr>
        <p:txBody>
          <a:bodyPr/>
          <a:lstStyle/>
          <a:p>
            <a:endParaRPr lang="en-GB"/>
          </a:p>
        </p:txBody>
      </p:sp>
      <p:pic>
        <p:nvPicPr>
          <p:cNvPr id="7188" name="Picture 20" descr="flash memory"/>
          <p:cNvPicPr>
            <a:picLocks noChangeAspect="1" noChangeArrowheads="1"/>
          </p:cNvPicPr>
          <p:nvPr/>
        </p:nvPicPr>
        <p:blipFill>
          <a:blip r:embed="rId5" cstate="print"/>
          <a:srcRect/>
          <a:stretch>
            <a:fillRect/>
          </a:stretch>
        </p:blipFill>
        <p:spPr bwMode="auto">
          <a:xfrm>
            <a:off x="827088" y="4800600"/>
            <a:ext cx="1600200" cy="1277938"/>
          </a:xfrm>
          <a:prstGeom prst="rect">
            <a:avLst/>
          </a:prstGeom>
          <a:noFill/>
          <a:ln w="9525">
            <a:noFill/>
            <a:miter lim="800000"/>
            <a:headEnd/>
            <a:tailEnd/>
          </a:ln>
        </p:spPr>
      </p:pic>
      <p:sp>
        <p:nvSpPr>
          <p:cNvPr id="20" name="TextBox 19"/>
          <p:cNvSpPr txBox="1"/>
          <p:nvPr/>
        </p:nvSpPr>
        <p:spPr>
          <a:xfrm>
            <a:off x="6732240" y="6237312"/>
            <a:ext cx="1717137" cy="338554"/>
          </a:xfrm>
          <a:prstGeom prst="rect">
            <a:avLst/>
          </a:prstGeom>
          <a:noFill/>
        </p:spPr>
        <p:txBody>
          <a:bodyPr wrap="none" rtlCol="0">
            <a:spAutoFit/>
          </a:bodyPr>
          <a:lstStyle/>
          <a:p>
            <a:r>
              <a:rPr lang="ar-SA" sz="1600" dirty="0" smtClean="0"/>
              <a:t>السعة تقاس بالجيجابايت</a:t>
            </a:r>
            <a:endParaRPr lang="en-GB" sz="1600" dirty="0"/>
          </a:p>
        </p:txBody>
      </p:sp>
      <p:sp>
        <p:nvSpPr>
          <p:cNvPr id="21" name="TextBox 20"/>
          <p:cNvSpPr txBox="1"/>
          <p:nvPr/>
        </p:nvSpPr>
        <p:spPr>
          <a:xfrm>
            <a:off x="4716016" y="6309320"/>
            <a:ext cx="1691489" cy="338554"/>
          </a:xfrm>
          <a:prstGeom prst="rect">
            <a:avLst/>
          </a:prstGeom>
          <a:noFill/>
        </p:spPr>
        <p:txBody>
          <a:bodyPr wrap="none" rtlCol="0">
            <a:spAutoFit/>
          </a:bodyPr>
          <a:lstStyle/>
          <a:p>
            <a:r>
              <a:rPr lang="ar-SA" sz="1600" dirty="0" smtClean="0"/>
              <a:t>السعة= 1.44ميجابايت</a:t>
            </a:r>
            <a:endParaRPr lang="en-GB" sz="1600" dirty="0"/>
          </a:p>
        </p:txBody>
      </p:sp>
      <p:sp>
        <p:nvSpPr>
          <p:cNvPr id="23" name="TextBox 22"/>
          <p:cNvSpPr txBox="1"/>
          <p:nvPr/>
        </p:nvSpPr>
        <p:spPr>
          <a:xfrm>
            <a:off x="2513042" y="6150114"/>
            <a:ext cx="2274982" cy="584775"/>
          </a:xfrm>
          <a:prstGeom prst="rect">
            <a:avLst/>
          </a:prstGeom>
          <a:noFill/>
        </p:spPr>
        <p:txBody>
          <a:bodyPr wrap="none" rtlCol="0">
            <a:spAutoFit/>
          </a:bodyPr>
          <a:lstStyle/>
          <a:p>
            <a:pPr algn="r" rtl="1"/>
            <a:r>
              <a:rPr lang="en-GB" sz="1600" dirty="0" smtClean="0"/>
              <a:t>CD-ROM </a:t>
            </a:r>
            <a:r>
              <a:rPr lang="ar-SA" sz="1600" dirty="0" smtClean="0"/>
              <a:t>= </a:t>
            </a:r>
            <a:r>
              <a:rPr lang="en-GB" sz="1600" dirty="0" smtClean="0"/>
              <a:t>750</a:t>
            </a:r>
            <a:r>
              <a:rPr lang="ar-SA" sz="1600" dirty="0" smtClean="0"/>
              <a:t>ميجابايت</a:t>
            </a:r>
            <a:endParaRPr lang="en-GB" sz="1600" dirty="0" smtClean="0"/>
          </a:p>
          <a:p>
            <a:pPr algn="r" rtl="1"/>
            <a:r>
              <a:rPr lang="en-GB" sz="1600" dirty="0" smtClean="0"/>
              <a:t>DVD=4 </a:t>
            </a:r>
            <a:r>
              <a:rPr lang="ar-SA" sz="1600" dirty="0" smtClean="0"/>
              <a:t>جيجابايت</a:t>
            </a:r>
            <a:endParaRPr lang="en-GB" sz="1600" dirty="0"/>
          </a:p>
        </p:txBody>
      </p:sp>
      <p:sp>
        <p:nvSpPr>
          <p:cNvPr id="24" name="TextBox 23"/>
          <p:cNvSpPr txBox="1"/>
          <p:nvPr/>
        </p:nvSpPr>
        <p:spPr>
          <a:xfrm>
            <a:off x="827584" y="6165304"/>
            <a:ext cx="1455848" cy="338554"/>
          </a:xfrm>
          <a:prstGeom prst="rect">
            <a:avLst/>
          </a:prstGeom>
          <a:solidFill>
            <a:schemeClr val="accent1"/>
          </a:solidFill>
        </p:spPr>
        <p:txBody>
          <a:bodyPr wrap="none" rtlCol="0">
            <a:spAutoFit/>
          </a:bodyPr>
          <a:lstStyle/>
          <a:p>
            <a:pPr algn="r" rtl="1"/>
            <a:r>
              <a:rPr lang="ar-SA" sz="1600" dirty="0" smtClean="0"/>
              <a:t>تصل إلى التيرابايت</a:t>
            </a:r>
            <a:endParaRPr lang="en-GB" sz="1600" dirty="0"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11188" y="2636838"/>
            <a:ext cx="8001000" cy="1728787"/>
          </a:xfrm>
        </p:spPr>
        <p:txBody>
          <a:bodyPr/>
          <a:lstStyle/>
          <a:p>
            <a:pPr algn="ctr"/>
            <a:r>
              <a:rPr lang="ar-EG" sz="5000" b="1">
                <a:solidFill>
                  <a:schemeClr val="accent2"/>
                </a:solidFill>
              </a:rPr>
              <a:t>وحدات الادخال و الاخراج</a:t>
            </a:r>
            <a:br>
              <a:rPr lang="ar-EG" sz="5000" b="1">
                <a:solidFill>
                  <a:schemeClr val="accent2"/>
                </a:solidFill>
              </a:rPr>
            </a:br>
            <a:r>
              <a:rPr lang="en-US" sz="5000" b="1">
                <a:solidFill>
                  <a:schemeClr val="accent2"/>
                </a:solidFill>
              </a:rPr>
              <a:t>Input and Output Units</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Organization Chart 2"/>
          <p:cNvGrpSpPr>
            <a:grpSpLocks noChangeAspect="1"/>
          </p:cNvGrpSpPr>
          <p:nvPr/>
        </p:nvGrpSpPr>
        <p:grpSpPr bwMode="auto">
          <a:xfrm>
            <a:off x="2411413" y="115888"/>
            <a:ext cx="6481762" cy="6337300"/>
            <a:chOff x="1134" y="1272"/>
            <a:chExt cx="1440" cy="3741"/>
          </a:xfrm>
        </p:grpSpPr>
        <p:cxnSp>
          <p:nvCxnSpPr>
            <p:cNvPr id="8196" name="_s8196"/>
            <p:cNvCxnSpPr>
              <a:cxnSpLocks noChangeShapeType="1"/>
              <a:stCxn id="34" idx="3"/>
              <a:endCxn id="26" idx="2"/>
            </p:cNvCxnSpPr>
            <p:nvPr/>
          </p:nvCxnSpPr>
          <p:spPr bwMode="auto">
            <a:xfrm flipV="1">
              <a:off x="1998" y="1560"/>
              <a:ext cx="144" cy="2879"/>
            </a:xfrm>
            <a:prstGeom prst="bentConnector2">
              <a:avLst/>
            </a:prstGeom>
            <a:noFill/>
            <a:ln w="28575">
              <a:solidFill>
                <a:schemeClr val="tx1"/>
              </a:solidFill>
              <a:miter lim="800000"/>
              <a:headEnd/>
              <a:tailEnd/>
            </a:ln>
          </p:spPr>
        </p:cxnSp>
        <p:cxnSp>
          <p:nvCxnSpPr>
            <p:cNvPr id="8197" name="_s8197"/>
            <p:cNvCxnSpPr>
              <a:cxnSpLocks noChangeShapeType="1"/>
              <a:stCxn id="33" idx="3"/>
              <a:endCxn id="26" idx="2"/>
            </p:cNvCxnSpPr>
            <p:nvPr/>
          </p:nvCxnSpPr>
          <p:spPr bwMode="auto">
            <a:xfrm flipV="1">
              <a:off x="1998" y="1560"/>
              <a:ext cx="144" cy="3310"/>
            </a:xfrm>
            <a:prstGeom prst="bentConnector2">
              <a:avLst/>
            </a:prstGeom>
            <a:noFill/>
            <a:ln w="28575">
              <a:solidFill>
                <a:schemeClr val="tx1"/>
              </a:solidFill>
              <a:miter lim="800000"/>
              <a:headEnd/>
              <a:tailEnd/>
            </a:ln>
          </p:spPr>
        </p:cxnSp>
        <p:cxnSp>
          <p:nvCxnSpPr>
            <p:cNvPr id="8198" name="_s8198"/>
            <p:cNvCxnSpPr>
              <a:cxnSpLocks noChangeShapeType="1"/>
              <a:stCxn id="32" idx="3"/>
              <a:endCxn id="26" idx="2"/>
            </p:cNvCxnSpPr>
            <p:nvPr/>
          </p:nvCxnSpPr>
          <p:spPr bwMode="auto">
            <a:xfrm flipV="1">
              <a:off x="1998" y="1560"/>
              <a:ext cx="144" cy="2448"/>
            </a:xfrm>
            <a:prstGeom prst="bentConnector2">
              <a:avLst/>
            </a:prstGeom>
            <a:noFill/>
            <a:ln w="28575">
              <a:solidFill>
                <a:schemeClr val="tx1"/>
              </a:solidFill>
              <a:miter lim="800000"/>
              <a:headEnd/>
              <a:tailEnd/>
            </a:ln>
          </p:spPr>
        </p:cxnSp>
        <p:cxnSp>
          <p:nvCxnSpPr>
            <p:cNvPr id="8199" name="_s8199"/>
            <p:cNvCxnSpPr>
              <a:cxnSpLocks noChangeShapeType="1"/>
              <a:stCxn id="31" idx="0"/>
              <a:endCxn id="30" idx="2"/>
            </p:cNvCxnSpPr>
            <p:nvPr/>
          </p:nvCxnSpPr>
          <p:spPr bwMode="auto">
            <a:xfrm rot="16200000">
              <a:off x="1495" y="3359"/>
              <a:ext cx="144" cy="1"/>
            </a:xfrm>
            <a:prstGeom prst="straightConnector1">
              <a:avLst/>
            </a:prstGeom>
            <a:noFill/>
            <a:ln w="28575">
              <a:solidFill>
                <a:schemeClr val="tx1"/>
              </a:solidFill>
              <a:round/>
              <a:headEnd/>
              <a:tailEnd/>
            </a:ln>
          </p:spPr>
        </p:cxnSp>
        <p:cxnSp>
          <p:nvCxnSpPr>
            <p:cNvPr id="8200" name="_s8200"/>
            <p:cNvCxnSpPr>
              <a:cxnSpLocks noChangeShapeType="1"/>
              <a:stCxn id="30" idx="3"/>
              <a:endCxn id="26" idx="2"/>
            </p:cNvCxnSpPr>
            <p:nvPr/>
          </p:nvCxnSpPr>
          <p:spPr bwMode="auto">
            <a:xfrm flipV="1">
              <a:off x="1998" y="1560"/>
              <a:ext cx="144" cy="1585"/>
            </a:xfrm>
            <a:prstGeom prst="bentConnector2">
              <a:avLst/>
            </a:prstGeom>
            <a:noFill/>
            <a:ln w="28575">
              <a:solidFill>
                <a:schemeClr val="tx1"/>
              </a:solidFill>
              <a:miter lim="800000"/>
              <a:headEnd/>
              <a:tailEnd/>
            </a:ln>
          </p:spPr>
        </p:cxnSp>
        <p:cxnSp>
          <p:nvCxnSpPr>
            <p:cNvPr id="8201" name="_s8201"/>
            <p:cNvCxnSpPr>
              <a:cxnSpLocks noChangeShapeType="1"/>
              <a:stCxn id="29" idx="3"/>
              <a:endCxn id="26" idx="2"/>
            </p:cNvCxnSpPr>
            <p:nvPr/>
          </p:nvCxnSpPr>
          <p:spPr bwMode="auto">
            <a:xfrm flipV="1">
              <a:off x="1998" y="1560"/>
              <a:ext cx="144" cy="1153"/>
            </a:xfrm>
            <a:prstGeom prst="bentConnector2">
              <a:avLst/>
            </a:prstGeom>
            <a:noFill/>
            <a:ln w="28575">
              <a:solidFill>
                <a:schemeClr val="tx1"/>
              </a:solidFill>
              <a:miter lim="800000"/>
              <a:headEnd/>
              <a:tailEnd/>
            </a:ln>
          </p:spPr>
        </p:cxnSp>
        <p:cxnSp>
          <p:nvCxnSpPr>
            <p:cNvPr id="8202" name="_s8202"/>
            <p:cNvCxnSpPr>
              <a:cxnSpLocks noChangeShapeType="1"/>
              <a:stCxn id="28" idx="3"/>
              <a:endCxn id="26" idx="2"/>
            </p:cNvCxnSpPr>
            <p:nvPr/>
          </p:nvCxnSpPr>
          <p:spPr bwMode="auto">
            <a:xfrm flipV="1">
              <a:off x="1998" y="1560"/>
              <a:ext cx="144" cy="720"/>
            </a:xfrm>
            <a:prstGeom prst="bentConnector2">
              <a:avLst/>
            </a:prstGeom>
            <a:noFill/>
            <a:ln w="28575">
              <a:solidFill>
                <a:schemeClr val="tx1"/>
              </a:solidFill>
              <a:miter lim="800000"/>
              <a:headEnd/>
              <a:tailEnd/>
            </a:ln>
          </p:spPr>
        </p:cxnSp>
        <p:cxnSp>
          <p:nvCxnSpPr>
            <p:cNvPr id="8203" name="_s8203"/>
            <p:cNvCxnSpPr>
              <a:cxnSpLocks noChangeShapeType="1"/>
              <a:stCxn id="27" idx="3"/>
              <a:endCxn id="26" idx="2"/>
            </p:cNvCxnSpPr>
            <p:nvPr/>
          </p:nvCxnSpPr>
          <p:spPr bwMode="auto">
            <a:xfrm flipV="1">
              <a:off x="1998" y="1560"/>
              <a:ext cx="144" cy="288"/>
            </a:xfrm>
            <a:prstGeom prst="bentConnector2">
              <a:avLst/>
            </a:prstGeom>
            <a:noFill/>
            <a:ln w="28575">
              <a:solidFill>
                <a:schemeClr val="tx1"/>
              </a:solidFill>
              <a:miter lim="800000"/>
              <a:headEnd/>
              <a:tailEnd/>
            </a:ln>
          </p:spPr>
        </p:cxnSp>
        <p:sp>
          <p:nvSpPr>
            <p:cNvPr id="26" name="_s8204"/>
            <p:cNvSpPr>
              <a:spLocks noChangeArrowheads="1"/>
            </p:cNvSpPr>
            <p:nvPr/>
          </p:nvSpPr>
          <p:spPr bwMode="auto">
            <a:xfrm>
              <a:off x="1710" y="1272"/>
              <a:ext cx="864" cy="288"/>
            </a:xfrm>
            <a:prstGeom prst="roundRect">
              <a:avLst>
                <a:gd name="adj" fmla="val 16667"/>
              </a:avLst>
            </a:prstGeom>
            <a:solidFill>
              <a:srgbClr val="CBCC98"/>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accent2"/>
                  </a:solidFill>
                  <a:effectLst>
                    <a:outerShdw blurRad="38100" dist="38100" dir="2700000" algn="tl">
                      <a:srgbClr val="000000"/>
                    </a:outerShdw>
                  </a:effectLst>
                  <a:cs typeface="Arial" pitchFamily="34" charset="0"/>
                </a:rPr>
                <a:t>Input Units</a:t>
              </a:r>
              <a:r>
                <a:rPr kumimoji="0" lang="ar-SA" sz="2400" b="1" i="0" u="none" strike="noStrike" cap="none" normalizeH="0" baseline="0" smtClean="0">
                  <a:ln>
                    <a:noFill/>
                  </a:ln>
                  <a:solidFill>
                    <a:schemeClr val="accent2"/>
                  </a:solidFill>
                  <a:effectLst>
                    <a:outerShdw blurRad="38100" dist="38100" dir="2700000" algn="tl">
                      <a:srgbClr val="000000"/>
                    </a:outerShdw>
                  </a:effectLst>
                  <a:cs typeface="Arial" pitchFamily="34" charset="0"/>
                </a:rPr>
                <a:t>وحدات الإدخال </a:t>
              </a:r>
              <a:endParaRPr kumimoji="0" lang="en-US" sz="2400" b="0" i="0" u="none" strike="noStrike" cap="none" normalizeH="0" baseline="0" smtClean="0">
                <a:ln>
                  <a:noFill/>
                </a:ln>
                <a:solidFill>
                  <a:schemeClr val="tx1"/>
                </a:solidFill>
                <a:effectLst/>
                <a:cs typeface="Arial" pitchFamily="34" charset="0"/>
              </a:endParaRPr>
            </a:p>
          </p:txBody>
        </p:sp>
        <p:sp>
          <p:nvSpPr>
            <p:cNvPr id="27" name="_s8205"/>
            <p:cNvSpPr>
              <a:spLocks noChangeArrowheads="1"/>
            </p:cNvSpPr>
            <p:nvPr/>
          </p:nvSpPr>
          <p:spPr bwMode="auto">
            <a:xfrm>
              <a:off x="1134" y="1704"/>
              <a:ext cx="864" cy="288"/>
            </a:xfrm>
            <a:prstGeom prst="roundRect">
              <a:avLst>
                <a:gd name="adj" fmla="val 16667"/>
              </a:avLst>
            </a:prstGeom>
            <a:solidFill>
              <a:srgbClr val="FFFFCC"/>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cs typeface="Arial" pitchFamily="34" charset="0"/>
                </a:rPr>
                <a:t>لوحة </a:t>
              </a:r>
              <a:r>
                <a:rPr kumimoji="0" lang="ar-SA" sz="2400" b="0" i="0" u="none" strike="noStrike" cap="none" normalizeH="0" baseline="0" dirty="0" err="1" smtClean="0">
                  <a:ln>
                    <a:noFill/>
                  </a:ln>
                  <a:solidFill>
                    <a:schemeClr val="tx1"/>
                  </a:solidFill>
                  <a:effectLst/>
                  <a:cs typeface="Arial" pitchFamily="34" charset="0"/>
                </a:rPr>
                <a:t>المفاتي</a:t>
              </a:r>
              <a:r>
                <a:rPr kumimoji="0" lang="ar-EG" sz="2400" b="0" i="0" u="none" strike="noStrike" cap="none" normalizeH="0" baseline="0" dirty="0" smtClean="0">
                  <a:ln>
                    <a:noFill/>
                  </a:ln>
                  <a:solidFill>
                    <a:schemeClr val="tx1"/>
                  </a:solidFill>
                  <a:effectLst/>
                  <a:cs typeface="Arial" pitchFamily="34" charset="0"/>
                </a:rPr>
                <a:t>ح </a:t>
              </a:r>
              <a:r>
                <a:rPr kumimoji="0" lang="en-US" sz="2400" b="0" i="0" u="none" strike="noStrike" cap="none" normalizeH="0" baseline="0" dirty="0" smtClean="0">
                  <a:ln>
                    <a:noFill/>
                  </a:ln>
                  <a:solidFill>
                    <a:schemeClr val="tx1"/>
                  </a:solidFill>
                  <a:effectLst/>
                  <a:cs typeface="Arial" pitchFamily="34" charset="0"/>
                </a:rPr>
                <a:t>Keyboard</a:t>
              </a:r>
            </a:p>
          </p:txBody>
        </p:sp>
        <p:sp>
          <p:nvSpPr>
            <p:cNvPr id="28" name="_s8206"/>
            <p:cNvSpPr>
              <a:spLocks noChangeArrowheads="1"/>
            </p:cNvSpPr>
            <p:nvPr/>
          </p:nvSpPr>
          <p:spPr bwMode="auto">
            <a:xfrm>
              <a:off x="1134" y="2136"/>
              <a:ext cx="864" cy="288"/>
            </a:xfrm>
            <a:prstGeom prst="roundRect">
              <a:avLst>
                <a:gd name="adj" fmla="val 16667"/>
              </a:avLst>
            </a:prstGeom>
            <a:solidFill>
              <a:srgbClr val="FFFFCC"/>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chemeClr val="tx1"/>
                  </a:solidFill>
                  <a:effectLst/>
                  <a:cs typeface="Arial" pitchFamily="34" charset="0"/>
                </a:rPr>
                <a:t>الفأرة</a:t>
              </a:r>
              <a:r>
                <a:rPr kumimoji="0" lang="ar-EG" sz="2400" b="0" i="0" u="none" strike="noStrike" cap="none" normalizeH="0" baseline="0" smtClean="0">
                  <a:ln>
                    <a:noFill/>
                  </a:ln>
                  <a:solidFill>
                    <a:schemeClr val="tx1"/>
                  </a:solidFill>
                  <a:effectLst/>
                  <a:cs typeface="Arial" pitchFamily="34" charset="0"/>
                </a:rPr>
                <a:t> </a:t>
              </a:r>
              <a:r>
                <a:rPr kumimoji="0" lang="en-US" sz="2400" b="0" i="0" u="none" strike="noStrike" cap="none" normalizeH="0" baseline="0" smtClean="0">
                  <a:ln>
                    <a:noFill/>
                  </a:ln>
                  <a:solidFill>
                    <a:schemeClr val="tx1"/>
                  </a:solidFill>
                  <a:effectLst/>
                  <a:cs typeface="Arial" pitchFamily="34" charset="0"/>
                </a:rPr>
                <a:t>Mouse</a:t>
              </a:r>
            </a:p>
          </p:txBody>
        </p:sp>
        <p:sp>
          <p:nvSpPr>
            <p:cNvPr id="29" name="_s8207"/>
            <p:cNvSpPr>
              <a:spLocks noChangeArrowheads="1"/>
            </p:cNvSpPr>
            <p:nvPr/>
          </p:nvSpPr>
          <p:spPr bwMode="auto">
            <a:xfrm>
              <a:off x="1134" y="2568"/>
              <a:ext cx="864" cy="288"/>
            </a:xfrm>
            <a:prstGeom prst="roundRect">
              <a:avLst>
                <a:gd name="adj" fmla="val 16667"/>
              </a:avLst>
            </a:prstGeom>
            <a:solidFill>
              <a:srgbClr val="FFFFCC"/>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cs typeface="Arial" pitchFamily="34" charset="0"/>
                </a:rPr>
                <a:t>الماسح الضوئي</a:t>
              </a:r>
              <a:r>
                <a:rPr kumimoji="0" lang="ar-EG" sz="2400" b="0" i="0" u="none" strike="noStrike" cap="none" normalizeH="0" baseline="0" dirty="0" smtClean="0">
                  <a:ln>
                    <a:noFill/>
                  </a:ln>
                  <a:solidFill>
                    <a:schemeClr val="tx1"/>
                  </a:solidFill>
                  <a:effectLst/>
                  <a:cs typeface="Arial" pitchFamily="34" charset="0"/>
                </a:rPr>
                <a:t> </a:t>
              </a:r>
              <a:r>
                <a:rPr kumimoji="0" lang="en-US" sz="2400" b="0" i="0" u="none" strike="noStrike" cap="none" normalizeH="0" baseline="0" dirty="0" smtClean="0">
                  <a:ln>
                    <a:noFill/>
                  </a:ln>
                  <a:solidFill>
                    <a:schemeClr val="tx1"/>
                  </a:solidFill>
                  <a:effectLst/>
                  <a:cs typeface="Arial" pitchFamily="34" charset="0"/>
                </a:rPr>
                <a:t>Scanner</a:t>
              </a:r>
            </a:p>
          </p:txBody>
        </p:sp>
        <p:sp>
          <p:nvSpPr>
            <p:cNvPr id="30" name="_s8208"/>
            <p:cNvSpPr>
              <a:spLocks noChangeArrowheads="1"/>
            </p:cNvSpPr>
            <p:nvPr/>
          </p:nvSpPr>
          <p:spPr bwMode="auto">
            <a:xfrm>
              <a:off x="1134" y="3000"/>
              <a:ext cx="864" cy="288"/>
            </a:xfrm>
            <a:prstGeom prst="roundRect">
              <a:avLst>
                <a:gd name="adj" fmla="val 16667"/>
              </a:avLst>
            </a:prstGeom>
            <a:solidFill>
              <a:srgbClr val="FFFFCC"/>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cs typeface="Arial" pitchFamily="34" charset="0"/>
                </a:rPr>
                <a:t>عصا التحكم بالألعاب</a:t>
              </a:r>
              <a:r>
                <a:rPr kumimoji="0" lang="ar-EG" sz="2400" b="0" i="0" u="none" strike="noStrike" cap="none" normalizeH="0" baseline="0" dirty="0" smtClean="0">
                  <a:ln>
                    <a:noFill/>
                  </a:ln>
                  <a:solidFill>
                    <a:schemeClr val="tx1"/>
                  </a:solidFill>
                  <a:effectLst/>
                  <a:cs typeface="Arial" pitchFamily="34" charset="0"/>
                </a:rPr>
                <a:t> </a:t>
              </a:r>
              <a:r>
                <a:rPr kumimoji="0" lang="en-US" sz="2400" b="0" i="0" u="none" strike="noStrike" cap="none" normalizeH="0" baseline="0" dirty="0" smtClean="0">
                  <a:ln>
                    <a:noFill/>
                  </a:ln>
                  <a:solidFill>
                    <a:schemeClr val="tx1"/>
                  </a:solidFill>
                  <a:effectLst/>
                  <a:cs typeface="Arial" pitchFamily="34" charset="0"/>
                </a:rPr>
                <a:t>joystick</a:t>
              </a:r>
            </a:p>
          </p:txBody>
        </p:sp>
        <p:sp>
          <p:nvSpPr>
            <p:cNvPr id="31" name="_s8209"/>
            <p:cNvSpPr>
              <a:spLocks noChangeArrowheads="1"/>
            </p:cNvSpPr>
            <p:nvPr/>
          </p:nvSpPr>
          <p:spPr bwMode="auto">
            <a:xfrm>
              <a:off x="1134" y="3432"/>
              <a:ext cx="864" cy="288"/>
            </a:xfrm>
            <a:prstGeom prst="roundRect">
              <a:avLst>
                <a:gd name="adj" fmla="val 16667"/>
              </a:avLst>
            </a:prstGeom>
            <a:solidFill>
              <a:srgbClr val="FFFFCC"/>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chemeClr val="tx1"/>
                  </a:solidFill>
                  <a:effectLst/>
                  <a:cs typeface="Arial" pitchFamily="34" charset="0"/>
                </a:rPr>
                <a:t>قارئ الأعمدة</a:t>
              </a:r>
              <a:r>
                <a:rPr kumimoji="0" lang="ar-EG" sz="2400" b="0" i="0" u="none" strike="noStrike" cap="none" normalizeH="0" baseline="0" smtClean="0">
                  <a:ln>
                    <a:noFill/>
                  </a:ln>
                  <a:solidFill>
                    <a:schemeClr val="tx1"/>
                  </a:solidFill>
                  <a:effectLst/>
                  <a:cs typeface="Arial" pitchFamily="34" charset="0"/>
                </a:rPr>
                <a:t> </a:t>
              </a:r>
              <a:r>
                <a:rPr kumimoji="0" lang="en-US" sz="2400" b="0" i="0" u="none" strike="noStrike" cap="none" normalizeH="0" baseline="0" smtClean="0">
                  <a:ln>
                    <a:noFill/>
                  </a:ln>
                  <a:solidFill>
                    <a:schemeClr val="tx1"/>
                  </a:solidFill>
                  <a:effectLst/>
                  <a:cs typeface="Arial" pitchFamily="34" charset="0"/>
                </a:rPr>
                <a:t>Bar code reader</a:t>
              </a:r>
            </a:p>
          </p:txBody>
        </p:sp>
        <p:sp>
          <p:nvSpPr>
            <p:cNvPr id="32" name="_s8210"/>
            <p:cNvSpPr>
              <a:spLocks noChangeArrowheads="1"/>
            </p:cNvSpPr>
            <p:nvPr/>
          </p:nvSpPr>
          <p:spPr bwMode="auto">
            <a:xfrm>
              <a:off x="1134" y="3864"/>
              <a:ext cx="864" cy="287"/>
            </a:xfrm>
            <a:prstGeom prst="roundRect">
              <a:avLst>
                <a:gd name="adj" fmla="val 16667"/>
              </a:avLst>
            </a:prstGeom>
            <a:solidFill>
              <a:srgbClr val="FFFFCC"/>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EG" sz="2400" b="0" i="0" u="none" strike="noStrike" cap="none" normalizeH="0" baseline="0" smtClean="0">
                  <a:ln>
                    <a:noFill/>
                  </a:ln>
                  <a:solidFill>
                    <a:schemeClr val="tx1"/>
                  </a:solidFill>
                  <a:effectLst/>
                  <a:cs typeface="Arial" pitchFamily="34" charset="0"/>
                </a:rPr>
                <a:t>القلم الضوئي </a:t>
              </a:r>
              <a:r>
                <a:rPr kumimoji="0" lang="en-US" sz="2400" b="0" i="0" u="none" strike="noStrike" cap="none" normalizeH="0" baseline="0" smtClean="0">
                  <a:ln>
                    <a:noFill/>
                  </a:ln>
                  <a:solidFill>
                    <a:schemeClr val="tx1"/>
                  </a:solidFill>
                  <a:effectLst/>
                  <a:cs typeface="Arial" pitchFamily="34" charset="0"/>
                </a:rPr>
                <a:t>Light Pen </a:t>
              </a:r>
            </a:p>
          </p:txBody>
        </p:sp>
        <p:sp>
          <p:nvSpPr>
            <p:cNvPr id="33" name="_s8211"/>
            <p:cNvSpPr>
              <a:spLocks noChangeArrowheads="1"/>
            </p:cNvSpPr>
            <p:nvPr/>
          </p:nvSpPr>
          <p:spPr bwMode="auto">
            <a:xfrm>
              <a:off x="1134" y="4726"/>
              <a:ext cx="864" cy="287"/>
            </a:xfrm>
            <a:prstGeom prst="roundRect">
              <a:avLst>
                <a:gd name="adj" fmla="val 16667"/>
              </a:avLst>
            </a:prstGeom>
            <a:solidFill>
              <a:srgbClr val="FFFFCC"/>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EG" sz="2400" b="0" i="0" u="none" strike="noStrike" cap="none" normalizeH="0" baseline="0" smtClean="0">
                  <a:ln>
                    <a:noFill/>
                  </a:ln>
                  <a:solidFill>
                    <a:schemeClr val="tx1"/>
                  </a:solidFill>
                  <a:effectLst/>
                  <a:cs typeface="Arial" pitchFamily="34" charset="0"/>
                </a:rPr>
                <a:t> الكاميرا الرقمية </a:t>
              </a:r>
              <a:r>
                <a:rPr kumimoji="0" lang="en-US" sz="2400" b="0" i="0" u="none" strike="noStrike" cap="none" normalizeH="0" baseline="0" smtClean="0">
                  <a:ln>
                    <a:noFill/>
                  </a:ln>
                  <a:solidFill>
                    <a:schemeClr val="tx1"/>
                  </a:solidFill>
                  <a:effectLst/>
                  <a:cs typeface="Arial" pitchFamily="34" charset="0"/>
                </a:rPr>
                <a:t>Digital Camera</a:t>
              </a:r>
            </a:p>
          </p:txBody>
        </p:sp>
        <p:sp>
          <p:nvSpPr>
            <p:cNvPr id="34" name="_s8212"/>
            <p:cNvSpPr>
              <a:spLocks noChangeArrowheads="1"/>
            </p:cNvSpPr>
            <p:nvPr/>
          </p:nvSpPr>
          <p:spPr bwMode="auto">
            <a:xfrm>
              <a:off x="1134" y="4295"/>
              <a:ext cx="864" cy="287"/>
            </a:xfrm>
            <a:prstGeom prst="roundRect">
              <a:avLst>
                <a:gd name="adj" fmla="val 16667"/>
              </a:avLst>
            </a:prstGeom>
            <a:solidFill>
              <a:srgbClr val="FFFFCC"/>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EG" sz="2400" b="0" i="0" u="none" strike="noStrike" cap="none" normalizeH="0" baseline="0" smtClean="0">
                  <a:ln>
                    <a:noFill/>
                  </a:ln>
                  <a:solidFill>
                    <a:schemeClr val="tx1"/>
                  </a:solidFill>
                  <a:effectLst/>
                  <a:cs typeface="Arial" pitchFamily="34" charset="0"/>
                </a:rPr>
                <a:t> الميكروفون </a:t>
              </a:r>
              <a:r>
                <a:rPr kumimoji="0" lang="en-US" sz="2400" b="0" i="0" u="none" strike="noStrike" cap="none" normalizeH="0" baseline="0" smtClean="0">
                  <a:ln>
                    <a:noFill/>
                  </a:ln>
                  <a:solidFill>
                    <a:schemeClr val="tx1"/>
                  </a:solidFill>
                  <a:effectLst/>
                  <a:cs typeface="Arial" pitchFamily="34" charset="0"/>
                </a:rPr>
                <a:t>Microphone</a:t>
              </a:r>
            </a:p>
          </p:txBody>
        </p:sp>
        <p:grpSp>
          <p:nvGrpSpPr>
            <p:cNvPr id="35" name="Group 18"/>
            <p:cNvGrpSpPr>
              <a:grpSpLocks/>
            </p:cNvGrpSpPr>
            <p:nvPr/>
          </p:nvGrpSpPr>
          <p:grpSpPr bwMode="auto">
            <a:xfrm>
              <a:off x="2126" y="2844"/>
              <a:ext cx="272" cy="970"/>
              <a:chOff x="1968" y="2928"/>
              <a:chExt cx="1073" cy="1235"/>
            </a:xfrm>
          </p:grpSpPr>
          <p:sp>
            <p:nvSpPr>
              <p:cNvPr id="36" name="Picture 8" descr="joy stick"/>
              <p:cNvSpPr>
                <a:spLocks noChangeAspect="1" noChangeArrowheads="1"/>
              </p:cNvSpPr>
              <p:nvPr/>
            </p:nvSpPr>
            <p:spPr bwMode="auto">
              <a:xfrm>
                <a:off x="2112" y="2928"/>
                <a:ext cx="843" cy="978"/>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7" name="Text Box 17"/>
              <p:cNvSpPr txBox="1">
                <a:spLocks noChangeArrowheads="1"/>
              </p:cNvSpPr>
              <p:nvPr/>
            </p:nvSpPr>
            <p:spPr bwMode="auto">
              <a:xfrm>
                <a:off x="1968" y="3888"/>
                <a:ext cx="1073" cy="2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endParaRPr lang="en-US"/>
              </a:p>
            </p:txBody>
          </p:sp>
        </p:grpSp>
      </p:grpSp>
      <p:grpSp>
        <p:nvGrpSpPr>
          <p:cNvPr id="2" name="Group 10"/>
          <p:cNvGrpSpPr>
            <a:grpSpLocks/>
          </p:cNvGrpSpPr>
          <p:nvPr/>
        </p:nvGrpSpPr>
        <p:grpSpPr bwMode="auto">
          <a:xfrm>
            <a:off x="755650" y="765175"/>
            <a:ext cx="1249363" cy="1220788"/>
            <a:chOff x="3312" y="2160"/>
            <a:chExt cx="2124" cy="1814"/>
          </a:xfrm>
        </p:grpSpPr>
        <p:pic>
          <p:nvPicPr>
            <p:cNvPr id="35866" name="Picture 4" descr="keyboard"/>
            <p:cNvPicPr>
              <a:picLocks noChangeAspect="1" noChangeArrowheads="1"/>
            </p:cNvPicPr>
            <p:nvPr/>
          </p:nvPicPr>
          <p:blipFill>
            <a:blip r:embed="rId3" cstate="print"/>
            <a:srcRect/>
            <a:stretch>
              <a:fillRect/>
            </a:stretch>
          </p:blipFill>
          <p:spPr bwMode="auto">
            <a:xfrm>
              <a:off x="3312" y="2160"/>
              <a:ext cx="2124" cy="1256"/>
            </a:xfrm>
            <a:prstGeom prst="rect">
              <a:avLst/>
            </a:prstGeom>
            <a:noFill/>
            <a:ln w="9525">
              <a:solidFill>
                <a:schemeClr val="tx1"/>
              </a:solidFill>
              <a:miter lim="800000"/>
              <a:headEnd/>
              <a:tailEnd/>
            </a:ln>
          </p:spPr>
        </p:pic>
        <p:sp>
          <p:nvSpPr>
            <p:cNvPr id="35867" name="Text Box 9"/>
            <p:cNvSpPr txBox="1">
              <a:spLocks noChangeArrowheads="1"/>
            </p:cNvSpPr>
            <p:nvPr/>
          </p:nvSpPr>
          <p:spPr bwMode="auto">
            <a:xfrm>
              <a:off x="3981" y="3429"/>
              <a:ext cx="313" cy="545"/>
            </a:xfrm>
            <a:prstGeom prst="rect">
              <a:avLst/>
            </a:prstGeom>
            <a:noFill/>
            <a:ln w="9525">
              <a:noFill/>
              <a:miter lim="800000"/>
              <a:headEnd/>
              <a:tailEnd/>
            </a:ln>
          </p:spPr>
          <p:txBody>
            <a:bodyPr wrap="none">
              <a:spAutoFit/>
            </a:bodyPr>
            <a:lstStyle/>
            <a:p>
              <a:pPr algn="l" rtl="0"/>
              <a:endParaRPr lang="en-US">
                <a:latin typeface="Arial" pitchFamily="34" charset="0"/>
              </a:endParaRPr>
            </a:p>
          </p:txBody>
        </p:sp>
      </p:grpSp>
      <p:grpSp>
        <p:nvGrpSpPr>
          <p:cNvPr id="3" name="Group 12"/>
          <p:cNvGrpSpPr>
            <a:grpSpLocks/>
          </p:cNvGrpSpPr>
          <p:nvPr/>
        </p:nvGrpSpPr>
        <p:grpSpPr bwMode="auto">
          <a:xfrm>
            <a:off x="7019925" y="1557338"/>
            <a:ext cx="1008063" cy="1516062"/>
            <a:chOff x="1968" y="1728"/>
            <a:chExt cx="1200" cy="1203"/>
          </a:xfrm>
        </p:grpSpPr>
        <p:pic>
          <p:nvPicPr>
            <p:cNvPr id="35869" name="Picture 5" descr="mouse"/>
            <p:cNvPicPr>
              <a:picLocks noChangeAspect="1" noChangeArrowheads="1"/>
            </p:cNvPicPr>
            <p:nvPr/>
          </p:nvPicPr>
          <p:blipFill>
            <a:blip r:embed="rId4" cstate="print"/>
            <a:srcRect/>
            <a:stretch>
              <a:fillRect/>
            </a:stretch>
          </p:blipFill>
          <p:spPr bwMode="auto">
            <a:xfrm>
              <a:off x="1968" y="1728"/>
              <a:ext cx="1200" cy="900"/>
            </a:xfrm>
            <a:prstGeom prst="rect">
              <a:avLst/>
            </a:prstGeom>
            <a:noFill/>
            <a:ln w="9525">
              <a:solidFill>
                <a:schemeClr val="tx1"/>
              </a:solidFill>
              <a:miter lim="800000"/>
              <a:headEnd/>
              <a:tailEnd/>
            </a:ln>
          </p:spPr>
        </p:pic>
        <p:sp>
          <p:nvSpPr>
            <p:cNvPr id="35870" name="Text Box 11"/>
            <p:cNvSpPr txBox="1">
              <a:spLocks noChangeArrowheads="1"/>
            </p:cNvSpPr>
            <p:nvPr/>
          </p:nvSpPr>
          <p:spPr bwMode="auto">
            <a:xfrm>
              <a:off x="2348" y="2640"/>
              <a:ext cx="219" cy="291"/>
            </a:xfrm>
            <a:prstGeom prst="rect">
              <a:avLst/>
            </a:prstGeom>
            <a:noFill/>
            <a:ln w="9525">
              <a:noFill/>
              <a:miter lim="800000"/>
              <a:headEnd/>
              <a:tailEnd/>
            </a:ln>
          </p:spPr>
          <p:txBody>
            <a:bodyPr>
              <a:spAutoFit/>
            </a:bodyPr>
            <a:lstStyle/>
            <a:p>
              <a:pPr algn="l" rtl="0"/>
              <a:endParaRPr lang="en-US">
                <a:latin typeface="Arial" pitchFamily="34" charset="0"/>
              </a:endParaRPr>
            </a:p>
          </p:txBody>
        </p:sp>
      </p:grpSp>
      <p:grpSp>
        <p:nvGrpSpPr>
          <p:cNvPr id="4" name="Group 14"/>
          <p:cNvGrpSpPr>
            <a:grpSpLocks/>
          </p:cNvGrpSpPr>
          <p:nvPr/>
        </p:nvGrpSpPr>
        <p:grpSpPr bwMode="auto">
          <a:xfrm>
            <a:off x="684213" y="2133600"/>
            <a:ext cx="1295400" cy="1401763"/>
            <a:chOff x="576" y="1728"/>
            <a:chExt cx="1206" cy="1235"/>
          </a:xfrm>
        </p:grpSpPr>
        <p:pic>
          <p:nvPicPr>
            <p:cNvPr id="35872" name="Picture 6" descr="scaner"/>
            <p:cNvPicPr>
              <a:picLocks noChangeAspect="1" noChangeArrowheads="1"/>
            </p:cNvPicPr>
            <p:nvPr/>
          </p:nvPicPr>
          <p:blipFill>
            <a:blip r:embed="rId5" cstate="print"/>
            <a:srcRect/>
            <a:stretch>
              <a:fillRect/>
            </a:stretch>
          </p:blipFill>
          <p:spPr bwMode="auto">
            <a:xfrm>
              <a:off x="576" y="1728"/>
              <a:ext cx="1206" cy="896"/>
            </a:xfrm>
            <a:prstGeom prst="rect">
              <a:avLst/>
            </a:prstGeom>
            <a:noFill/>
            <a:ln w="9525">
              <a:noFill/>
              <a:miter lim="800000"/>
              <a:headEnd/>
              <a:tailEnd/>
            </a:ln>
          </p:spPr>
        </p:pic>
        <p:sp>
          <p:nvSpPr>
            <p:cNvPr id="35873" name="Text Box 13"/>
            <p:cNvSpPr txBox="1">
              <a:spLocks noChangeArrowheads="1"/>
            </p:cNvSpPr>
            <p:nvPr/>
          </p:nvSpPr>
          <p:spPr bwMode="auto">
            <a:xfrm>
              <a:off x="691" y="2640"/>
              <a:ext cx="172" cy="323"/>
            </a:xfrm>
            <a:prstGeom prst="rect">
              <a:avLst/>
            </a:prstGeom>
            <a:noFill/>
            <a:ln w="9525">
              <a:noFill/>
              <a:miter lim="800000"/>
              <a:headEnd/>
              <a:tailEnd/>
            </a:ln>
          </p:spPr>
          <p:txBody>
            <a:bodyPr wrap="none">
              <a:spAutoFit/>
            </a:bodyPr>
            <a:lstStyle/>
            <a:p>
              <a:pPr algn="l" rtl="0"/>
              <a:endParaRPr lang="en-US">
                <a:latin typeface="Arial" pitchFamily="34" charset="0"/>
              </a:endParaRPr>
            </a:p>
          </p:txBody>
        </p:sp>
      </p:grpSp>
      <p:grpSp>
        <p:nvGrpSpPr>
          <p:cNvPr id="5" name="Group 16"/>
          <p:cNvGrpSpPr>
            <a:grpSpLocks/>
          </p:cNvGrpSpPr>
          <p:nvPr/>
        </p:nvGrpSpPr>
        <p:grpSpPr bwMode="auto">
          <a:xfrm>
            <a:off x="611188" y="3284538"/>
            <a:ext cx="1368425" cy="1490662"/>
            <a:chOff x="576" y="2976"/>
            <a:chExt cx="1218" cy="1083"/>
          </a:xfrm>
        </p:grpSpPr>
        <p:pic>
          <p:nvPicPr>
            <p:cNvPr id="35878" name="Picture 7" descr="bar code reader"/>
            <p:cNvPicPr>
              <a:picLocks noChangeAspect="1" noChangeArrowheads="1"/>
            </p:cNvPicPr>
            <p:nvPr/>
          </p:nvPicPr>
          <p:blipFill>
            <a:blip r:embed="rId6" cstate="print"/>
            <a:srcRect/>
            <a:stretch>
              <a:fillRect/>
            </a:stretch>
          </p:blipFill>
          <p:spPr bwMode="auto">
            <a:xfrm>
              <a:off x="576" y="2976"/>
              <a:ext cx="1218" cy="822"/>
            </a:xfrm>
            <a:prstGeom prst="rect">
              <a:avLst/>
            </a:prstGeom>
            <a:noFill/>
            <a:ln w="9525">
              <a:noFill/>
              <a:miter lim="800000"/>
              <a:headEnd/>
              <a:tailEnd/>
            </a:ln>
          </p:spPr>
        </p:pic>
        <p:sp>
          <p:nvSpPr>
            <p:cNvPr id="35879" name="Text Box 15"/>
            <p:cNvSpPr txBox="1">
              <a:spLocks noChangeArrowheads="1"/>
            </p:cNvSpPr>
            <p:nvPr/>
          </p:nvSpPr>
          <p:spPr bwMode="auto">
            <a:xfrm>
              <a:off x="816" y="3793"/>
              <a:ext cx="164" cy="266"/>
            </a:xfrm>
            <a:prstGeom prst="rect">
              <a:avLst/>
            </a:prstGeom>
            <a:noFill/>
            <a:ln w="9525">
              <a:noFill/>
              <a:miter lim="800000"/>
              <a:headEnd/>
              <a:tailEnd/>
            </a:ln>
          </p:spPr>
          <p:txBody>
            <a:bodyPr wrap="none">
              <a:spAutoFit/>
            </a:bodyPr>
            <a:lstStyle/>
            <a:p>
              <a:pPr algn="l" rtl="0"/>
              <a:endParaRPr lang="en-US">
                <a:latin typeface="Arial" pitchFamily="34" charset="0"/>
              </a:endParaRPr>
            </a:p>
          </p:txBody>
        </p:sp>
      </p:grpSp>
      <p:pic>
        <p:nvPicPr>
          <p:cNvPr id="35884" name="Picture 44" descr="Img00038"/>
          <p:cNvPicPr>
            <a:picLocks noChangeAspect="1" noChangeArrowheads="1"/>
          </p:cNvPicPr>
          <p:nvPr/>
        </p:nvPicPr>
        <p:blipFill>
          <a:blip r:embed="rId7" cstate="print"/>
          <a:srcRect/>
          <a:stretch>
            <a:fillRect/>
          </a:stretch>
        </p:blipFill>
        <p:spPr bwMode="auto">
          <a:xfrm>
            <a:off x="250825" y="4437063"/>
            <a:ext cx="1584325" cy="1189037"/>
          </a:xfrm>
          <a:prstGeom prst="rect">
            <a:avLst/>
          </a:prstGeom>
          <a:noFill/>
        </p:spPr>
      </p:pic>
      <p:pic>
        <p:nvPicPr>
          <p:cNvPr id="35885" name="Picture 45" descr="Img00041"/>
          <p:cNvPicPr>
            <a:picLocks noChangeAspect="1" noChangeArrowheads="1"/>
          </p:cNvPicPr>
          <p:nvPr/>
        </p:nvPicPr>
        <p:blipFill>
          <a:blip r:embed="rId8" cstate="print"/>
          <a:srcRect/>
          <a:stretch>
            <a:fillRect/>
          </a:stretch>
        </p:blipFill>
        <p:spPr bwMode="auto">
          <a:xfrm>
            <a:off x="7164388" y="4724400"/>
            <a:ext cx="1800225" cy="151288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35884"/>
                                        </p:tgtEl>
                                        <p:attrNameLst>
                                          <p:attrName>style.visibility</p:attrName>
                                        </p:attrNameLst>
                                      </p:cBhvr>
                                      <p:to>
                                        <p:strVal val="visible"/>
                                      </p:to>
                                    </p:set>
                                    <p:animEffect transition="in" filter="fade">
                                      <p:cBhvr>
                                        <p:cTn id="7" dur="800" decel="100000"/>
                                        <p:tgtEl>
                                          <p:spTgt spid="35884"/>
                                        </p:tgtEl>
                                      </p:cBhvr>
                                    </p:animEffect>
                                    <p:anim calcmode="lin" valueType="num">
                                      <p:cBhvr>
                                        <p:cTn id="8" dur="800" decel="100000" fill="hold"/>
                                        <p:tgtEl>
                                          <p:spTgt spid="35884"/>
                                        </p:tgtEl>
                                        <p:attrNameLst>
                                          <p:attrName>style.rotation</p:attrName>
                                        </p:attrNameLst>
                                      </p:cBhvr>
                                      <p:tavLst>
                                        <p:tav tm="0">
                                          <p:val>
                                            <p:fltVal val="-90"/>
                                          </p:val>
                                        </p:tav>
                                        <p:tav tm="100000">
                                          <p:val>
                                            <p:fltVal val="0"/>
                                          </p:val>
                                        </p:tav>
                                      </p:tavLst>
                                    </p:anim>
                                    <p:anim calcmode="lin" valueType="num">
                                      <p:cBhvr>
                                        <p:cTn id="9" dur="800" decel="100000" fill="hold"/>
                                        <p:tgtEl>
                                          <p:spTgt spid="35884"/>
                                        </p:tgtEl>
                                        <p:attrNameLst>
                                          <p:attrName>ppt_x</p:attrName>
                                        </p:attrNameLst>
                                      </p:cBhvr>
                                      <p:tavLst>
                                        <p:tav tm="0">
                                          <p:val>
                                            <p:strVal val="#ppt_x+0.4"/>
                                          </p:val>
                                        </p:tav>
                                        <p:tav tm="100000">
                                          <p:val>
                                            <p:strVal val="#ppt_x-0.05"/>
                                          </p:val>
                                        </p:tav>
                                      </p:tavLst>
                                    </p:anim>
                                    <p:anim calcmode="lin" valueType="num">
                                      <p:cBhvr>
                                        <p:cTn id="10" dur="800" decel="100000" fill="hold"/>
                                        <p:tgtEl>
                                          <p:spTgt spid="3588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588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5884"/>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5885"/>
                                        </p:tgtEl>
                                        <p:attrNameLst>
                                          <p:attrName>style.visibility</p:attrName>
                                        </p:attrNameLst>
                                      </p:cBhvr>
                                      <p:to>
                                        <p:strVal val="visible"/>
                                      </p:to>
                                    </p:set>
                                    <p:anim calcmode="lin" valueType="num">
                                      <p:cBhvr additive="base">
                                        <p:cTn id="17" dur="500" fill="hold"/>
                                        <p:tgtEl>
                                          <p:spTgt spid="35885"/>
                                        </p:tgtEl>
                                        <p:attrNameLst>
                                          <p:attrName>ppt_x</p:attrName>
                                        </p:attrNameLst>
                                      </p:cBhvr>
                                      <p:tavLst>
                                        <p:tav tm="0">
                                          <p:val>
                                            <p:strVal val="#ppt_x"/>
                                          </p:val>
                                        </p:tav>
                                        <p:tav tm="100000">
                                          <p:val>
                                            <p:strVal val="#ppt_x"/>
                                          </p:val>
                                        </p:tav>
                                      </p:tavLst>
                                    </p:anim>
                                    <p:anim calcmode="lin" valueType="num">
                                      <p:cBhvr additive="base">
                                        <p:cTn id="18" dur="500" fill="hold"/>
                                        <p:tgtEl>
                                          <p:spTgt spid="358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539750" y="2997200"/>
            <a:ext cx="8001000" cy="1216025"/>
          </a:xfrm>
        </p:spPr>
        <p:txBody>
          <a:bodyPr>
            <a:normAutofit fontScale="90000"/>
          </a:bodyPr>
          <a:lstStyle/>
          <a:p>
            <a:pPr algn="ctr"/>
            <a:r>
              <a:rPr lang="ar-EG" sz="4600" b="1">
                <a:solidFill>
                  <a:schemeClr val="accent2"/>
                </a:solidFill>
              </a:rPr>
              <a:t>وحدات الاخراج</a:t>
            </a:r>
            <a:r>
              <a:rPr lang="en-US" sz="4600" b="1">
                <a:solidFill>
                  <a:schemeClr val="accent2"/>
                </a:solidFill>
              </a:rPr>
              <a:t> </a:t>
            </a:r>
            <a:br>
              <a:rPr lang="en-US" sz="4600" b="1">
                <a:solidFill>
                  <a:schemeClr val="accent2"/>
                </a:solidFill>
              </a:rPr>
            </a:br>
            <a:r>
              <a:rPr lang="en-US" sz="4600" b="1">
                <a:solidFill>
                  <a:schemeClr val="accent2"/>
                </a:solidFill>
              </a:rPr>
              <a:t>Output Units </a:t>
            </a:r>
            <a:r>
              <a:rPr lang="ar-EG" sz="4600" b="1">
                <a:solidFill>
                  <a:schemeClr val="accent2"/>
                </a:solidFill>
              </a:rPr>
              <a:t> </a:t>
            </a:r>
            <a:endParaRPr lang="en-GB" sz="4600" b="1">
              <a:solidFill>
                <a:schemeClr val="accent2"/>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Rot="1" noChangeArrowheads="1"/>
          </p:cNvSpPr>
          <p:nvPr/>
        </p:nvSpPr>
        <p:spPr bwMode="auto">
          <a:xfrm>
            <a:off x="457200" y="274638"/>
            <a:ext cx="7467600" cy="1143000"/>
          </a:xfrm>
          <a:prstGeom prst="rect">
            <a:avLst/>
          </a:prstGeom>
          <a:noFill/>
          <a:ln w="9525">
            <a:noFill/>
            <a:miter lim="800000"/>
            <a:headEnd/>
            <a:tailEnd/>
          </a:ln>
        </p:spPr>
        <p:txBody>
          <a:bodyPr anchor="ctr"/>
          <a:lstStyle/>
          <a:p>
            <a:pPr algn="ctr"/>
            <a:r>
              <a:rPr lang="en-US" sz="4400">
                <a:solidFill>
                  <a:schemeClr val="accent2"/>
                </a:solidFill>
                <a:effectLst>
                  <a:outerShdw blurRad="38100" dist="38100" dir="2700000" algn="tl">
                    <a:srgbClr val="C0C0C0"/>
                  </a:outerShdw>
                </a:effectLst>
                <a:latin typeface="Garamond" pitchFamily="18" charset="0"/>
              </a:rPr>
              <a:t> Output Units</a:t>
            </a:r>
            <a:r>
              <a:rPr lang="ar-SA" sz="4400">
                <a:solidFill>
                  <a:schemeClr val="accent2"/>
                </a:solidFill>
                <a:effectLst>
                  <a:outerShdw blurRad="38100" dist="38100" dir="2700000" algn="tl">
                    <a:srgbClr val="C0C0C0"/>
                  </a:outerShdw>
                </a:effectLst>
                <a:latin typeface="Garamond" pitchFamily="18" charset="0"/>
              </a:rPr>
              <a:t>وحدات الإخراج </a:t>
            </a:r>
            <a:endParaRPr lang="en-US" sz="4400">
              <a:solidFill>
                <a:schemeClr val="accent2"/>
              </a:solidFill>
              <a:effectLst>
                <a:outerShdw blurRad="38100" dist="38100" dir="2700000" algn="tl">
                  <a:srgbClr val="C0C0C0"/>
                </a:outerShdw>
              </a:effectLst>
              <a:latin typeface="Garamond" pitchFamily="18" charset="0"/>
            </a:endParaRPr>
          </a:p>
        </p:txBody>
      </p:sp>
      <p:sp>
        <p:nvSpPr>
          <p:cNvPr id="25605" name="Line 4"/>
          <p:cNvSpPr>
            <a:spLocks noChangeShapeType="1"/>
          </p:cNvSpPr>
          <p:nvPr/>
        </p:nvSpPr>
        <p:spPr bwMode="auto">
          <a:xfrm>
            <a:off x="4500563" y="1412875"/>
            <a:ext cx="0" cy="792163"/>
          </a:xfrm>
          <a:prstGeom prst="line">
            <a:avLst/>
          </a:prstGeom>
          <a:noFill/>
          <a:ln w="28575">
            <a:solidFill>
              <a:schemeClr val="hlink"/>
            </a:solidFill>
            <a:round/>
            <a:headEnd/>
            <a:tailEnd/>
          </a:ln>
        </p:spPr>
        <p:txBody>
          <a:bodyPr/>
          <a:lstStyle/>
          <a:p>
            <a:endParaRPr lang="en-GB"/>
          </a:p>
        </p:txBody>
      </p:sp>
      <p:sp>
        <p:nvSpPr>
          <p:cNvPr id="25606" name="Line 5"/>
          <p:cNvSpPr>
            <a:spLocks noChangeShapeType="1"/>
          </p:cNvSpPr>
          <p:nvPr/>
        </p:nvSpPr>
        <p:spPr bwMode="auto">
          <a:xfrm>
            <a:off x="971550" y="2205038"/>
            <a:ext cx="7056438" cy="0"/>
          </a:xfrm>
          <a:prstGeom prst="line">
            <a:avLst/>
          </a:prstGeom>
          <a:noFill/>
          <a:ln w="28575">
            <a:solidFill>
              <a:schemeClr val="hlink"/>
            </a:solidFill>
            <a:round/>
            <a:headEnd/>
            <a:tailEnd/>
          </a:ln>
        </p:spPr>
        <p:txBody>
          <a:bodyPr/>
          <a:lstStyle/>
          <a:p>
            <a:endParaRPr lang="en-GB"/>
          </a:p>
        </p:txBody>
      </p:sp>
      <p:sp>
        <p:nvSpPr>
          <p:cNvPr id="25607" name="Line 6"/>
          <p:cNvSpPr>
            <a:spLocks noChangeShapeType="1"/>
          </p:cNvSpPr>
          <p:nvPr/>
        </p:nvSpPr>
        <p:spPr bwMode="auto">
          <a:xfrm>
            <a:off x="8027988" y="2205038"/>
            <a:ext cx="0" cy="863600"/>
          </a:xfrm>
          <a:prstGeom prst="line">
            <a:avLst/>
          </a:prstGeom>
          <a:noFill/>
          <a:ln w="28575">
            <a:solidFill>
              <a:schemeClr val="hlink"/>
            </a:solidFill>
            <a:round/>
            <a:headEnd/>
            <a:tailEnd type="triangle" w="med" len="med"/>
          </a:ln>
        </p:spPr>
        <p:txBody>
          <a:bodyPr/>
          <a:lstStyle/>
          <a:p>
            <a:endParaRPr lang="en-GB"/>
          </a:p>
        </p:txBody>
      </p:sp>
      <p:sp>
        <p:nvSpPr>
          <p:cNvPr id="25608" name="Line 8"/>
          <p:cNvSpPr>
            <a:spLocks noChangeShapeType="1"/>
          </p:cNvSpPr>
          <p:nvPr/>
        </p:nvSpPr>
        <p:spPr bwMode="auto">
          <a:xfrm>
            <a:off x="971550" y="2205038"/>
            <a:ext cx="0" cy="863600"/>
          </a:xfrm>
          <a:prstGeom prst="line">
            <a:avLst/>
          </a:prstGeom>
          <a:noFill/>
          <a:ln w="28575">
            <a:solidFill>
              <a:schemeClr val="hlink"/>
            </a:solidFill>
            <a:round/>
            <a:headEnd/>
            <a:tailEnd type="triangle" w="med" len="med"/>
          </a:ln>
        </p:spPr>
        <p:txBody>
          <a:bodyPr/>
          <a:lstStyle/>
          <a:p>
            <a:endParaRPr lang="en-GB"/>
          </a:p>
        </p:txBody>
      </p:sp>
      <p:sp>
        <p:nvSpPr>
          <p:cNvPr id="25609" name="Rectangle 9"/>
          <p:cNvSpPr>
            <a:spLocks noChangeArrowheads="1"/>
          </p:cNvSpPr>
          <p:nvPr/>
        </p:nvSpPr>
        <p:spPr bwMode="auto">
          <a:xfrm>
            <a:off x="7129463" y="3141663"/>
            <a:ext cx="1724025" cy="884237"/>
          </a:xfrm>
          <a:prstGeom prst="rect">
            <a:avLst/>
          </a:prstGeom>
          <a:noFill/>
          <a:ln w="9525">
            <a:noFill/>
            <a:miter lim="800000"/>
            <a:headEnd/>
            <a:tailEnd/>
          </a:ln>
        </p:spPr>
        <p:txBody>
          <a:bodyPr wrap="none">
            <a:spAutoFit/>
          </a:bodyPr>
          <a:lstStyle/>
          <a:p>
            <a:pPr algn="ctr"/>
            <a:r>
              <a:rPr lang="ar-SA" sz="2800">
                <a:latin typeface="Arial" pitchFamily="34" charset="0"/>
              </a:rPr>
              <a:t>شاشة العرض</a:t>
            </a:r>
          </a:p>
          <a:p>
            <a:pPr algn="ctr"/>
            <a:r>
              <a:rPr lang="en-US" sz="2400">
                <a:latin typeface="Arial" pitchFamily="34" charset="0"/>
              </a:rPr>
              <a:t>Monitor</a:t>
            </a:r>
          </a:p>
        </p:txBody>
      </p:sp>
      <p:sp>
        <p:nvSpPr>
          <p:cNvPr id="25610" name="Rectangle 10"/>
          <p:cNvSpPr>
            <a:spLocks noChangeArrowheads="1"/>
          </p:cNvSpPr>
          <p:nvPr/>
        </p:nvSpPr>
        <p:spPr bwMode="auto">
          <a:xfrm>
            <a:off x="684213" y="3284538"/>
            <a:ext cx="1082675" cy="884237"/>
          </a:xfrm>
          <a:prstGeom prst="rect">
            <a:avLst/>
          </a:prstGeom>
          <a:noFill/>
          <a:ln w="9525">
            <a:noFill/>
            <a:miter lim="800000"/>
            <a:headEnd/>
            <a:tailEnd/>
          </a:ln>
        </p:spPr>
        <p:txBody>
          <a:bodyPr wrap="none">
            <a:spAutoFit/>
          </a:bodyPr>
          <a:lstStyle/>
          <a:p>
            <a:pPr algn="ctr"/>
            <a:r>
              <a:rPr lang="ar-SA" sz="2800">
                <a:latin typeface="Arial" pitchFamily="34" charset="0"/>
              </a:rPr>
              <a:t>الطابعة</a:t>
            </a:r>
          </a:p>
          <a:p>
            <a:pPr algn="ctr"/>
            <a:r>
              <a:rPr lang="en-US" sz="2400">
                <a:latin typeface="Arial" pitchFamily="34" charset="0"/>
              </a:rPr>
              <a:t>Printer</a:t>
            </a:r>
          </a:p>
        </p:txBody>
      </p:sp>
      <p:grpSp>
        <p:nvGrpSpPr>
          <p:cNvPr id="2" name="Group 7"/>
          <p:cNvGrpSpPr>
            <a:grpSpLocks/>
          </p:cNvGrpSpPr>
          <p:nvPr/>
        </p:nvGrpSpPr>
        <p:grpSpPr bwMode="auto">
          <a:xfrm>
            <a:off x="6372225" y="4221163"/>
            <a:ext cx="2303463" cy="1743075"/>
            <a:chOff x="3324" y="1632"/>
            <a:chExt cx="1764" cy="2188"/>
          </a:xfrm>
        </p:grpSpPr>
        <p:pic>
          <p:nvPicPr>
            <p:cNvPr id="25612" name="Picture 4" descr="monitor"/>
            <p:cNvPicPr>
              <a:picLocks noChangeAspect="1" noChangeArrowheads="1"/>
            </p:cNvPicPr>
            <p:nvPr/>
          </p:nvPicPr>
          <p:blipFill>
            <a:blip r:embed="rId2" cstate="print"/>
            <a:srcRect/>
            <a:stretch>
              <a:fillRect/>
            </a:stretch>
          </p:blipFill>
          <p:spPr bwMode="auto">
            <a:xfrm>
              <a:off x="3324" y="1632"/>
              <a:ext cx="1764" cy="1707"/>
            </a:xfrm>
            <a:prstGeom prst="rect">
              <a:avLst/>
            </a:prstGeom>
            <a:noFill/>
            <a:ln w="9525">
              <a:noFill/>
              <a:miter lim="800000"/>
              <a:headEnd/>
              <a:tailEnd/>
            </a:ln>
          </p:spPr>
        </p:pic>
        <p:sp>
          <p:nvSpPr>
            <p:cNvPr id="25613" name="Text Box 6"/>
            <p:cNvSpPr txBox="1">
              <a:spLocks noChangeArrowheads="1"/>
            </p:cNvSpPr>
            <p:nvPr/>
          </p:nvSpPr>
          <p:spPr bwMode="auto">
            <a:xfrm>
              <a:off x="3781" y="3360"/>
              <a:ext cx="141" cy="460"/>
            </a:xfrm>
            <a:prstGeom prst="rect">
              <a:avLst/>
            </a:prstGeom>
            <a:noFill/>
            <a:ln w="9525">
              <a:noFill/>
              <a:miter lim="800000"/>
              <a:headEnd/>
              <a:tailEnd/>
            </a:ln>
          </p:spPr>
          <p:txBody>
            <a:bodyPr>
              <a:spAutoFit/>
            </a:bodyPr>
            <a:lstStyle/>
            <a:p>
              <a:pPr algn="l" rtl="0"/>
              <a:endParaRPr lang="en-US">
                <a:latin typeface="Arial" pitchFamily="34" charset="0"/>
              </a:endParaRPr>
            </a:p>
          </p:txBody>
        </p:sp>
      </p:grpSp>
      <p:grpSp>
        <p:nvGrpSpPr>
          <p:cNvPr id="3" name="Group 9"/>
          <p:cNvGrpSpPr>
            <a:grpSpLocks/>
          </p:cNvGrpSpPr>
          <p:nvPr/>
        </p:nvGrpSpPr>
        <p:grpSpPr bwMode="auto">
          <a:xfrm>
            <a:off x="251520" y="4437063"/>
            <a:ext cx="2111375" cy="1595437"/>
            <a:chOff x="816" y="2064"/>
            <a:chExt cx="1906" cy="1683"/>
          </a:xfrm>
        </p:grpSpPr>
        <p:pic>
          <p:nvPicPr>
            <p:cNvPr id="25615" name="Picture 5" descr="printer"/>
            <p:cNvPicPr>
              <a:picLocks noChangeAspect="1" noChangeArrowheads="1"/>
            </p:cNvPicPr>
            <p:nvPr/>
          </p:nvPicPr>
          <p:blipFill>
            <a:blip r:embed="rId3" cstate="print"/>
            <a:srcRect/>
            <a:stretch>
              <a:fillRect/>
            </a:stretch>
          </p:blipFill>
          <p:spPr bwMode="auto">
            <a:xfrm>
              <a:off x="816" y="2064"/>
              <a:ext cx="1906" cy="1267"/>
            </a:xfrm>
            <a:prstGeom prst="rect">
              <a:avLst/>
            </a:prstGeom>
            <a:noFill/>
            <a:ln w="9525">
              <a:noFill/>
              <a:miter lim="800000"/>
              <a:headEnd/>
              <a:tailEnd/>
            </a:ln>
          </p:spPr>
        </p:pic>
        <p:sp>
          <p:nvSpPr>
            <p:cNvPr id="25616" name="Text Box 8"/>
            <p:cNvSpPr txBox="1">
              <a:spLocks noChangeArrowheads="1"/>
            </p:cNvSpPr>
            <p:nvPr/>
          </p:nvSpPr>
          <p:spPr bwMode="auto">
            <a:xfrm>
              <a:off x="1366" y="3360"/>
              <a:ext cx="167" cy="387"/>
            </a:xfrm>
            <a:prstGeom prst="rect">
              <a:avLst/>
            </a:prstGeom>
            <a:noFill/>
            <a:ln w="9525">
              <a:noFill/>
              <a:miter lim="800000"/>
              <a:headEnd/>
              <a:tailEnd/>
            </a:ln>
          </p:spPr>
          <p:txBody>
            <a:bodyPr wrap="none">
              <a:spAutoFit/>
            </a:bodyPr>
            <a:lstStyle/>
            <a:p>
              <a:pPr algn="l" rtl="0"/>
              <a:endParaRPr lang="en-US">
                <a:latin typeface="Arial" pitchFamily="34" charset="0"/>
              </a:endParaRPr>
            </a:p>
          </p:txBody>
        </p:sp>
      </p:grpSp>
      <p:sp>
        <p:nvSpPr>
          <p:cNvPr id="25617" name="Line 8"/>
          <p:cNvSpPr>
            <a:spLocks noChangeShapeType="1"/>
          </p:cNvSpPr>
          <p:nvPr/>
        </p:nvSpPr>
        <p:spPr bwMode="auto">
          <a:xfrm>
            <a:off x="5220072" y="2205038"/>
            <a:ext cx="0" cy="863600"/>
          </a:xfrm>
          <a:prstGeom prst="line">
            <a:avLst/>
          </a:prstGeom>
          <a:noFill/>
          <a:ln w="28575">
            <a:solidFill>
              <a:schemeClr val="hlink"/>
            </a:solidFill>
            <a:round/>
            <a:headEnd/>
            <a:tailEnd type="triangle" w="med" len="med"/>
          </a:ln>
        </p:spPr>
        <p:txBody>
          <a:bodyPr/>
          <a:lstStyle/>
          <a:p>
            <a:endParaRPr lang="en-GB"/>
          </a:p>
        </p:txBody>
      </p:sp>
      <p:grpSp>
        <p:nvGrpSpPr>
          <p:cNvPr id="4" name="Group 7"/>
          <p:cNvGrpSpPr>
            <a:grpSpLocks/>
          </p:cNvGrpSpPr>
          <p:nvPr/>
        </p:nvGrpSpPr>
        <p:grpSpPr bwMode="auto">
          <a:xfrm>
            <a:off x="3995936" y="4077072"/>
            <a:ext cx="2303462" cy="2200275"/>
            <a:chOff x="2928" y="1680"/>
            <a:chExt cx="1824" cy="1958"/>
          </a:xfrm>
        </p:grpSpPr>
        <p:pic>
          <p:nvPicPr>
            <p:cNvPr id="25619" name="Picture 4" descr="speakers"/>
            <p:cNvPicPr>
              <a:picLocks noChangeAspect="1" noChangeArrowheads="1"/>
            </p:cNvPicPr>
            <p:nvPr/>
          </p:nvPicPr>
          <p:blipFill>
            <a:blip r:embed="rId4" cstate="print"/>
            <a:srcRect/>
            <a:stretch>
              <a:fillRect/>
            </a:stretch>
          </p:blipFill>
          <p:spPr bwMode="auto">
            <a:xfrm>
              <a:off x="2928" y="1680"/>
              <a:ext cx="1824" cy="1532"/>
            </a:xfrm>
            <a:prstGeom prst="rect">
              <a:avLst/>
            </a:prstGeom>
            <a:noFill/>
            <a:ln w="9525">
              <a:noFill/>
              <a:miter lim="800000"/>
              <a:headEnd/>
              <a:tailEnd/>
            </a:ln>
          </p:spPr>
        </p:pic>
        <p:sp>
          <p:nvSpPr>
            <p:cNvPr id="25620" name="Text Box 6"/>
            <p:cNvSpPr txBox="1">
              <a:spLocks noChangeArrowheads="1"/>
            </p:cNvSpPr>
            <p:nvPr/>
          </p:nvSpPr>
          <p:spPr bwMode="auto">
            <a:xfrm>
              <a:off x="3311" y="3312"/>
              <a:ext cx="146" cy="326"/>
            </a:xfrm>
            <a:prstGeom prst="rect">
              <a:avLst/>
            </a:prstGeom>
            <a:noFill/>
            <a:ln w="9525">
              <a:noFill/>
              <a:miter lim="800000"/>
              <a:headEnd/>
              <a:tailEnd/>
            </a:ln>
          </p:spPr>
          <p:txBody>
            <a:bodyPr wrap="none">
              <a:spAutoFit/>
            </a:bodyPr>
            <a:lstStyle/>
            <a:p>
              <a:pPr algn="l" rtl="0"/>
              <a:endParaRPr lang="en-US">
                <a:latin typeface="Arial" pitchFamily="34" charset="0"/>
              </a:endParaRPr>
            </a:p>
          </p:txBody>
        </p:sp>
      </p:grpSp>
      <p:sp>
        <p:nvSpPr>
          <p:cNvPr id="25621" name="Rectangle 9"/>
          <p:cNvSpPr>
            <a:spLocks noChangeArrowheads="1"/>
          </p:cNvSpPr>
          <p:nvPr/>
        </p:nvSpPr>
        <p:spPr bwMode="auto">
          <a:xfrm>
            <a:off x="4499992" y="3140968"/>
            <a:ext cx="1473200" cy="884237"/>
          </a:xfrm>
          <a:prstGeom prst="rect">
            <a:avLst/>
          </a:prstGeom>
          <a:noFill/>
          <a:ln w="9525">
            <a:noFill/>
            <a:miter lim="800000"/>
            <a:headEnd/>
            <a:tailEnd/>
          </a:ln>
        </p:spPr>
        <p:txBody>
          <a:bodyPr wrap="none">
            <a:spAutoFit/>
          </a:bodyPr>
          <a:lstStyle/>
          <a:p>
            <a:pPr algn="ctr"/>
            <a:r>
              <a:rPr lang="ar-SA" sz="2800" dirty="0">
                <a:latin typeface="Arial" pitchFamily="34" charset="0"/>
              </a:rPr>
              <a:t>السماعات</a:t>
            </a:r>
          </a:p>
          <a:p>
            <a:pPr algn="ctr"/>
            <a:r>
              <a:rPr lang="en-US" sz="2400" dirty="0">
                <a:latin typeface="Arial" pitchFamily="34" charset="0"/>
              </a:rPr>
              <a:t>Speakers</a:t>
            </a:r>
          </a:p>
        </p:txBody>
      </p:sp>
      <p:sp>
        <p:nvSpPr>
          <p:cNvPr id="25624" name="Line 8"/>
          <p:cNvSpPr>
            <a:spLocks noChangeShapeType="1"/>
          </p:cNvSpPr>
          <p:nvPr/>
        </p:nvSpPr>
        <p:spPr bwMode="auto">
          <a:xfrm>
            <a:off x="3059832" y="2205038"/>
            <a:ext cx="0" cy="863600"/>
          </a:xfrm>
          <a:prstGeom prst="line">
            <a:avLst/>
          </a:prstGeom>
          <a:noFill/>
          <a:ln w="28575">
            <a:solidFill>
              <a:schemeClr val="hlink"/>
            </a:solidFill>
            <a:round/>
            <a:headEnd/>
            <a:tailEnd type="triangle" w="med" len="med"/>
          </a:ln>
        </p:spPr>
        <p:txBody>
          <a:bodyPr/>
          <a:lstStyle/>
          <a:p>
            <a:endParaRPr lang="en-GB"/>
          </a:p>
        </p:txBody>
      </p:sp>
      <p:sp>
        <p:nvSpPr>
          <p:cNvPr id="25625" name="Rectangle 10"/>
          <p:cNvSpPr>
            <a:spLocks noChangeArrowheads="1"/>
          </p:cNvSpPr>
          <p:nvPr/>
        </p:nvSpPr>
        <p:spPr bwMode="auto">
          <a:xfrm>
            <a:off x="2540074" y="3213100"/>
            <a:ext cx="1239838" cy="884238"/>
          </a:xfrm>
          <a:prstGeom prst="rect">
            <a:avLst/>
          </a:prstGeom>
          <a:noFill/>
          <a:ln w="9525">
            <a:noFill/>
            <a:miter lim="800000"/>
            <a:headEnd/>
            <a:tailEnd/>
          </a:ln>
        </p:spPr>
        <p:txBody>
          <a:bodyPr wrap="none">
            <a:spAutoFit/>
          </a:bodyPr>
          <a:lstStyle/>
          <a:p>
            <a:pPr algn="ctr"/>
            <a:r>
              <a:rPr lang="ar-EG" sz="2800" dirty="0">
                <a:latin typeface="Arial" pitchFamily="34" charset="0"/>
              </a:rPr>
              <a:t>الراسمات</a:t>
            </a:r>
            <a:endParaRPr lang="ar-SA" sz="2800" dirty="0">
              <a:latin typeface="Arial" pitchFamily="34" charset="0"/>
            </a:endParaRPr>
          </a:p>
          <a:p>
            <a:pPr algn="ctr"/>
            <a:r>
              <a:rPr lang="en-US" sz="2400" dirty="0">
                <a:latin typeface="Arial" pitchFamily="34" charset="0"/>
              </a:rPr>
              <a:t>Plotters</a:t>
            </a:r>
          </a:p>
        </p:txBody>
      </p:sp>
      <p:pic>
        <p:nvPicPr>
          <p:cNvPr id="22" name="Picture 21" descr="Plotter1.gif"/>
          <p:cNvPicPr>
            <a:picLocks noChangeAspect="1"/>
          </p:cNvPicPr>
          <p:nvPr/>
        </p:nvPicPr>
        <p:blipFill>
          <a:blip r:embed="rId5" cstate="print"/>
          <a:stretch>
            <a:fillRect/>
          </a:stretch>
        </p:blipFill>
        <p:spPr>
          <a:xfrm>
            <a:off x="2288108" y="4221088"/>
            <a:ext cx="1563812" cy="1563812"/>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2063</TotalTime>
  <Words>2110</Words>
  <Application>Microsoft Office PowerPoint</Application>
  <PresentationFormat>عرض على الشاشة (3:4)‏</PresentationFormat>
  <Paragraphs>426</Paragraphs>
  <Slides>54</Slides>
  <Notes>13</Notes>
  <HiddenSlides>0</HiddenSlides>
  <MMClips>0</MMClips>
  <ScaleCrop>false</ScaleCrop>
  <HeadingPairs>
    <vt:vector size="4" baseType="variant">
      <vt:variant>
        <vt:lpstr>سمة</vt:lpstr>
      </vt:variant>
      <vt:variant>
        <vt:i4>1</vt:i4>
      </vt:variant>
      <vt:variant>
        <vt:lpstr>عناوين الشرائح</vt:lpstr>
      </vt:variant>
      <vt:variant>
        <vt:i4>54</vt:i4>
      </vt:variant>
    </vt:vector>
  </HeadingPairs>
  <TitlesOfParts>
    <vt:vector size="55" baseType="lpstr">
      <vt:lpstr>Concourse</vt:lpstr>
      <vt:lpstr>تطبيقات الحاسب في التعليم حسب 301 المستوى الثالث الوحدات المعتمدة: 2 المتطلب السابق: لا يوجد أستاذة المادة: م. منى الغامدي</vt:lpstr>
      <vt:lpstr>محتوى المقرر:</vt:lpstr>
      <vt:lpstr>الشريحة 3</vt:lpstr>
      <vt:lpstr>المراجع</vt:lpstr>
      <vt:lpstr>القواعد الواجب اتباعها اثناء المحاضرة</vt:lpstr>
      <vt:lpstr>محاضرة 1</vt:lpstr>
      <vt:lpstr>           </vt:lpstr>
      <vt:lpstr>المعلومات information </vt:lpstr>
      <vt:lpstr>الشريحة 9</vt:lpstr>
      <vt:lpstr>معالجة البيانات</vt:lpstr>
      <vt:lpstr>مراحل معالجة البيانات</vt:lpstr>
      <vt:lpstr>مراحل معالجة البيانات</vt:lpstr>
      <vt:lpstr>تمثيل البيانات داخل الحاسب</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المكونات المادية  Hardware </vt:lpstr>
      <vt:lpstr>الشريحة 28</vt:lpstr>
      <vt:lpstr>وحدة المعالجة المركزية  Central Processing Unit  او المعالج  Processor</vt:lpstr>
      <vt:lpstr>أهم وظائف المعالج Processor</vt:lpstr>
      <vt:lpstr>الشريحة 31</vt:lpstr>
      <vt:lpstr>الشريحة 32</vt:lpstr>
      <vt:lpstr>الشريحة 33</vt:lpstr>
      <vt:lpstr>1-المسجلات الداخليه (Internal Registers)</vt:lpstr>
      <vt:lpstr>2- وحدة التنفيذ (تقوم بتنفيذ الاوامر) وتنقسم الى:</vt:lpstr>
      <vt:lpstr>3- وحدة التحكم Control Unit </vt:lpstr>
      <vt:lpstr>4- وحدة الذاكره المخبأة Cash Memory  </vt:lpstr>
      <vt:lpstr>5- وحدة موائمة الناقل  Bus Interface Unit </vt:lpstr>
      <vt:lpstr>6- وحدة جالب التعليمهInstruction Fetch Unit </vt:lpstr>
      <vt:lpstr>عمل وحدة المعالجة المركزية</vt:lpstr>
      <vt:lpstr>الشريحة 41</vt:lpstr>
      <vt:lpstr>معالجات الحاسبات المحمولة </vt:lpstr>
      <vt:lpstr>الشريحة 43</vt:lpstr>
      <vt:lpstr>الشريحة 44</vt:lpstr>
      <vt:lpstr>وحدة الذاكرة (Memory Unit)</vt:lpstr>
      <vt:lpstr>الشريحة 46</vt:lpstr>
      <vt:lpstr>ذاكرة القراءة فقط ROM </vt:lpstr>
      <vt:lpstr>وحدة الذاكره المخبأة Cash Memory  </vt:lpstr>
      <vt:lpstr>الذاكره التخيليه Virtual Memory </vt:lpstr>
      <vt:lpstr>وحدات التخزين الخارجية External Memory Units</vt:lpstr>
      <vt:lpstr>وحدات الادخال و الاخراج Input and Output Units</vt:lpstr>
      <vt:lpstr>الشريحة 52</vt:lpstr>
      <vt:lpstr>وحدات الاخراج  Output Units  </vt:lpstr>
      <vt:lpstr>الشريحة 54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PC World</dc:creator>
  <cp:lastModifiedBy>user</cp:lastModifiedBy>
  <cp:revision>101</cp:revision>
  <dcterms:created xsi:type="dcterms:W3CDTF">2012-09-06T10:56:12Z</dcterms:created>
  <dcterms:modified xsi:type="dcterms:W3CDTF">2012-12-07T13:26:18Z</dcterms:modified>
</cp:coreProperties>
</file>