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307" r:id="rId13"/>
    <p:sldId id="308" r:id="rId14"/>
    <p:sldId id="269" r:id="rId15"/>
    <p:sldId id="270" r:id="rId16"/>
    <p:sldId id="271" r:id="rId17"/>
    <p:sldId id="306" r:id="rId18"/>
    <p:sldId id="310" r:id="rId19"/>
    <p:sldId id="281" r:id="rId20"/>
    <p:sldId id="31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2" r:id="rId41"/>
    <p:sldId id="303" r:id="rId42"/>
    <p:sldId id="304" r:id="rId43"/>
    <p:sldId id="31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4660"/>
  </p:normalViewPr>
  <p:slideViewPr>
    <p:cSldViewPr>
      <p:cViewPr varScale="1">
        <p:scale>
          <a:sx n="44" d="100"/>
          <a:sy n="44" d="100"/>
        </p:scale>
        <p:origin x="-114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607B1-55E2-4B02-B653-9F8D22198A1D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A3692-EEA6-4039-ABDA-B5DF5C7628C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97FD47-1630-427E-8CAF-BC8E4853A4D1}" type="slidenum">
              <a:rPr lang="ar-SA"/>
              <a:pPr/>
              <a:t>15</a:t>
            </a:fld>
            <a:endParaRPr lang="en-GB"/>
          </a:p>
        </p:txBody>
      </p:sp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ar-SA"/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rtlCol="1" anchor="b"/>
          <a:lstStyle/>
          <a:p>
            <a:pPr algn="l">
              <a:defRPr/>
            </a:pPr>
            <a:fld id="{557A3B9C-3858-42FC-BB04-7BC452049C1D}" type="slidenum">
              <a:rPr lang="ar-EG" sz="1200">
                <a:latin typeface="+mn-lt"/>
                <a:cs typeface="+mn-cs"/>
              </a:rPr>
              <a:pPr algn="l">
                <a:defRPr/>
              </a:pPr>
              <a:t>15</a:t>
            </a:fld>
            <a:endParaRPr lang="ar-EG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302EB8-7475-42B1-945B-20487FA791D5}" type="slidenum">
              <a:rPr lang="ar-SA"/>
              <a:pPr/>
              <a:t>16</a:t>
            </a:fld>
            <a:endParaRPr lang="en-GB"/>
          </a:p>
        </p:txBody>
      </p:sp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ar-SA"/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rtlCol="1" anchor="b"/>
          <a:lstStyle/>
          <a:p>
            <a:pPr algn="l">
              <a:defRPr/>
            </a:pPr>
            <a:fld id="{68D21213-680A-4EDC-ACB5-B4A3A5183FB7}" type="slidenum">
              <a:rPr lang="ar-EG" sz="1200">
                <a:latin typeface="+mn-lt"/>
                <a:cs typeface="+mn-cs"/>
              </a:rPr>
              <a:pPr algn="l">
                <a:defRPr/>
              </a:pPr>
              <a:t>16</a:t>
            </a:fld>
            <a:endParaRPr lang="ar-EG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27443A-BB2A-43AA-A375-90D7DD0B185D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ar-EG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031987-98B0-49D0-97BE-9A3079E6655B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ar-EG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238957-4B74-4EE3-91D5-261281F8D9E6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ar-EG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1CEAEB-2644-4E69-BBAE-E8609D5F39AB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ar-EG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FA703A-51F4-4EB4-88E5-DD7C40B4B284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ar-EG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03F688-A3DB-4866-AE27-EEABA7C0B07C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ar-EG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0E257F-66E6-4D7C-ACD3-F475E7029FE0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ar-EG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D5F8E0-5F39-4F93-BEF4-CD171F8F3829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ar-EG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AC7F5D-7B67-4A0C-9737-B9A8263455F4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ar-EG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6F27B3-144E-497E-85E0-989ECFBD59B9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ar-EG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AF2D4E-CE6E-4092-BCBC-FBA701FADFA4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ar-EG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D141C1-741F-4D09-B777-C99D9992678F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ar-EG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50D7F1-3602-4A37-B14F-68A04ED4F9DD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ar-EG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51ADC-8D0C-4766-A05C-BEB3A3B8B2EF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ar-EG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AD4F63-1CEE-4BFE-A958-C0CEB4B84290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ar-EG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36159B-4FE1-44D1-AE4D-A53622FB0608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ar-E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732F35-58FB-4826-8C1E-05FA5CCF8E29}" type="datetimeFigureOut">
              <a:rPr lang="en-GB" smtClean="0"/>
              <a:pPr/>
              <a:t>17/09/2012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م. منى الغامدي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البرمجيات</a:t>
            </a:r>
            <a:br>
              <a:rPr lang="ar-SA" dirty="0" smtClean="0"/>
            </a:br>
            <a:r>
              <a:rPr lang="ar-SA" dirty="0" smtClean="0"/>
              <a:t>البرامج التطبيقية</a:t>
            </a:r>
            <a:br>
              <a:rPr lang="ar-SA" dirty="0" smtClean="0"/>
            </a:br>
            <a:r>
              <a:rPr lang="ar-SA" dirty="0" smtClean="0"/>
              <a:t>لغات البرمجة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AutoShape 3"/>
          <p:cNvSpPr>
            <a:spLocks noChangeArrowheads="1"/>
          </p:cNvSpPr>
          <p:nvPr/>
        </p:nvSpPr>
        <p:spPr bwMode="auto">
          <a:xfrm>
            <a:off x="1547813" y="2924175"/>
            <a:ext cx="5308600" cy="1008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2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/>
            <a:r>
              <a:rPr lang="ar-EG" sz="44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تابع </a:t>
            </a:r>
            <a:r>
              <a:rPr lang="ar-SA" sz="44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مكونات الحاسب الآلي</a:t>
            </a:r>
            <a:endParaRPr lang="en-US" sz="4400" b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001000" cy="1216025"/>
          </a:xfrm>
        </p:spPr>
        <p:txBody>
          <a:bodyPr>
            <a:normAutofit fontScale="90000"/>
          </a:bodyPr>
          <a:lstStyle/>
          <a:p>
            <a:pPr algn="ctr"/>
            <a:r>
              <a:rPr lang="ar-EG" sz="3600" b="1">
                <a:solidFill>
                  <a:schemeClr val="accent2"/>
                </a:solidFill>
              </a:rPr>
              <a:t>وحدات التخزين الخارجية</a:t>
            </a:r>
            <a:br>
              <a:rPr lang="ar-EG" sz="3600" b="1">
                <a:solidFill>
                  <a:schemeClr val="accent2"/>
                </a:solidFill>
              </a:rPr>
            </a:br>
            <a:r>
              <a:rPr lang="en-US" sz="3600" b="1">
                <a:solidFill>
                  <a:schemeClr val="accent2"/>
                </a:solidFill>
              </a:rPr>
              <a:t>External Memory Units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66738" y="1484313"/>
            <a:ext cx="8001000" cy="4897437"/>
          </a:xfrm>
        </p:spPr>
        <p:txBody>
          <a:bodyPr/>
          <a:lstStyle/>
          <a:p>
            <a:pPr algn="r" rtl="1"/>
            <a:r>
              <a:rPr lang="ar-SA" dirty="0"/>
              <a:t>تستخدم لتخزين البيانات و يمكن استرجاعها إذا طلب المستخدم وهي وحدات لا تفقد محتوياتها عند إيقاف التشغيل</a:t>
            </a:r>
            <a:r>
              <a:rPr lang="ar-EG" dirty="0"/>
              <a:t>.</a:t>
            </a:r>
            <a:endParaRPr lang="en-GB" dirty="0"/>
          </a:p>
        </p:txBody>
      </p:sp>
      <p:pic>
        <p:nvPicPr>
          <p:cNvPr id="7172" name="Picture 21" descr="flopy dis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851400"/>
            <a:ext cx="18669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174" name="_s5124"/>
          <p:cNvCxnSpPr>
            <a:cxnSpLocks noChangeShapeType="1"/>
            <a:stCxn id="19" idx="0"/>
            <a:endCxn id="15" idx="2"/>
          </p:cNvCxnSpPr>
          <p:nvPr/>
        </p:nvCxnSpPr>
        <p:spPr bwMode="auto">
          <a:xfrm rot="16200000" flipV="1">
            <a:off x="5882482" y="2155031"/>
            <a:ext cx="427038" cy="266382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  <p:cxnSp>
        <p:nvCxnSpPr>
          <p:cNvPr id="7175" name="_s5125"/>
          <p:cNvCxnSpPr>
            <a:cxnSpLocks noChangeShapeType="1"/>
            <a:stCxn id="18" idx="0"/>
            <a:endCxn id="15" idx="2"/>
          </p:cNvCxnSpPr>
          <p:nvPr/>
        </p:nvCxnSpPr>
        <p:spPr bwMode="auto">
          <a:xfrm rot="16200000" flipV="1">
            <a:off x="4966494" y="3067844"/>
            <a:ext cx="427038" cy="8382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  <p:cxnSp>
        <p:nvCxnSpPr>
          <p:cNvPr id="7176" name="_s5126"/>
          <p:cNvCxnSpPr>
            <a:cxnSpLocks noChangeShapeType="1"/>
            <a:stCxn id="17" idx="0"/>
            <a:endCxn id="15" idx="2"/>
          </p:cNvCxnSpPr>
          <p:nvPr/>
        </p:nvCxnSpPr>
        <p:spPr bwMode="auto">
          <a:xfrm rot="5400000" flipH="1" flipV="1">
            <a:off x="4052094" y="2994819"/>
            <a:ext cx="427038" cy="9906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  <p:sp>
        <p:nvSpPr>
          <p:cNvPr id="15" name="_s5128"/>
          <p:cNvSpPr>
            <a:spLocks noChangeArrowheads="1"/>
          </p:cNvSpPr>
          <p:nvPr/>
        </p:nvSpPr>
        <p:spPr bwMode="auto">
          <a:xfrm>
            <a:off x="3908425" y="2420938"/>
            <a:ext cx="1709738" cy="852487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38100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/>
            <a:r>
              <a:rPr lang="ar-SA" sz="1900">
                <a:latin typeface="Arial" charset="0"/>
              </a:rPr>
              <a:t>أنواع وحدات التخزين</a:t>
            </a:r>
            <a:r>
              <a:rPr lang="en-US" sz="1900">
                <a:latin typeface="Arial" charset="0"/>
              </a:rPr>
              <a:t> </a:t>
            </a:r>
            <a:r>
              <a:rPr lang="ar-EG" sz="1900">
                <a:latin typeface="Arial" charset="0"/>
              </a:rPr>
              <a:t> </a:t>
            </a:r>
            <a:endParaRPr lang="en-US" sz="1900">
              <a:latin typeface="Arial" charset="0"/>
            </a:endParaRPr>
          </a:p>
          <a:p>
            <a:pPr algn="ctr" rtl="0"/>
            <a:r>
              <a:rPr lang="ar-EG" sz="1900">
                <a:latin typeface="Arial" charset="0"/>
              </a:rPr>
              <a:t>الخارجية</a:t>
            </a:r>
            <a:endParaRPr lang="en-US" sz="1900">
              <a:latin typeface="Arial" charset="0"/>
            </a:endParaRPr>
          </a:p>
        </p:txBody>
      </p:sp>
      <p:sp>
        <p:nvSpPr>
          <p:cNvPr id="17" name="_s5130"/>
          <p:cNvSpPr>
            <a:spLocks noChangeArrowheads="1"/>
          </p:cNvSpPr>
          <p:nvPr/>
        </p:nvSpPr>
        <p:spPr bwMode="auto">
          <a:xfrm>
            <a:off x="2916238" y="3700463"/>
            <a:ext cx="1711325" cy="8524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>
              <a:defRPr/>
            </a:pPr>
            <a:r>
              <a:rPr lang="ar-SA" sz="1900" dirty="0">
                <a:latin typeface="Arial" charset="0"/>
              </a:rPr>
              <a:t>الأقراص المدمجة</a:t>
            </a:r>
          </a:p>
          <a:p>
            <a:pPr algn="ctr" rtl="0">
              <a:defRPr/>
            </a:pPr>
            <a:r>
              <a:rPr lang="ar-SA" sz="1900" dirty="0">
                <a:latin typeface="Arial" charset="0"/>
              </a:rPr>
              <a:t> </a:t>
            </a:r>
            <a:r>
              <a:rPr lang="en-US" sz="1900" dirty="0">
                <a:latin typeface="Arial" charset="0"/>
              </a:rPr>
              <a:t>CD-ROM</a:t>
            </a:r>
          </a:p>
        </p:txBody>
      </p:sp>
      <p:sp>
        <p:nvSpPr>
          <p:cNvPr id="18" name="_s5131"/>
          <p:cNvSpPr>
            <a:spLocks noChangeArrowheads="1"/>
          </p:cNvSpPr>
          <p:nvPr/>
        </p:nvSpPr>
        <p:spPr bwMode="auto">
          <a:xfrm>
            <a:off x="4745038" y="3700463"/>
            <a:ext cx="1711325" cy="8524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/>
            <a:r>
              <a:rPr lang="ar-SA" sz="1900">
                <a:latin typeface="Arial" charset="0"/>
              </a:rPr>
              <a:t>الأقراص المرنة</a:t>
            </a:r>
            <a:endParaRPr lang="en-US" sz="1900">
              <a:latin typeface="Arial" charset="0"/>
            </a:endParaRPr>
          </a:p>
          <a:p>
            <a:pPr algn="ctr" rtl="0"/>
            <a:r>
              <a:rPr lang="en-US" sz="1900">
                <a:latin typeface="Arial" charset="0"/>
              </a:rPr>
              <a:t>Floppy Disks</a:t>
            </a:r>
          </a:p>
        </p:txBody>
      </p:sp>
      <p:sp>
        <p:nvSpPr>
          <p:cNvPr id="19" name="_s5132"/>
          <p:cNvSpPr>
            <a:spLocks noChangeArrowheads="1"/>
          </p:cNvSpPr>
          <p:nvPr/>
        </p:nvSpPr>
        <p:spPr bwMode="auto">
          <a:xfrm>
            <a:off x="6572250" y="3700463"/>
            <a:ext cx="1711325" cy="8524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>
              <a:defRPr/>
            </a:pPr>
            <a:r>
              <a:rPr lang="ar-SA" sz="1900">
                <a:latin typeface="Arial" charset="0"/>
              </a:rPr>
              <a:t>الأقراص الصلبة</a:t>
            </a:r>
          </a:p>
          <a:p>
            <a:pPr algn="ctr" rtl="0">
              <a:defRPr/>
            </a:pPr>
            <a:r>
              <a:rPr lang="en-US" sz="1900">
                <a:latin typeface="Arial" charset="0"/>
              </a:rPr>
              <a:t>Hard Disks</a:t>
            </a:r>
          </a:p>
        </p:txBody>
      </p:sp>
      <p:pic>
        <p:nvPicPr>
          <p:cNvPr id="7181" name="Picture 18" descr="cdr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4724400"/>
            <a:ext cx="1335088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2" name="Picture 22" descr="hard dis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8263" y="4719638"/>
            <a:ext cx="1887537" cy="1376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" name="_s5130"/>
          <p:cNvSpPr>
            <a:spLocks noChangeArrowheads="1"/>
          </p:cNvSpPr>
          <p:nvPr/>
        </p:nvSpPr>
        <p:spPr bwMode="auto">
          <a:xfrm>
            <a:off x="468313" y="3716338"/>
            <a:ext cx="2170112" cy="919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/>
            <a:r>
              <a:rPr lang="ar-EG" sz="1900">
                <a:latin typeface="Arial" charset="0"/>
              </a:rPr>
              <a:t>اقراص الذاكرة الوميضية</a:t>
            </a:r>
            <a:endParaRPr lang="ar-SA" sz="1900">
              <a:latin typeface="Arial" charset="0"/>
            </a:endParaRPr>
          </a:p>
          <a:p>
            <a:pPr algn="ctr" rtl="0"/>
            <a:r>
              <a:rPr lang="en-US" sz="1900">
                <a:latin typeface="Arial" charset="0"/>
              </a:rPr>
              <a:t>Flash Memory Disks</a:t>
            </a: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>
            <a:off x="1547813" y="350043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1547813" y="35004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7188" name="Picture 20" descr="flash memor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800600"/>
            <a:ext cx="16002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dirty="0">
                <a:solidFill>
                  <a:schemeClr val="accent2"/>
                </a:solidFill>
              </a:rPr>
              <a:t>1) الاقراص المرنة </a:t>
            </a:r>
            <a:r>
              <a:rPr lang="en-US" dirty="0">
                <a:solidFill>
                  <a:schemeClr val="accent2"/>
                </a:solidFill>
              </a:rPr>
              <a:t>Floppy Diskettes</a:t>
            </a:r>
            <a:r>
              <a:rPr lang="ar-EG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79712" y="1752600"/>
            <a:ext cx="6984901" cy="4484688"/>
          </a:xfrm>
        </p:spPr>
        <p:txBody>
          <a:bodyPr>
            <a:normAutofit/>
          </a:bodyPr>
          <a:lstStyle/>
          <a:p>
            <a:pPr marL="363538" indent="-363538" algn="r" rtl="1">
              <a:tabLst>
                <a:tab pos="900113" algn="l"/>
              </a:tabLst>
            </a:pPr>
            <a:r>
              <a:rPr lang="ar-EG" sz="2600" dirty="0" smtClean="0"/>
              <a:t>مصنوعة </a:t>
            </a:r>
            <a:r>
              <a:rPr lang="ar-EG" sz="2600" dirty="0"/>
              <a:t>من البوليستر علي شكل دائرة مغطاة بمادة قابلة للمغنطة و مغلف بغلاف من الخارج لحمايته</a:t>
            </a:r>
            <a:r>
              <a:rPr lang="ar-EG" sz="2600" dirty="0" smtClean="0"/>
              <a:t>.</a:t>
            </a:r>
            <a:endParaRPr lang="ar-EG" sz="2600" dirty="0"/>
          </a:p>
          <a:p>
            <a:pPr marL="363538" indent="-363538" algn="r" rtl="1">
              <a:tabLst>
                <a:tab pos="900113" algn="l"/>
              </a:tabLst>
            </a:pPr>
            <a:r>
              <a:rPr lang="ar-EG" sz="2600" dirty="0"/>
              <a:t>تستخدم لتخزين البيانات و استرجاعها بطريقة الوصول العشوائي للبيانات.</a:t>
            </a:r>
          </a:p>
          <a:p>
            <a:pPr marL="363538" indent="-363538" algn="r" rtl="1">
              <a:tabLst>
                <a:tab pos="900113" algn="l"/>
              </a:tabLst>
            </a:pPr>
            <a:r>
              <a:rPr lang="ar-EG" sz="2600" dirty="0"/>
              <a:t>يقسم داخليا لدوائر متحدة المركز تسمى مسارات </a:t>
            </a:r>
            <a:r>
              <a:rPr lang="en-US" sz="2600" dirty="0"/>
              <a:t>tracks</a:t>
            </a:r>
            <a:r>
              <a:rPr lang="ar-EG" sz="2600" dirty="0"/>
              <a:t> و تقسم المسارات الي قطاعات </a:t>
            </a:r>
            <a:r>
              <a:rPr lang="en-US" sz="2600" dirty="0"/>
              <a:t>sectors </a:t>
            </a:r>
            <a:endParaRPr lang="ar-EG" sz="2600" dirty="0"/>
          </a:p>
          <a:p>
            <a:pPr marL="363538" indent="-363538" algn="r" rtl="1">
              <a:tabLst>
                <a:tab pos="900113" algn="l"/>
              </a:tabLst>
            </a:pPr>
            <a:r>
              <a:rPr lang="ar-EG" sz="2600" dirty="0"/>
              <a:t>يعتمد عدد المسارات و القطاعات و كذلك قابلية التسجيل علي و وجه واحد او اثنين علي نوع القرص و المشغل </a:t>
            </a:r>
          </a:p>
          <a:p>
            <a:pPr marL="363538" indent="-363538" algn="r" rtl="1">
              <a:tabLst>
                <a:tab pos="900113" algn="l"/>
              </a:tabLst>
            </a:pPr>
            <a:r>
              <a:rPr lang="ar-EG" sz="2600" dirty="0">
                <a:solidFill>
                  <a:schemeClr val="folHlink"/>
                </a:solidFill>
              </a:rPr>
              <a:t>سعة القرص=عدد الاوجه </a:t>
            </a:r>
            <a:r>
              <a:rPr lang="en-US" sz="2600" dirty="0">
                <a:solidFill>
                  <a:schemeClr val="folHlink"/>
                </a:solidFill>
              </a:rPr>
              <a:t>X</a:t>
            </a:r>
            <a:r>
              <a:rPr lang="ar-EG" sz="2600" dirty="0">
                <a:solidFill>
                  <a:schemeClr val="folHlink"/>
                </a:solidFill>
              </a:rPr>
              <a:t>عدد المسارات</a:t>
            </a:r>
            <a:r>
              <a:rPr lang="en-US" sz="2600" dirty="0">
                <a:solidFill>
                  <a:schemeClr val="folHlink"/>
                </a:solidFill>
              </a:rPr>
              <a:t>X</a:t>
            </a:r>
            <a:r>
              <a:rPr lang="ar-EG" sz="2600" dirty="0">
                <a:solidFill>
                  <a:schemeClr val="folHlink"/>
                </a:solidFill>
              </a:rPr>
              <a:t>عدد القطاعات </a:t>
            </a:r>
            <a:r>
              <a:rPr lang="en-US" sz="2600" dirty="0">
                <a:solidFill>
                  <a:schemeClr val="folHlink"/>
                </a:solidFill>
              </a:rPr>
              <a:t>X</a:t>
            </a:r>
            <a:r>
              <a:rPr lang="ar-EG" sz="2600" dirty="0">
                <a:solidFill>
                  <a:schemeClr val="folHlink"/>
                </a:solidFill>
              </a:rPr>
              <a:t>سعة القطاع الواحد</a:t>
            </a:r>
            <a:endParaRPr lang="en-GB" sz="2600" dirty="0">
              <a:solidFill>
                <a:schemeClr val="folHlink"/>
              </a:solidFill>
            </a:endParaRPr>
          </a:p>
        </p:txBody>
      </p:sp>
      <p:pic>
        <p:nvPicPr>
          <p:cNvPr id="73730" name="Picture 2" descr="File:Disk-structure2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65104"/>
            <a:ext cx="1872208" cy="1872208"/>
          </a:xfrm>
          <a:prstGeom prst="rect">
            <a:avLst/>
          </a:prstGeom>
          <a:noFill/>
        </p:spPr>
      </p:pic>
      <p:pic>
        <p:nvPicPr>
          <p:cNvPr id="73732" name="Picture 4" descr="http://img.tfd.com/cde/FLOPPY3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1658452" cy="2854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04800"/>
            <a:ext cx="8893175" cy="1216025"/>
          </a:xfrm>
        </p:spPr>
        <p:txBody>
          <a:bodyPr/>
          <a:lstStyle/>
          <a:p>
            <a:pPr algn="r" rtl="1"/>
            <a:r>
              <a:rPr lang="ar-EG" sz="3400" dirty="0">
                <a:solidFill>
                  <a:schemeClr val="accent2"/>
                </a:solidFill>
              </a:rPr>
              <a:t>مشغل الاقراص المرنة </a:t>
            </a:r>
            <a:r>
              <a:rPr lang="en-US" sz="3400" dirty="0">
                <a:solidFill>
                  <a:schemeClr val="accent2"/>
                </a:solidFill>
              </a:rPr>
              <a:t>Floppy Diskettes Driver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</a:pPr>
            <a:r>
              <a:rPr lang="ar-EG" dirty="0"/>
              <a:t>هو المسئول عن قراءة البيانات و كتابتها من القرص المرن</a:t>
            </a:r>
          </a:p>
          <a:p>
            <a:pPr algn="r" rtl="1">
              <a:lnSpc>
                <a:spcPct val="90000"/>
              </a:lnSpc>
            </a:pPr>
            <a:r>
              <a:rPr lang="ar-EG" dirty="0"/>
              <a:t>يستخدم نظام ميكانيكي لتثبيت و تحريك القرص مع بعض الدوائر الالكترونية التي تتحكم في القراءة و الكتابة</a:t>
            </a:r>
          </a:p>
          <a:p>
            <a:pPr algn="r" rtl="1">
              <a:lnSpc>
                <a:spcPct val="90000"/>
              </a:lnSpc>
            </a:pPr>
            <a:r>
              <a:rPr lang="ar-EG" dirty="0"/>
              <a:t>يحتوي علي ثلاثة نظم فرعية</a:t>
            </a:r>
            <a:r>
              <a:rPr lang="ar-EG" dirty="0" smtClean="0"/>
              <a:t>:</a:t>
            </a:r>
            <a:endParaRPr lang="ar-EG" dirty="0"/>
          </a:p>
          <a:p>
            <a:pPr lvl="1" algn="r" rtl="1">
              <a:lnSpc>
                <a:spcPct val="90000"/>
              </a:lnSpc>
            </a:pPr>
            <a:r>
              <a:rPr lang="ar-EG" dirty="0"/>
              <a:t>نظام </a:t>
            </a:r>
            <a:r>
              <a:rPr lang="ar-EG" dirty="0" smtClean="0"/>
              <a:t>دوران </a:t>
            </a:r>
            <a:r>
              <a:rPr lang="ar-EG" dirty="0"/>
              <a:t>القرص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نظام تحديد مكان القراءة و الكتابة علي القرص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نظام القراءة و الكتابة و المسح علي القرص</a:t>
            </a:r>
          </a:p>
          <a:p>
            <a:pPr algn="r" rtl="1">
              <a:lnSpc>
                <a:spcPct val="90000"/>
              </a:lnSpc>
            </a:pPr>
            <a:r>
              <a:rPr lang="ar-EG" dirty="0"/>
              <a:t>يتم التحكم في مشغل الاقراص المرنة عن طريق دائرة تحكم علي اللوحة الام تسمي حاكم مشغل الاقراص المرنة</a:t>
            </a:r>
            <a:endParaRPr lang="en-GB" dirty="0"/>
          </a:p>
        </p:txBody>
      </p:sp>
      <p:sp>
        <p:nvSpPr>
          <p:cNvPr id="72706" name="AutoShape 2" descr="data:image/jpeg;base64,/9j/4AAQSkZJRgABAQAAAQABAAD/2wCEAAkGBhIQEBAPEBMTFRQQEBASDxAUEBAWFRAQFRAVFBUQFxQXGyYeGBkjGRQUHy8gIycpLCwsFR4xNTAqNSYrLCkBCQoKDgwNFQ8PFSkYFBgpKSkpKSkpKSkpKSkpKSkpKSkpKSkpKSkpKSkpKSkpKSkpKSkpKSkpKSkpKSkpKSkpKf/AABEIAOEA4QMBIgACEQEDEQH/xAAbAAEAAgMBAQAAAAAAAAAAAAAAAQYCBAUDB//EAEoQAAIBAgAFDwcJBwQDAAAAAAABAgMRBBIhMVEFBhNBUlNhcYGRkpOh0dIUFRaxweHwIiMyQmJyg7LTQ2OCosLi8SRzlKMzVGT/xAAWAQEBAQAAAAAAAAAAAAAAAAAAAQL/xAAaEQEBAQADAQAAAAAAAAAAAAAAEQECEjEh/9oADAMBAAIRAxEAPwD7iAAAAAAAAAAAAAAAAAAAAAAAAAAAAAAAAAAAAAAAAAAAAAAAAAAAAAAAAAAAAAAAAAAAAAAAAAAAAAAAAAAAAAAAAAAAAAAAAAAAAAAAAAAAAAAAAAAAAAAAAAAAAAAAAAAAAAAAAAAAAAAAAAAAAAAAAAAAAAAAAAAAAAAAAAAAAAAAAAAAAAAAAAAAAAAAAAAAAAAAAAAAAAAAAAAAAAAAAAAAAAAAAAAAAAAAAAAAAAAACDgS13QTa2OXA8aOUsB87tdtaG7c+VFzKmrF6Yx3qfSiPTGO9S6UStwhd2IxeB7X1ZbZrrjN1ZfTGO9S6USPTGO9S6ce4rTyZ7razPPoJUctrq+TJtq/BnExbqyemK3p9NdxHpkt6fTXcV102s6lx2yesiWR27cnx/gTC6sXpl+6fTXcPTL91/P7ivRp3zZ9G2Y2ESrF6Yvev5/cR6Yvel1n9pXrCwhVgevGW9LrH4R6ZS3qPWPwlfsRYdcKsPpjLeo9Y/CR6Yz3qPWPwlfsLF64td/0xnvUenLuJp68ZX+VSVtvFm79qK+g0OuFXjAtXaNXIppPcy+S+S+R8h0D5tY3MD1Xq0voTdty/lR5nm5DPUq/AruB67ovJVg19qOVc2ddp28Fw6nVV6coy4nlXGs6JGnuACAAAAAAAAAfOquScuCT9Z9FPneEr5yp9+f5maxNGsz09nARzmVF3+Tpzfe9+bmIaNsIuLvT2k2FgiLsm7+GTYYoEKT0kcZlijFAxsRYzxWRisDGwtxmWKxi8AGNuMixnisYoVhYix6YhGKUYWFjPF+MgxeLnRB52JjJp3TaazNOzXKjK3Fzi3CucDqYHrmrQySamvtZ+kvbc7eB65qM8km4PRLNySWT1FPtxDE+LPuJuYt19FhNNJp3TzNZnymR8/wbCqlJ3pylHgV7PjjazO1gmumasqtO/wBqKafReTtM7jVWYGng2q9KaupJcErxfMzcMqAAAfO8PpSWEVE/o41VNW+vssXF9FyPohT9emp7eNKLa2alUims6qKDSknpzcxcTXISOpRo03CM5415Xvbbs85ozyttbbbXE2biXzUP4vWXlvw459eioUft/HKTsNH7fxynEr162yTjF2SbUUoQeRZNuLf+TJOvup9XDwGLrcx2dio/a+OUnYqOiXb4jjfP7qfRXhHz+6nze4l0mOxsdHRLn/uGxUdEuf3nGnUqxTlKpKKWVuUsVJaW3ZI1/Of/ANMf+RT8RbpMWHYqOiXP7xsdHcvn95XvOa/9pcmER9kjGeqFTGxYyrTyXxozVru+S7miXVmLHsdHcvnIxKO5fSK95bW/f9ZD9QeVVv33Wx8ZbpMWLEo7h9L3DY6W9vn9xXfKK2ip1wdStol178JLpMWNQp736u4nFp718cxWm6u5f/Il4CMSruf+6fhF0mLNeG9L45Bjx3tdpWXQq6F05s850aiabhFq/wApJyvbgvkvxikWvZVva7SHhSX1Yrn7yqzlDNsNV/h0fbUQVSO1Qq9DBl6qrAtDw+K3vlku8weqkdNLpw8RXY1o2T2Krd7WxwycF8e3MzLZ1vVbo0f1QO/53juqXSh3mPniO6p80X7Dh7M9qjV5XSXqmzwrYe4ToQlRl/qKypRlskfky2Oc8ZrFyq1NgWSnqnj3xZQdrXtGOS+ba4OwsmoVVyo3k7/LmlwJOyRVMFwZQUrbbjl6Ratb6+YjwyqfnZcTXSuCAVlJy9cmCupg88T6cE5w4ZRTyc1zqENAfPotPKuG3F8JG9+zh/Eaer0Hg2yWX0alLFX2J1oR/LJ8xutfNw45F5eHH1V9clBTqYNGWVPDJXWm2D12sm3ls+Q2Yah0d7j0Ed6jgMG3KeK05OSUknbPbI9vL2m9GFJZsToruMNqt5iob1DoR7iVqDQ3qHQj3FqVSnpj0V3E7PT0/wAvuIKvDUSjHKqcFwqMfWkeqwCG5RZPKqfwjHyqnoXQRVV5YHDQj1jQS2jueXQ0diONqphMlVWxU7xlBNvHhG0rtPJnzWICpDYjyjUqv6kes/tM/ndzT6yf6QRlsY2MjFq6KfTqfpjEq/Y/nfsRROxk4g2Kpph0JeMnYam6j1cvGQRiBU7uyXEtI8nqbuPVvxk4HSmq0JSndRu8XFik21i8eZvnKM/N9TcPmC1NqbntXebqw6beRcljLyqpuX0WFai1Knwc5l5qlpXb3Hu8Mms+TkZh5wlpQGHmqWldvcaeGa3ZTq4NUxlbB6sqrjiu826FSkkntf8AkbvwHQeGz09hHl09PYgjxcGo5d16l7yy6hL/AE9P+L87K1VrOWd3LPqKrUKX3fay4mt0AFZAABXdduAqUY1GsiajLQ8t435bnP8A2ceORadUMEVWlOm0njLJdJq+dZHw2Kv+zj96XPfKN8XPXmADKpABFeUsLpptOcE1nTlG640YPVCle2yQvkVr3yvNmNXDtQadaSnNyupOUUlFYras8udmNLW5SjNVE5Y0bWfFtZ+EDq2PHCKd3Hl9Z7NmdNq6vtcAGVDBz38mM4YXBaeYy84R0PsKMFgxPkxL1RjofYQ9UluXzgSsGHkxj5y+z2jzn9nt9wGbwY1tgtNPjPXzm9C5zyqYe3tLtA0p4NTq2p1U3F3bSqVIXcYtpY0GnbgvZmK1JwNZsHh/FKpL80jHCIzvGUJJNN3xo4yacJRccjTX0k73+rouac4YS/r0V+BUfrr+wK6cKGDx+jg9Ffhp+szcqU1scqVLEnaE47FTs4ydms2hs4/kuEPPXa+7QwX+ulJ9pHmmpK+PhOENNNNRdCnnVs9KlFrnCM9bNRvAsDvn8lwe/D8zHKdNnhgmBqlCFOCajThGEVldoxiopX4kezYAtepStQpf7cfUVKVSKWVrnRcNT42pUk9qnC/RRcZ1sAAqAAAFc1XwVxk8WMmpScliwnJZcr+inbKWMWApqoz2qdXqqntRKwapvVXq37S4kEi1UVgdXeqnRj4jJan1t5nz01/UW0CFVNal196fTp+InzThG989SHey1gQqreZsI3EOWr/aStQsI0U1+LL9MtAEKrPo9X00ulUf9KJ9Ha27pc1R+0soEKri1t1dupT5Kc/bMyWtmpt1o8lHvkWEFhXAWtiW3WfJSj3mS1r6a0+hT7jugFcVa147dWp/1+Ela2Ke+VelH2ROyAjkLWzS25VX+I/YZLW1Q0T62p3nVAHNWt6huZctWr4iVrfwfe1yuT9bOiANBahYPvNPlin6zOOpFBZqVPq4dxuADXjqfSWVU4LhUI9xsAAAAAAAAAAAAAAAAAAAAAAAAAA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708" name="AutoShape 4" descr="data:image/jpeg;base64,/9j/4AAQSkZJRgABAQAAAQABAAD/2wCEAAkGBhIQEBAPEBMTFRQQEBASDxAUEBAWFRAQFRAVFBUQFxQXGyYeGBkjGRQUHy8gIycpLCwsFR4xNTAqNSYrLCkBCQoKDgwNFQ8PFSkYFBgpKSkpKSkpKSkpKSkpKSkpKSkpKSkpKSkpKSkpKSkpKSkpKSkpKSkpKSkpKSkpKSkpKf/AABEIAOEA4QMBIgACEQEDEQH/xAAbAAEAAgMBAQAAAAAAAAAAAAAAAQYCBAUDB//EAEoQAAIBAgAFDwcJBwQDAAAAAAABAgMRBBIhMVEFBhNBUlNhcYGRkpOh0dIUFRaxweHwIiMyQmJyg7LTQ2OCosLi8SRzlKMzVGT/xAAWAQEBAQAAAAAAAAAAAAAAAAAAAQL/xAAaEQEBAQADAQAAAAAAAAAAAAAAEQECEjEh/9oADAMBAAIRAxEAPwD7iAAAAAAAAAAAAAAAAAAAAAAAAAAAAAAAAAAAAAAAAAAAAAAAAAAAAAAAAAAAAAAAAAAAAAAAAAAAAAAAAAAAAAAAAAAAAAAAAAAAAAAAAAAAAAAAAAAAAAAAAAAAAAAAAAAAAAAAAAAAAAAAAAAAAAAAAAAAAAAAAAAAAAAAAAAAAAAAAAAAAAAAAAAAAAAAAAAAAAAAAAAAAAAAAAAAAAAAAAAAAAAAAAAAAAAAAAAAAAAACDgS13QTa2OXA8aOUsB87tdtaG7c+VFzKmrF6Yx3qfSiPTGO9S6UStwhd2IxeB7X1ZbZrrjN1ZfTGO9S6USPTGO9S6ce4rTyZ7razPPoJUctrq+TJtq/BnExbqyemK3p9NdxHpkt6fTXcV102s6lx2yesiWR27cnx/gTC6sXpl+6fTXcPTL91/P7ivRp3zZ9G2Y2ESrF6Yvev5/cR6Yvel1n9pXrCwhVgevGW9LrH4R6ZS3qPWPwlfsRYdcKsPpjLeo9Y/CR6Yz3qPWPwlfsLF64td/0xnvUenLuJp68ZX+VSVtvFm79qK+g0OuFXjAtXaNXIppPcy+S+S+R8h0D5tY3MD1Xq0voTdty/lR5nm5DPUq/AruB67ovJVg19qOVc2ddp28Fw6nVV6coy4nlXGs6JGnuACAAAAAAAAAfOquScuCT9Z9FPneEr5yp9+f5maxNGsz09nARzmVF3+Tpzfe9+bmIaNsIuLvT2k2FgiLsm7+GTYYoEKT0kcZlijFAxsRYzxWRisDGwtxmWKxi8AGNuMixnisYoVhYix6YhGKUYWFjPF+MgxeLnRB52JjJp3TaazNOzXKjK3Fzi3CucDqYHrmrQySamvtZ+kvbc7eB65qM8km4PRLNySWT1FPtxDE+LPuJuYt19FhNNJp3TzNZnymR8/wbCqlJ3pylHgV7PjjazO1gmumasqtO/wBqKafReTtM7jVWYGng2q9KaupJcErxfMzcMqAAAfO8PpSWEVE/o41VNW+vssXF9FyPohT9emp7eNKLa2alUims6qKDSknpzcxcTXISOpRo03CM5415Xvbbs85ozyttbbbXE2biXzUP4vWXlvw459eioUft/HKTsNH7fxynEr162yTjF2SbUUoQeRZNuLf+TJOvup9XDwGLrcx2dio/a+OUnYqOiXb4jjfP7qfRXhHz+6nze4l0mOxsdHRLn/uGxUdEuf3nGnUqxTlKpKKWVuUsVJaW3ZI1/Of/ANMf+RT8RbpMWHYqOiXP7xsdHcvn95XvOa/9pcmER9kjGeqFTGxYyrTyXxozVru+S7miXVmLHsdHcvnIxKO5fSK95bW/f9ZD9QeVVv33Wx8ZbpMWLEo7h9L3DY6W9vn9xXfKK2ip1wdStol178JLpMWNQp736u4nFp718cxWm6u5f/Il4CMSruf+6fhF0mLNeG9L45Bjx3tdpWXQq6F05s850aiabhFq/wApJyvbgvkvxikWvZVva7SHhSX1Yrn7yqzlDNsNV/h0fbUQVSO1Qq9DBl6qrAtDw+K3vlku8weqkdNLpw8RXY1o2T2Krd7WxwycF8e3MzLZ1vVbo0f1QO/53juqXSh3mPniO6p80X7Dh7M9qjV5XSXqmzwrYe4ToQlRl/qKypRlskfky2Oc8ZrFyq1NgWSnqnj3xZQdrXtGOS+ba4OwsmoVVyo3k7/LmlwJOyRVMFwZQUrbbjl6Ratb6+YjwyqfnZcTXSuCAVlJy9cmCupg88T6cE5w4ZRTyc1zqENAfPotPKuG3F8JG9+zh/Eaer0Hg2yWX0alLFX2J1oR/LJ8xutfNw45F5eHH1V9clBTqYNGWVPDJXWm2D12sm3ls+Q2Yah0d7j0Ed6jgMG3KeK05OSUknbPbI9vL2m9GFJZsToruMNqt5iob1DoR7iVqDQ3qHQj3FqVSnpj0V3E7PT0/wAvuIKvDUSjHKqcFwqMfWkeqwCG5RZPKqfwjHyqnoXQRVV5YHDQj1jQS2jueXQ0diONqphMlVWxU7xlBNvHhG0rtPJnzWICpDYjyjUqv6kes/tM/ndzT6yf6QRlsY2MjFq6KfTqfpjEq/Y/nfsRROxk4g2Kpph0JeMnYam6j1cvGQRiBU7uyXEtI8nqbuPVvxk4HSmq0JSndRu8XFik21i8eZvnKM/N9TcPmC1NqbntXebqw6beRcljLyqpuX0WFai1Knwc5l5qlpXb3Hu8Mms+TkZh5wlpQGHmqWldvcaeGa3ZTq4NUxlbB6sqrjiu826FSkkntf8AkbvwHQeGz09hHl09PYgjxcGo5d16l7yy6hL/AE9P+L87K1VrOWd3LPqKrUKX3fay4mt0AFZAABXdduAqUY1GsiajLQ8t435bnP8A2ceORadUMEVWlOm0njLJdJq+dZHw2Kv+zj96XPfKN8XPXmADKpABFeUsLpptOcE1nTlG640YPVCle2yQvkVr3yvNmNXDtQadaSnNyupOUUlFYras8udmNLW5SjNVE5Y0bWfFtZ+EDq2PHCKd3Hl9Z7NmdNq6vtcAGVDBz38mM4YXBaeYy84R0PsKMFgxPkxL1RjofYQ9UluXzgSsGHkxj5y+z2jzn9nt9wGbwY1tgtNPjPXzm9C5zyqYe3tLtA0p4NTq2p1U3F3bSqVIXcYtpY0GnbgvZmK1JwNZsHh/FKpL80jHCIzvGUJJNN3xo4yacJRccjTX0k73+rouac4YS/r0V+BUfrr+wK6cKGDx+jg9Ffhp+szcqU1scqVLEnaE47FTs4ydms2hs4/kuEPPXa+7QwX+ulJ9pHmmpK+PhOENNNNRdCnnVs9KlFrnCM9bNRvAsDvn8lwe/D8zHKdNnhgmBqlCFOCajThGEVldoxiopX4kezYAtepStQpf7cfUVKVSKWVrnRcNT42pUk9qnC/RRcZ1sAAqAAAFc1XwVxk8WMmpScliwnJZcr+inbKWMWApqoz2qdXqqntRKwapvVXq37S4kEi1UVgdXeqnRj4jJan1t5nz01/UW0CFVNal196fTp+InzThG989SHey1gQqreZsI3EOWr/aStQsI0U1+LL9MtAEKrPo9X00ulUf9KJ9Ha27pc1R+0soEKri1t1dupT5Kc/bMyWtmpt1o8lHvkWEFhXAWtiW3WfJSj3mS1r6a0+hT7jugFcVa147dWp/1+Ela2Ke+VelH2ROyAjkLWzS25VX+I/YZLW1Q0T62p3nVAHNWt6huZctWr4iVrfwfe1yuT9bOiANBahYPvNPlin6zOOpFBZqVPq4dxuADXjqfSWVU4LhUI9xsAAAAAAAAAAAAAAAAAAAAAAAAAA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710" name="AutoShape 6" descr="data:image/jpeg;base64,/9j/4AAQSkZJRgABAQAAAQABAAD/2wCEAAkGBhIQEBAPEBMTFRQQEBASDxAUEBAWFRAQFRAVFBUQFxQXGyYeGBkjGRQUHy8gIycpLCwsFR4xNTAqNSYrLCkBCQoKDgwNFQ8PFSkYFBgpKSkpKSkpKSkpKSkpKSkpKSkpKSkpKSkpKSkpKSkpKSkpKSkpKSkpKSkpKSkpKSkpKf/AABEIAOEA4QMBIgACEQEDEQH/xAAbAAEAAgMBAQAAAAAAAAAAAAAAAQYCBAUDB//EAEoQAAIBAgAFDwcJBwQDAAAAAAABAgMRBBIhMVEFBhNBUlNhcYGRkpOh0dIUFRaxweHwIiMyQmJyg7LTQ2OCosLi8SRzlKMzVGT/xAAWAQEBAQAAAAAAAAAAAAAAAAAAAQL/xAAaEQEBAQADAQAAAAAAAAAAAAAAEQECEjEh/9oADAMBAAIRAxEAPwD7iAAAAAAAAAAAAAAAAAAAAAAAAAAAAAAAAAAAAAAAAAAAAAAAAAAAAAAAAAAAAAAAAAAAAAAAAAAAAAAAAAAAAAAAAAAAAAAAAAAAAAAAAAAAAAAAAAAAAAAAAAAAAAAAAAAAAAAAAAAAAAAAAAAAAAAAAAAAAAAAAAAAAAAAAAAAAAAAAAAAAAAAAAAAAAAAAAAAAAAAAAAAAAAAAAAAAAAAAAAAAAAAAAAAAAAAAAAAAAAACDgS13QTa2OXA8aOUsB87tdtaG7c+VFzKmrF6Yx3qfSiPTGO9S6UStwhd2IxeB7X1ZbZrrjN1ZfTGO9S6USPTGO9S6ce4rTyZ7razPPoJUctrq+TJtq/BnExbqyemK3p9NdxHpkt6fTXcV102s6lx2yesiWR27cnx/gTC6sXpl+6fTXcPTL91/P7ivRp3zZ9G2Y2ESrF6Yvev5/cR6Yvel1n9pXrCwhVgevGW9LrH4R6ZS3qPWPwlfsRYdcKsPpjLeo9Y/CR6Yz3qPWPwlfsLF64td/0xnvUenLuJp68ZX+VSVtvFm79qK+g0OuFXjAtXaNXIppPcy+S+S+R8h0D5tY3MD1Xq0voTdty/lR5nm5DPUq/AruB67ovJVg19qOVc2ddp28Fw6nVV6coy4nlXGs6JGnuACAAAAAAAAAfOquScuCT9Z9FPneEr5yp9+f5maxNGsz09nARzmVF3+Tpzfe9+bmIaNsIuLvT2k2FgiLsm7+GTYYoEKT0kcZlijFAxsRYzxWRisDGwtxmWKxi8AGNuMixnisYoVhYix6YhGKUYWFjPF+MgxeLnRB52JjJp3TaazNOzXKjK3Fzi3CucDqYHrmrQySamvtZ+kvbc7eB65qM8km4PRLNySWT1FPtxDE+LPuJuYt19FhNNJp3TzNZnymR8/wbCqlJ3pylHgV7PjjazO1gmumasqtO/wBqKafReTtM7jVWYGng2q9KaupJcErxfMzcMqAAAfO8PpSWEVE/o41VNW+vssXF9FyPohT9emp7eNKLa2alUims6qKDSknpzcxcTXISOpRo03CM5415Xvbbs85ozyttbbbXE2biXzUP4vWXlvw459eioUft/HKTsNH7fxynEr162yTjF2SbUUoQeRZNuLf+TJOvup9XDwGLrcx2dio/a+OUnYqOiXb4jjfP7qfRXhHz+6nze4l0mOxsdHRLn/uGxUdEuf3nGnUqxTlKpKKWVuUsVJaW3ZI1/Of/ANMf+RT8RbpMWHYqOiXP7xsdHcvn95XvOa/9pcmER9kjGeqFTGxYyrTyXxozVru+S7miXVmLHsdHcvnIxKO5fSK95bW/f9ZD9QeVVv33Wx8ZbpMWLEo7h9L3DY6W9vn9xXfKK2ip1wdStol178JLpMWNQp736u4nFp718cxWm6u5f/Il4CMSruf+6fhF0mLNeG9L45Bjx3tdpWXQq6F05s850aiabhFq/wApJyvbgvkvxikWvZVva7SHhSX1Yrn7yqzlDNsNV/h0fbUQVSO1Qq9DBl6qrAtDw+K3vlku8weqkdNLpw8RXY1o2T2Krd7WxwycF8e3MzLZ1vVbo0f1QO/53juqXSh3mPniO6p80X7Dh7M9qjV5XSXqmzwrYe4ToQlRl/qKypRlskfky2Oc8ZrFyq1NgWSnqnj3xZQdrXtGOS+ba4OwsmoVVyo3k7/LmlwJOyRVMFwZQUrbbjl6Ratb6+YjwyqfnZcTXSuCAVlJy9cmCupg88T6cE5w4ZRTyc1zqENAfPotPKuG3F8JG9+zh/Eaer0Hg2yWX0alLFX2J1oR/LJ8xutfNw45F5eHH1V9clBTqYNGWVPDJXWm2D12sm3ls+Q2Yah0d7j0Ed6jgMG3KeK05OSUknbPbI9vL2m9GFJZsToruMNqt5iob1DoR7iVqDQ3qHQj3FqVSnpj0V3E7PT0/wAvuIKvDUSjHKqcFwqMfWkeqwCG5RZPKqfwjHyqnoXQRVV5YHDQj1jQS2jueXQ0diONqphMlVWxU7xlBNvHhG0rtPJnzWICpDYjyjUqv6kes/tM/ndzT6yf6QRlsY2MjFq6KfTqfpjEq/Y/nfsRROxk4g2Kpph0JeMnYam6j1cvGQRiBU7uyXEtI8nqbuPVvxk4HSmq0JSndRu8XFik21i8eZvnKM/N9TcPmC1NqbntXebqw6beRcljLyqpuX0WFai1Knwc5l5qlpXb3Hu8Mms+TkZh5wlpQGHmqWldvcaeGa3ZTq4NUxlbB6sqrjiu826FSkkntf8AkbvwHQeGz09hHl09PYgjxcGo5d16l7yy6hL/AE9P+L87K1VrOWd3LPqKrUKX3fay4mt0AFZAABXdduAqUY1GsiajLQ8t435bnP8A2ceORadUMEVWlOm0njLJdJq+dZHw2Kv+zj96XPfKN8XPXmADKpABFeUsLpptOcE1nTlG640YPVCle2yQvkVr3yvNmNXDtQadaSnNyupOUUlFYras8udmNLW5SjNVE5Y0bWfFtZ+EDq2PHCKd3Hl9Z7NmdNq6vtcAGVDBz38mM4YXBaeYy84R0PsKMFgxPkxL1RjofYQ9UluXzgSsGHkxj5y+z2jzn9nt9wGbwY1tgtNPjPXzm9C5zyqYe3tLtA0p4NTq2p1U3F3bSqVIXcYtpY0GnbgvZmK1JwNZsHh/FKpL80jHCIzvGUJJNN3xo4yacJRccjTX0k73+rouac4YS/r0V+BUfrr+wK6cKGDx+jg9Ffhp+szcqU1scqVLEnaE47FTs4ydms2hs4/kuEPPXa+7QwX+ulJ9pHmmpK+PhOENNNNRdCnnVs9KlFrnCM9bNRvAsDvn8lwe/D8zHKdNnhgmBqlCFOCajThGEVldoxiopX4kezYAtepStQpf7cfUVKVSKWVrnRcNT42pUk9qnC/RRcZ1sAAqAAAFc1XwVxk8WMmpScliwnJZcr+inbKWMWApqoz2qdXqqntRKwapvVXq37S4kEi1UVgdXeqnRj4jJan1t5nz01/UW0CFVNal196fTp+InzThG989SHey1gQqreZsI3EOWr/aStQsI0U1+LL9MtAEKrPo9X00ulUf9KJ9Ha27pc1R+0soEKri1t1dupT5Kc/bMyWtmpt1o8lHvkWEFhXAWtiW3WfJSj3mS1r6a0+hT7jugFcVa147dWp/1+Ela2Ke+VelH2ROyAjkLWzS25VX+I/YZLW1Q0T62p3nVAHNWt6huZctWr4iVrfwfe1yuT9bOiANBahYPvNPlin6zOOpFBZqVPq4dxuADXjqfSWVU4LhUI9xsAAAAAAAAAAAAAAAAAAAAAAAAAA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492896"/>
            <a:ext cx="2143125" cy="16390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dirty="0">
                <a:solidFill>
                  <a:schemeClr val="accent2"/>
                </a:solidFill>
              </a:rPr>
              <a:t>2) القرص الصلب </a:t>
            </a:r>
            <a:r>
              <a:rPr lang="en-US" dirty="0">
                <a:solidFill>
                  <a:schemeClr val="accent2"/>
                </a:solidFill>
              </a:rPr>
              <a:t>Hard Disk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51920" y="1752600"/>
            <a:ext cx="5041255" cy="4845050"/>
          </a:xfrm>
        </p:spPr>
        <p:txBody>
          <a:bodyPr/>
          <a:lstStyle/>
          <a:p>
            <a:pPr algn="r" rtl="1">
              <a:lnSpc>
                <a:spcPct val="80000"/>
              </a:lnSpc>
            </a:pPr>
            <a:r>
              <a:rPr lang="ar-EG" sz="2600" dirty="0"/>
              <a:t>عبارة عن وحدة أقراص </a:t>
            </a:r>
            <a:r>
              <a:rPr lang="en-US" sz="2600" dirty="0"/>
              <a:t>Disk Pack</a:t>
            </a:r>
            <a:r>
              <a:rPr lang="ar-EG" sz="2600" dirty="0"/>
              <a:t> تتكون من عدد من الالواح الرقيقة الدائرية المغطاة علي الوجهين بمادة قابلة للمغنطة تترتب الالواح فوق بعضها علي محور راسي واحد</a:t>
            </a:r>
          </a:p>
          <a:p>
            <a:pPr algn="r" rtl="1">
              <a:lnSpc>
                <a:spcPct val="80000"/>
              </a:lnSpc>
            </a:pPr>
            <a:r>
              <a:rPr lang="ar-EG" sz="2600" dirty="0"/>
              <a:t>يتم التسجيل علي وجهي الاقراص </a:t>
            </a:r>
          </a:p>
          <a:p>
            <a:pPr algn="r" rtl="1">
              <a:lnSpc>
                <a:spcPct val="80000"/>
              </a:lnSpc>
            </a:pPr>
            <a:r>
              <a:rPr lang="ar-EG" sz="2600" dirty="0"/>
              <a:t>تسجل البيانات بواسطة رؤوس القراءة و الكتابة , لكل وجه رأس مستقلة , تتحرك الرؤؤس باستخدام </a:t>
            </a:r>
            <a:r>
              <a:rPr lang="ar-EG" sz="2600" dirty="0" smtClean="0"/>
              <a:t>أ</a:t>
            </a:r>
            <a:r>
              <a:rPr lang="ar-SA" sz="2600" dirty="0" smtClean="0"/>
              <a:t>ذ</a:t>
            </a:r>
            <a:r>
              <a:rPr lang="ar-EG" sz="2600" dirty="0" smtClean="0"/>
              <a:t>رع </a:t>
            </a:r>
            <a:r>
              <a:rPr lang="ar-SA" sz="2600" dirty="0" smtClean="0"/>
              <a:t>ميكانيكية</a:t>
            </a:r>
            <a:endParaRPr lang="ar-EG" sz="2600" dirty="0"/>
          </a:p>
          <a:p>
            <a:pPr algn="r" rtl="1">
              <a:lnSpc>
                <a:spcPct val="80000"/>
              </a:lnSpc>
            </a:pPr>
            <a:r>
              <a:rPr lang="ar-EG" sz="2600" dirty="0"/>
              <a:t>يقسم كل وجه الي مسارات و قطاعات</a:t>
            </a:r>
          </a:p>
          <a:p>
            <a:pPr algn="r" rtl="1">
              <a:lnSpc>
                <a:spcPct val="80000"/>
              </a:lnSpc>
            </a:pPr>
            <a:r>
              <a:rPr lang="ar-EG" sz="2600" dirty="0"/>
              <a:t>سعة القرص الصلب تحسب بنفس طريقة سعة الاقراص المرنة</a:t>
            </a:r>
          </a:p>
          <a:p>
            <a:pPr>
              <a:lnSpc>
                <a:spcPct val="80000"/>
              </a:lnSpc>
            </a:pPr>
            <a:endParaRPr lang="en-GB" sz="2600" dirty="0"/>
          </a:p>
        </p:txBody>
      </p:sp>
      <p:pic>
        <p:nvPicPr>
          <p:cNvPr id="71682" name="Picture 2" descr="http://upload.wikimedia.org/wikipedia/commons/thumb/5/52/Hard_drive-en.svg/350px-Hard_drive-en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92896"/>
            <a:ext cx="3333750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773238"/>
            <a:ext cx="9144000" cy="4246562"/>
          </a:xfrm>
        </p:spPr>
        <p:txBody>
          <a:bodyPr/>
          <a:lstStyle/>
          <a:p>
            <a:pPr algn="r" rtl="1"/>
            <a:r>
              <a:rPr lang="ar-EG" u="sng" dirty="0"/>
              <a:t>الوصلات البينية للقرص الصلب </a:t>
            </a:r>
            <a:r>
              <a:rPr lang="en-US" u="sng" dirty="0"/>
              <a:t>Hard Disk Interface</a:t>
            </a:r>
            <a:endParaRPr lang="ar-EG" u="sng" dirty="0"/>
          </a:p>
          <a:p>
            <a:pPr algn="r" rtl="1">
              <a:buFont typeface="Wingdings" pitchFamily="2" charset="2"/>
              <a:buNone/>
            </a:pPr>
            <a:r>
              <a:rPr lang="ar-EG" dirty="0"/>
              <a:t>    لتتعامل وحدة المعالج مع القرص الصلب يلزم وجود وصلة بينية من مهامها:</a:t>
            </a:r>
          </a:p>
          <a:p>
            <a:pPr lvl="1" algn="r" rtl="1"/>
            <a:r>
              <a:rPr lang="ar-EG" dirty="0"/>
              <a:t>توجيه القرص للقيام بالمهام المطلوبة </a:t>
            </a:r>
            <a:r>
              <a:rPr lang="ar-EG" dirty="0" smtClean="0"/>
              <a:t>من </a:t>
            </a:r>
            <a:r>
              <a:rPr lang="ar-EG" dirty="0"/>
              <a:t>وحدة المعالج.</a:t>
            </a:r>
          </a:p>
          <a:p>
            <a:pPr lvl="1" algn="r" rtl="1"/>
            <a:r>
              <a:rPr lang="ar-EG" dirty="0"/>
              <a:t>تستقبل الوصلة الاوامر و تقوم بترجمتها لأوامر يستطيع القرص فهمها و تحويلها الي حركة لرؤؤس القراءة و الكتابة.</a:t>
            </a:r>
          </a:p>
          <a:p>
            <a:pPr lvl="1" algn="r" rtl="1"/>
            <a:r>
              <a:rPr lang="ar-EG" dirty="0"/>
              <a:t>كما تقوم باستقبال البيانات من القرص الصلب و تحويلها الي المعالج أو الذاكرة.</a:t>
            </a:r>
          </a:p>
          <a:p>
            <a:endParaRPr lang="en-GB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EG" b="1">
                <a:solidFill>
                  <a:schemeClr val="accent2"/>
                </a:solidFill>
              </a:rPr>
              <a:t>العوامل المؤثرة علي الاقراص الصلبة</a:t>
            </a:r>
            <a:endParaRPr lang="en-GB" b="1">
              <a:solidFill>
                <a:schemeClr val="accent2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752600"/>
            <a:ext cx="8893175" cy="4267200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EG" sz="2600" dirty="0">
                <a:solidFill>
                  <a:schemeClr val="hlink"/>
                </a:solidFill>
              </a:rPr>
              <a:t>1- معدل نقل البيانات (</a:t>
            </a:r>
            <a:r>
              <a:rPr lang="en-US" sz="2600" dirty="0">
                <a:solidFill>
                  <a:schemeClr val="hlink"/>
                </a:solidFill>
              </a:rPr>
              <a:t>Data Rate</a:t>
            </a:r>
            <a:r>
              <a:rPr lang="ar-EG" sz="2600" dirty="0">
                <a:solidFill>
                  <a:schemeClr val="hlink"/>
                </a:solidFill>
              </a:rPr>
              <a:t>):</a:t>
            </a:r>
            <a:r>
              <a:rPr lang="ar-EG" sz="2600" dirty="0"/>
              <a:t> عدد البيتات التي يتم نقلها من القرص الصلب الي لكمبيوتر في الثانية الواحدة.</a:t>
            </a:r>
          </a:p>
          <a:p>
            <a:pPr algn="r" rtl="1">
              <a:lnSpc>
                <a:spcPct val="90000"/>
              </a:lnSpc>
            </a:pPr>
            <a:r>
              <a:rPr lang="ar-EG" sz="2600" dirty="0">
                <a:solidFill>
                  <a:schemeClr val="hlink"/>
                </a:solidFill>
              </a:rPr>
              <a:t>2- زمن الوصول </a:t>
            </a:r>
            <a:r>
              <a:rPr lang="en-US" sz="2600" dirty="0">
                <a:solidFill>
                  <a:schemeClr val="hlink"/>
                </a:solidFill>
              </a:rPr>
              <a:t>Seek Time</a:t>
            </a:r>
            <a:r>
              <a:rPr lang="ar-EG" sz="2600" dirty="0">
                <a:solidFill>
                  <a:schemeClr val="hlink"/>
                </a:solidFill>
              </a:rPr>
              <a:t>:</a:t>
            </a:r>
            <a:r>
              <a:rPr lang="ar-EG" sz="2600" dirty="0"/>
              <a:t> هو الزمن المستغرق بين طلب الملف من القرص الصلب ووصول أول بايت منه للكمبيوتر</a:t>
            </a:r>
          </a:p>
          <a:p>
            <a:pPr algn="r" rtl="1">
              <a:lnSpc>
                <a:spcPct val="90000"/>
              </a:lnSpc>
            </a:pPr>
            <a:r>
              <a:rPr lang="ar-EG" sz="2600" dirty="0">
                <a:solidFill>
                  <a:schemeClr val="hlink"/>
                </a:solidFill>
              </a:rPr>
              <a:t>3- سرعة دوران القرص الصلب:</a:t>
            </a:r>
            <a:r>
              <a:rPr lang="ar-EG" sz="2600" dirty="0"/>
              <a:t> كلما ذادت السرعة كلما كان أفضل</a:t>
            </a:r>
          </a:p>
          <a:p>
            <a:pPr algn="r" rtl="1">
              <a:lnSpc>
                <a:spcPct val="90000"/>
              </a:lnSpc>
            </a:pPr>
            <a:r>
              <a:rPr lang="ar-EG" sz="2600" dirty="0">
                <a:solidFill>
                  <a:schemeClr val="hlink"/>
                </a:solidFill>
              </a:rPr>
              <a:t>4- نوع الوصلة البينية </a:t>
            </a:r>
            <a:r>
              <a:rPr lang="en-US" sz="2600" dirty="0">
                <a:solidFill>
                  <a:schemeClr val="hlink"/>
                </a:solidFill>
              </a:rPr>
              <a:t>Interface</a:t>
            </a:r>
            <a:r>
              <a:rPr lang="ar-EG" sz="2600" dirty="0">
                <a:solidFill>
                  <a:schemeClr val="hlink"/>
                </a:solidFill>
              </a:rPr>
              <a:t>:</a:t>
            </a:r>
            <a:r>
              <a:rPr lang="ar-EG" sz="2600" dirty="0"/>
              <a:t> نوع ناقل البيانات الذي يستخدمه القرص الصلب لتداول البيانات مع الكمبيوتر</a:t>
            </a:r>
          </a:p>
          <a:p>
            <a:pPr algn="r" rtl="1">
              <a:lnSpc>
                <a:spcPct val="90000"/>
              </a:lnSpc>
            </a:pPr>
            <a:r>
              <a:rPr lang="ar-EG" sz="2600" dirty="0">
                <a:solidFill>
                  <a:schemeClr val="hlink"/>
                </a:solidFill>
              </a:rPr>
              <a:t>5-الكثافة التخزينية:</a:t>
            </a:r>
            <a:r>
              <a:rPr lang="ar-EG" sz="2600" dirty="0"/>
              <a:t> هو عدد البيتات التي يمكن تخزينها في مساحة معينة من القرص الصلب</a:t>
            </a:r>
          </a:p>
          <a:p>
            <a:pPr algn="r" rtl="1">
              <a:lnSpc>
                <a:spcPct val="90000"/>
              </a:lnSpc>
            </a:pPr>
            <a:r>
              <a:rPr lang="ar-EG" sz="2600" dirty="0">
                <a:solidFill>
                  <a:schemeClr val="hlink"/>
                </a:solidFill>
              </a:rPr>
              <a:t>6- السعة الكلية </a:t>
            </a:r>
            <a:r>
              <a:rPr lang="en-US" sz="2600" dirty="0">
                <a:solidFill>
                  <a:schemeClr val="hlink"/>
                </a:solidFill>
              </a:rPr>
              <a:t>Capacity</a:t>
            </a:r>
            <a:r>
              <a:rPr lang="ar-EG" sz="2600" dirty="0">
                <a:solidFill>
                  <a:schemeClr val="hlink"/>
                </a:solidFill>
              </a:rPr>
              <a:t>:</a:t>
            </a:r>
            <a:r>
              <a:rPr lang="ar-EG" sz="2600" dirty="0"/>
              <a:t> السعة الكلية للقرص الصلب.</a:t>
            </a:r>
            <a:endParaRPr lang="en-GB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3400" b="1" dirty="0">
                <a:solidFill>
                  <a:schemeClr val="accent2"/>
                </a:solidFill>
              </a:rPr>
              <a:t>3) الأقراص المدمجة </a:t>
            </a:r>
            <a:r>
              <a:rPr lang="en-US" sz="3400" b="1" dirty="0">
                <a:solidFill>
                  <a:schemeClr val="accent2"/>
                </a:solidFill>
              </a:rPr>
              <a:t>Compact disk (CD)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</a:pPr>
            <a:r>
              <a:rPr lang="ar-EG" b="1" u="sng" dirty="0"/>
              <a:t>مميزات ال </a:t>
            </a:r>
            <a:r>
              <a:rPr lang="en-US" b="1" u="sng" dirty="0"/>
              <a:t>CD</a:t>
            </a:r>
            <a:r>
              <a:rPr lang="ar-EG" b="1" u="sng" dirty="0"/>
              <a:t>:</a:t>
            </a:r>
            <a:r>
              <a:rPr lang="ar-EG" dirty="0"/>
              <a:t> 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سعتها التخزينية عالية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ارتفاع معدل نقل البيانات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قادرة علي تخزين البيانات لفترة طويلة جدا دون تلف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لها اداء مميز في تطبيقات الوسائط المتعددة</a:t>
            </a:r>
          </a:p>
          <a:p>
            <a:pPr algn="r" rtl="1">
              <a:lnSpc>
                <a:spcPct val="90000"/>
              </a:lnSpc>
            </a:pPr>
            <a:r>
              <a:rPr lang="ar-EG" b="1" u="sng" dirty="0"/>
              <a:t>يتكون مشغل الاقراص المدمجة من ثلاثة أجزاء: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1- موتور: يقوم بتدوير الاسطوانة.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2- منظومة الليزر و العاكس: لقراءة البيانات من على الاسطوانة.</a:t>
            </a:r>
          </a:p>
          <a:p>
            <a:pPr lvl="1" algn="r" rtl="1">
              <a:lnSpc>
                <a:spcPct val="90000"/>
              </a:lnSpc>
            </a:pPr>
            <a:r>
              <a:rPr lang="ar-EG" dirty="0"/>
              <a:t>3- منظومة التتبع: وظيفتها تحريك منظومة الليزر</a:t>
            </a:r>
          </a:p>
          <a:p>
            <a:pPr>
              <a:lnSpc>
                <a:spcPct val="90000"/>
              </a:lnSpc>
            </a:pPr>
            <a:endParaRPr lang="ar-EG" dirty="0"/>
          </a:p>
          <a:p>
            <a:pPr lvl="1">
              <a:lnSpc>
                <a:spcPct val="90000"/>
              </a:lnSpc>
            </a:pPr>
            <a:endParaRPr lang="ar-EG" b="1" u="sng" dirty="0"/>
          </a:p>
          <a:p>
            <a:pPr lvl="1">
              <a:lnSpc>
                <a:spcPct val="90000"/>
              </a:lnSpc>
            </a:pPr>
            <a:endParaRPr lang="ar-EG" b="1" u="sng" dirty="0"/>
          </a:p>
          <a:p>
            <a:pPr>
              <a:lnSpc>
                <a:spcPct val="90000"/>
              </a:lnSpc>
            </a:pPr>
            <a:endParaRPr lang="en-GB" b="1" u="sn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001000" cy="908050"/>
          </a:xfrm>
        </p:spPr>
        <p:txBody>
          <a:bodyPr/>
          <a:lstStyle/>
          <a:p>
            <a:pPr algn="r"/>
            <a:r>
              <a:rPr lang="ar-EG">
                <a:solidFill>
                  <a:schemeClr val="accent2"/>
                </a:solidFill>
              </a:rPr>
              <a:t>تنقسم الاقراص المدمجة الي: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557338"/>
            <a:ext cx="9144000" cy="5111750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en-GB" sz="2600" dirty="0" smtClean="0"/>
              <a:t>1</a:t>
            </a:r>
            <a:r>
              <a:rPr lang="ar-EG" sz="2600" dirty="0" smtClean="0"/>
              <a:t>- </a:t>
            </a:r>
            <a:r>
              <a:rPr lang="ar-EG" sz="2600" dirty="0"/>
              <a:t>أقراص مدمجة قابلة للتسجيل عليها لمرة واحدة </a:t>
            </a:r>
            <a:r>
              <a:rPr lang="en-US" sz="2600" dirty="0"/>
              <a:t>CD </a:t>
            </a:r>
            <a:r>
              <a:rPr lang="en-US" sz="2600" dirty="0">
                <a:latin typeface="Arial"/>
              </a:rPr>
              <a:t>–</a:t>
            </a:r>
            <a:r>
              <a:rPr lang="en-US" sz="2600" dirty="0"/>
              <a:t> R</a:t>
            </a:r>
            <a:r>
              <a:rPr lang="ar-EG" sz="2600" dirty="0"/>
              <a:t>:</a:t>
            </a: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قابلة للكتابة عليها مرة واحدة باستخدام مشغلات خاصة</a:t>
            </a: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تستخدم برامج تشغيلية خاصة تختلف من نوع الي اخر.</a:t>
            </a:r>
          </a:p>
          <a:p>
            <a:pPr algn="r" rtl="1">
              <a:lnSpc>
                <a:spcPct val="90000"/>
              </a:lnSpc>
            </a:pPr>
            <a:r>
              <a:rPr lang="en-GB" sz="2600" dirty="0" smtClean="0"/>
              <a:t>2</a:t>
            </a:r>
            <a:r>
              <a:rPr lang="ar-EG" sz="2600" dirty="0" smtClean="0"/>
              <a:t>- </a:t>
            </a:r>
            <a:r>
              <a:rPr lang="ar-EG" sz="2600" dirty="0"/>
              <a:t>أقراص مدمجة قابلة للقراءة و الكتابة </a:t>
            </a:r>
            <a:r>
              <a:rPr lang="en-US" sz="2600" dirty="0"/>
              <a:t>CD </a:t>
            </a:r>
            <a:r>
              <a:rPr lang="en-US" sz="2600" dirty="0">
                <a:latin typeface="Arial"/>
              </a:rPr>
              <a:t>–</a:t>
            </a:r>
            <a:r>
              <a:rPr lang="en-US" sz="2600" dirty="0"/>
              <a:t> R\W</a:t>
            </a:r>
            <a:r>
              <a:rPr lang="ar-EG" sz="2600" dirty="0"/>
              <a:t>:</a:t>
            </a: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يمكن القراءة و الكتابة عليها كما يمكن مسح البيانات المسجلة عليها و الكتابة عليها مرة اخرى. </a:t>
            </a:r>
          </a:p>
          <a:p>
            <a:pPr algn="r" rtl="1">
              <a:lnSpc>
                <a:spcPct val="90000"/>
              </a:lnSpc>
            </a:pPr>
            <a:r>
              <a:rPr lang="en-GB" sz="2600" dirty="0" smtClean="0"/>
              <a:t>3</a:t>
            </a:r>
            <a:r>
              <a:rPr lang="ar-EG" sz="2600" dirty="0" smtClean="0"/>
              <a:t>- </a:t>
            </a:r>
            <a:r>
              <a:rPr lang="ar-EG" sz="2600" dirty="0"/>
              <a:t>الاقراص المتنوعة الرقمية </a:t>
            </a:r>
            <a:r>
              <a:rPr lang="en-US" sz="2600" dirty="0"/>
              <a:t>DVD</a:t>
            </a:r>
            <a:r>
              <a:rPr lang="ar-EG" sz="2600" dirty="0"/>
              <a:t>: </a:t>
            </a: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قرص فيديو رقمي كوسيط لنقل و تسجيل الافلام الرقمية</a:t>
            </a: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له نفس أبعاد ال </a:t>
            </a:r>
            <a:r>
              <a:rPr lang="en-US" sz="2200" dirty="0"/>
              <a:t>CD </a:t>
            </a:r>
            <a:r>
              <a:rPr lang="en-US" sz="2200" dirty="0">
                <a:latin typeface="Arial"/>
              </a:rPr>
              <a:t>–</a:t>
            </a:r>
            <a:r>
              <a:rPr lang="en-US" sz="2200" dirty="0"/>
              <a:t> R </a:t>
            </a:r>
            <a:r>
              <a:rPr lang="ar-EG" sz="2200" dirty="0"/>
              <a:t> ولكن يستوعب 17 جيجابايت من البيانات (يحتوي القرص الواحد علي اربع طبقات للتخزين)</a:t>
            </a: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له مشغلات خاصة به.</a:t>
            </a:r>
            <a:endParaRPr lang="en-GB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04800"/>
            <a:ext cx="8135938" cy="1216025"/>
          </a:xfrm>
        </p:spPr>
        <p:txBody>
          <a:bodyPr/>
          <a:lstStyle/>
          <a:p>
            <a:pPr algn="r"/>
            <a:r>
              <a:rPr lang="ar-EG" sz="3400" b="1" dirty="0">
                <a:solidFill>
                  <a:schemeClr val="accent2"/>
                </a:solidFill>
              </a:rPr>
              <a:t>4) اقراص الذاكرة الوميضية</a:t>
            </a:r>
            <a:r>
              <a:rPr lang="en-US" sz="3400" b="1" dirty="0">
                <a:solidFill>
                  <a:schemeClr val="accent2"/>
                </a:solidFill>
              </a:rPr>
              <a:t>  </a:t>
            </a:r>
            <a:br>
              <a:rPr lang="en-US" sz="3400" b="1" dirty="0">
                <a:solidFill>
                  <a:schemeClr val="accent2"/>
                </a:solidFill>
              </a:rPr>
            </a:br>
            <a:r>
              <a:rPr lang="en-US" sz="3400" b="1" dirty="0">
                <a:solidFill>
                  <a:schemeClr val="accent2"/>
                </a:solidFill>
              </a:rPr>
              <a:t>Flash Memory Disks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EG" dirty="0"/>
              <a:t>أقراص تخزين خارجية صغيرة الحجم, خفيفة الوزن , يتم شبكها بمخرج </a:t>
            </a:r>
            <a:r>
              <a:rPr lang="en-US" dirty="0"/>
              <a:t>USB</a:t>
            </a:r>
            <a:r>
              <a:rPr lang="ar-EG" dirty="0"/>
              <a:t> .</a:t>
            </a:r>
          </a:p>
          <a:p>
            <a:pPr algn="r" rtl="1"/>
            <a:r>
              <a:rPr lang="ar-EG" dirty="0"/>
              <a:t>لا تحتاج أي برامج تشغيل , ولا طاقة خارجة لتشغيله.</a:t>
            </a:r>
          </a:p>
          <a:p>
            <a:pPr algn="r" rtl="1"/>
            <a:r>
              <a:rPr lang="ar-EG" dirty="0"/>
              <a:t>تسمح بتبادل البيانات بسرعة كبيرة جدا مقارنتا مع الاقراص الصلبة الخارجية.</a:t>
            </a:r>
          </a:p>
          <a:p>
            <a:pPr algn="r" rtl="1"/>
            <a:r>
              <a:rPr lang="ar-EG" dirty="0"/>
              <a:t>تريح المستخدم من حمل مئات الاقراص الصلبة.</a:t>
            </a:r>
          </a:p>
          <a:p>
            <a:pPr algn="r" rtl="1"/>
            <a:r>
              <a:rPr lang="ar-EG" dirty="0"/>
              <a:t>تتوفر في أشكال كثيرة موائمة للجيب.</a:t>
            </a:r>
          </a:p>
          <a:p>
            <a:pPr algn="r" rtl="1"/>
            <a:r>
              <a:rPr lang="ar-EG" dirty="0"/>
              <a:t>قابلة للانتقال من جهاز حاسب الي اخر دون عناء.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البرمجيات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البرنامج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(Program)</a:t>
            </a:r>
            <a:r>
              <a:rPr lang="ar-SA" dirty="0" smtClean="0"/>
              <a:t>: مجموعة من التعليمات المتسلسلة التي تخبر الحاسوب ماذا يفعل. </a:t>
            </a:r>
          </a:p>
          <a:p>
            <a:pPr algn="r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البرمجيات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(Software)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dirty="0" smtClean="0"/>
              <a:t>مصطلح عام يطلق على أي برنامج منفرد أو مجموعة من البرامج والبيانات والمعلومات.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الشخص الذي يقوم بصنع البرنامج يسمى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المبرمج (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Programmer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أنواع البرمجيات</a:t>
            </a:r>
            <a:r>
              <a:rPr lang="en-GB" dirty="0" smtClean="0"/>
              <a:t>Computer Software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47800"/>
            <a:ext cx="8507288" cy="5005536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/>
              <a:t>هناك نوعان من البرمجيات:</a:t>
            </a:r>
          </a:p>
          <a:p>
            <a:pPr algn="r" rtl="1">
              <a:buNone/>
            </a:pPr>
            <a:r>
              <a:rPr lang="ar-SA" dirty="0" smtClean="0"/>
              <a:t>برمجيات النظم </a:t>
            </a:r>
            <a:r>
              <a:rPr lang="en-GB" dirty="0" smtClean="0"/>
              <a:t>(System Software)</a:t>
            </a:r>
            <a:r>
              <a:rPr lang="ar-SA" dirty="0" smtClean="0"/>
              <a:t> و البرمجيات التطبيقية </a:t>
            </a:r>
            <a:r>
              <a:rPr lang="en-GB" dirty="0" smtClean="0"/>
              <a:t>(Application Software)</a:t>
            </a:r>
            <a:endParaRPr lang="ar-SA" dirty="0" smtClean="0"/>
          </a:p>
          <a:p>
            <a:pPr algn="r" rtl="1"/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برمجيات النظم </a:t>
            </a:r>
            <a:r>
              <a:rPr lang="en-GB" dirty="0" smtClean="0"/>
              <a:t>(System Software)</a:t>
            </a:r>
            <a:r>
              <a:rPr lang="ar-SA" dirty="0" smtClean="0"/>
              <a:t>:</a:t>
            </a:r>
          </a:p>
          <a:p>
            <a:pPr marL="514350" indent="-514350" algn="r" rtl="1">
              <a:buNone/>
            </a:pPr>
            <a:r>
              <a:rPr lang="ar-SA" dirty="0" smtClean="0"/>
              <a:t>هي البرمجيات التي يستخدمها الحاسوب ليقوم بعمله على أكمل وجه. اما تبنى داخل الحاسوب او تخزن على وسائط تخزين خارجية. ومن هذة البرمجيات لغات البرمجة، المترجمات و نظم التشغيل.</a:t>
            </a:r>
          </a:p>
          <a:p>
            <a:pPr marL="514350" indent="-514350" algn="r" rtl="1">
              <a:buFont typeface="+mj-lt"/>
              <a:buAutoNum type="arabicPeriod" startAt="2"/>
            </a:pPr>
            <a:r>
              <a:rPr lang="ar-SA" dirty="0" smtClean="0"/>
              <a:t>البرمجيات التطبيقية </a:t>
            </a:r>
            <a:r>
              <a:rPr lang="en-GB" dirty="0" smtClean="0"/>
              <a:t>(Application Software)</a:t>
            </a:r>
            <a:r>
              <a:rPr lang="ar-SA" dirty="0" smtClean="0"/>
              <a:t>: </a:t>
            </a:r>
            <a:r>
              <a:rPr lang="ar-SA" sz="2800" dirty="0" smtClean="0"/>
              <a:t>برامج مكتوبة بإحدى لغات البرمجة عالية المستوى مجهزه من قبل شركات البرمجة الكبرى ( مثل: شركة مايكروسوفت). </a:t>
            </a:r>
          </a:p>
          <a:p>
            <a:pPr marL="514350" indent="-514350" algn="r" rtl="1">
              <a:buFont typeface="+mj-lt"/>
              <a:buAutoNum type="arabicPeriod" startAt="2"/>
            </a:pP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Grp="1" noChangeArrowheads="1"/>
          </p:cNvSpPr>
          <p:nvPr>
            <p:ph type="title"/>
          </p:nvPr>
        </p:nvSpPr>
        <p:spPr>
          <a:xfrm>
            <a:off x="395288" y="2708275"/>
            <a:ext cx="8229600" cy="1066800"/>
          </a:xfrm>
          <a:noFill/>
          <a:ln/>
        </p:spPr>
        <p:txBody>
          <a:bodyPr/>
          <a:lstStyle/>
          <a:p>
            <a:pPr algn="ctr" rtl="1">
              <a:spcBef>
                <a:spcPct val="50000"/>
              </a:spcBef>
            </a:pPr>
            <a:r>
              <a:rPr lang="ar-EG" b="1" dirty="0">
                <a:solidFill>
                  <a:srgbClr val="A50021"/>
                </a:solidFill>
              </a:rPr>
              <a:t>لغات برمجة الحاسب الالي</a:t>
            </a:r>
            <a:endParaRPr lang="en-GB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500063" y="1428750"/>
            <a:ext cx="8643937" cy="5072063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87313" indent="22225" algn="just">
              <a:buFontTx/>
              <a:buNone/>
            </a:pPr>
            <a:endParaRPr lang="ar-SA" sz="1200" dirty="0"/>
          </a:p>
          <a:p>
            <a:pPr marL="87313" indent="22225" algn="just" rtl="1">
              <a:buNone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1/ اللغات </a:t>
            </a:r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ذات المستوى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المتدنى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(LLL)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L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ow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Level Language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87313" indent="22225" algn="just" rtl="1">
              <a:buFontTx/>
              <a:buNone/>
            </a:pPr>
            <a:r>
              <a:rPr lang="ar-SA" dirty="0">
                <a:solidFill>
                  <a:schemeClr val="accent5">
                    <a:lumMod val="75000"/>
                  </a:schemeClr>
                </a:solidFill>
              </a:rPr>
              <a:t>1- لغة الآلة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Machine lang.</a:t>
            </a:r>
            <a:r>
              <a:rPr lang="ar-S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ar-SA" dirty="0" smtClean="0"/>
              <a:t>مجموعة من الارقام الثنائية تعبر عن البيانات والمعلومات ومواقع الذاكرة.</a:t>
            </a:r>
            <a:endParaRPr lang="ar-SA" dirty="0"/>
          </a:p>
          <a:p>
            <a:pPr marL="87313" indent="22225" algn="just" rtl="1">
              <a:buFontTx/>
              <a:buNone/>
            </a:pPr>
            <a:r>
              <a:rPr lang="ar-SA" dirty="0"/>
              <a:t>    مميزاتها : سرعة التنفيذ لأنها تخاطب المعالج </a:t>
            </a:r>
            <a:r>
              <a:rPr lang="ar-SA" dirty="0" smtClean="0"/>
              <a:t>مباشرة</a:t>
            </a:r>
            <a:endParaRPr lang="ar-SA" dirty="0"/>
          </a:p>
          <a:p>
            <a:pPr marL="87313" indent="22225" algn="just" rtl="1">
              <a:buFontTx/>
              <a:buNone/>
            </a:pPr>
            <a:r>
              <a:rPr lang="ar-SA" dirty="0"/>
              <a:t>    عيوبها  :  </a:t>
            </a:r>
            <a:r>
              <a:rPr lang="ar-SA" dirty="0" smtClean="0"/>
              <a:t>صعبة للغاية، معرضة لكثير من الاخطاء، </a:t>
            </a:r>
            <a:r>
              <a:rPr lang="ar-SA" dirty="0"/>
              <a:t>غير عمومية (تعتمد على نوع </a:t>
            </a:r>
            <a:r>
              <a:rPr lang="ar-SA" dirty="0" smtClean="0"/>
              <a:t>الآلة أي تختلف من جهاز لاخر).</a:t>
            </a:r>
            <a:endParaRPr lang="ar-SA" dirty="0"/>
          </a:p>
          <a:p>
            <a:pPr marL="87313" indent="22225" algn="just" rtl="1">
              <a:buFontTx/>
              <a:buNone/>
            </a:pPr>
            <a:endParaRPr lang="ar-SA" dirty="0"/>
          </a:p>
          <a:p>
            <a:pPr marL="87313" indent="22225" algn="just" rtl="1">
              <a:buFontTx/>
              <a:buNone/>
            </a:pPr>
            <a:endParaRPr lang="ar-SA" dirty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5246688" y="714375"/>
            <a:ext cx="3676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</a:rPr>
              <a:t>تصنيف عام للغات البرمجة</a:t>
            </a:r>
            <a:endParaRPr lang="ar-SA" sz="32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500063" y="500063"/>
            <a:ext cx="8643937" cy="6000750"/>
          </a:xfrm>
        </p:spPr>
        <p:txBody>
          <a:bodyPr>
            <a:normAutofit fontScale="92500" lnSpcReduction="10000"/>
          </a:bodyPr>
          <a:lstStyle/>
          <a:p>
            <a:pPr marL="87313" indent="22225" algn="just">
              <a:buFontTx/>
              <a:buNone/>
            </a:pPr>
            <a:endParaRPr lang="ar-SA" sz="1200" dirty="0"/>
          </a:p>
          <a:p>
            <a:pPr marL="87313" indent="22225" algn="just" rtl="1">
              <a:buFontTx/>
              <a:buNone/>
            </a:pP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2- لغة التجميع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Assembly lang.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</a:p>
          <a:p>
            <a:pPr marL="87313" indent="22225" algn="just" rtl="1">
              <a:buFontTx/>
              <a:buNone/>
            </a:pPr>
            <a:r>
              <a:rPr lang="ar-SA" dirty="0" smtClean="0"/>
              <a:t>    يمكن استخدام الارقام الثمانية، العشرية والسادس عشرية، كما تستخدم رموز و مختصرات سهله التذكر</a:t>
            </a:r>
          </a:p>
          <a:p>
            <a:pPr marL="87313" indent="22225" algn="just" rtl="1">
              <a:buFontTx/>
              <a:buNone/>
            </a:pPr>
            <a:r>
              <a:rPr lang="ar-SA" dirty="0" smtClean="0"/>
              <a:t>    مثال : </a:t>
            </a:r>
            <a:r>
              <a:rPr lang="en-US" dirty="0" smtClean="0"/>
              <a:t>LD  A , D</a:t>
            </a:r>
            <a:r>
              <a:rPr lang="ar-SA" dirty="0" smtClean="0"/>
              <a:t>  (تحميل المسجل </a:t>
            </a:r>
            <a:r>
              <a:rPr lang="en-US" dirty="0" smtClean="0"/>
              <a:t>A</a:t>
            </a:r>
            <a:r>
              <a:rPr lang="ar-SA" dirty="0" smtClean="0"/>
              <a:t> بمحتوى </a:t>
            </a:r>
            <a:r>
              <a:rPr lang="en-US" dirty="0" smtClean="0"/>
              <a:t>D</a:t>
            </a:r>
            <a:r>
              <a:rPr lang="ar-SA" dirty="0" smtClean="0"/>
              <a:t>)، </a:t>
            </a:r>
            <a:r>
              <a:rPr lang="en-GB" dirty="0" smtClean="0"/>
              <a:t>ADD</a:t>
            </a:r>
            <a:r>
              <a:rPr lang="ar-SA" dirty="0" smtClean="0"/>
              <a:t>، </a:t>
            </a:r>
            <a:r>
              <a:rPr lang="en-GB" dirty="0" smtClean="0"/>
              <a:t>MUL</a:t>
            </a:r>
            <a:endParaRPr lang="ar-SA" dirty="0" smtClean="0"/>
          </a:p>
          <a:p>
            <a:pPr marL="87313" indent="22225" algn="just" rtl="1">
              <a:buFontTx/>
              <a:buNone/>
            </a:pPr>
            <a:r>
              <a:rPr lang="ar-SA" dirty="0" smtClean="0"/>
              <a:t>مميزاتها: اسهل من لغة الالة.</a:t>
            </a:r>
          </a:p>
          <a:p>
            <a:pPr marL="87313" indent="22225" algn="just" rtl="1">
              <a:buFontTx/>
              <a:buNone/>
            </a:pPr>
            <a:r>
              <a:rPr lang="ar-SA" dirty="0" smtClean="0"/>
              <a:t>    عيوبها : غير عمومية (تعتمد على هيكلية الحاسوب) ، تحتاج لمترجم للغة الآلة يسمى المجمع </a:t>
            </a:r>
            <a:r>
              <a:rPr lang="en-GB" dirty="0" smtClean="0"/>
              <a:t>Assembler</a:t>
            </a:r>
            <a:r>
              <a:rPr lang="ar-SA" dirty="0" smtClean="0"/>
              <a:t>.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SA" dirty="0" smtClean="0"/>
          </a:p>
          <a:p>
            <a:pPr marL="87313" indent="22225" algn="just" rtl="1">
              <a:buNone/>
            </a:pPr>
            <a:endParaRPr lang="ar-SA" dirty="0" smtClean="0"/>
          </a:p>
          <a:p>
            <a:pPr marL="87313" indent="22225" algn="just" rtl="1">
              <a:buNone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2/ اللغات ذات المستوى العالى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High Level Language (HLL)</a:t>
            </a:r>
            <a:endParaRPr lang="ar-SA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87313" indent="22225" algn="just" rtl="1">
              <a:buNone/>
            </a:pPr>
            <a:r>
              <a:rPr lang="ar-SA" dirty="0" smtClean="0"/>
              <a:t>تستخدم جملاً أقرب للغة الانسان من لغة الالة او التجميع. أمثلة اللغات:</a:t>
            </a:r>
            <a:r>
              <a:rPr lang="en-GB" dirty="0" smtClean="0"/>
              <a:t>COBOL, C, Pascal</a:t>
            </a:r>
            <a:endParaRPr lang="en-US" dirty="0" smtClean="0"/>
          </a:p>
          <a:p>
            <a:pPr marL="87313" indent="22225" algn="just" rtl="1">
              <a:buFontTx/>
              <a:buNone/>
            </a:pPr>
            <a:r>
              <a:rPr lang="ar-SA" dirty="0" smtClean="0"/>
              <a:t>مميزاتها </a:t>
            </a:r>
            <a:r>
              <a:rPr lang="ar-SA" dirty="0"/>
              <a:t>: قريبة من لغة الانسان , </a:t>
            </a:r>
            <a:r>
              <a:rPr lang="ar-SA" dirty="0" smtClean="0"/>
              <a:t>سهولة الاستخدام, </a:t>
            </a:r>
            <a:r>
              <a:rPr lang="ar-SA" dirty="0"/>
              <a:t>عمومية </a:t>
            </a:r>
            <a:r>
              <a:rPr lang="ar-SA" dirty="0" smtClean="0"/>
              <a:t>(تستخدم على انواع مختلفة من الحاسب)، بعدها عن التفاصيل التقنية للحاسب</a:t>
            </a:r>
            <a:endParaRPr lang="ar-SA" dirty="0"/>
          </a:p>
          <a:p>
            <a:pPr marL="87313" indent="22225" algn="just" rtl="1">
              <a:buFontTx/>
              <a:buNone/>
            </a:pPr>
            <a:r>
              <a:rPr lang="ar-SA" dirty="0"/>
              <a:t>عيوبها :  بطء التنفيذ لاحتياجها لمفسر او مترجم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772400" cy="5615136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</a:rPr>
              <a:t>4/ مولدات التطبيقات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Application Generators </a:t>
            </a: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</a:rPr>
              <a:t> او لغات الجيل الرابع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4th Generation language</a:t>
            </a: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GB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r" rtl="1">
              <a:buNone/>
            </a:pPr>
            <a:r>
              <a:rPr lang="ar-SA" sz="2400" dirty="0" smtClean="0"/>
              <a:t>هي لغات قواعد البيانات تساعد المستخدم في إنشاء الملفات والشاشات والتقارير والاستعلامات دون كتابة برنامج. مثل </a:t>
            </a:r>
            <a:r>
              <a:rPr lang="en-GB" sz="2400" dirty="0" smtClean="0"/>
              <a:t>Oracle, Access</a:t>
            </a:r>
            <a:r>
              <a:rPr lang="ar-SA" sz="2400" dirty="0" smtClean="0"/>
              <a:t> لانشاء ملفات ذات علاقات فيما بينها حسب قواعد معينة. ثم يصنع مجموعة شاشات لتحديث الملفات (الإضافة، الحذف،...الخ).</a:t>
            </a:r>
          </a:p>
          <a:p>
            <a:pPr algn="r" rtl="1">
              <a:buNone/>
            </a:pPr>
            <a:endParaRPr lang="ar-SA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r" rtl="1">
              <a:buNone/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</a:rPr>
              <a:t>5/ برمجيات الكائنات الموجهة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 Object Oriented Language </a:t>
            </a: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</a:rPr>
              <a:t> :</a:t>
            </a:r>
          </a:p>
          <a:p>
            <a:pPr algn="r" rtl="1">
              <a:buNone/>
            </a:pPr>
            <a:r>
              <a:rPr lang="ar-SA" sz="2400" dirty="0" smtClean="0"/>
              <a:t>تتكون من مجموعة كائنات </a:t>
            </a:r>
            <a:r>
              <a:rPr lang="en-GB" sz="2400" dirty="0" smtClean="0"/>
              <a:t>Objects </a:t>
            </a:r>
            <a:r>
              <a:rPr lang="ar-SA" sz="2400" dirty="0" smtClean="0"/>
              <a:t> كل كائن يحمل صفات خاصة مع العمليات (الاوامر). يتم استدعاء التعليمة من الكائن الخاص بها وتسمى إرسال الرسائل (</a:t>
            </a:r>
            <a:r>
              <a:rPr lang="en-GB" sz="2400" dirty="0" smtClean="0"/>
              <a:t>Sending Messages</a:t>
            </a:r>
            <a:r>
              <a:rPr lang="ar-SA" sz="2400" dirty="0" smtClean="0"/>
              <a:t>)</a:t>
            </a:r>
          </a:p>
          <a:p>
            <a:pPr algn="r" rtl="1">
              <a:buNone/>
            </a:pPr>
            <a:endParaRPr lang="en-GB" sz="24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المترجمات والمفسرات: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87313" indent="22225" algn="just" rtl="1">
              <a:buFontTx/>
              <a:buNone/>
            </a:pPr>
            <a:r>
              <a:rPr lang="ar-SA" sz="2800" dirty="0" smtClean="0"/>
              <a:t>المترجم أو المفسر هو برنامج يحول </a:t>
            </a:r>
            <a:r>
              <a:rPr lang="ar-SA" sz="2800" b="1" dirty="0" smtClean="0"/>
              <a:t>البرنامج المصدري </a:t>
            </a:r>
            <a:r>
              <a:rPr lang="en-GB" sz="2800" dirty="0" smtClean="0"/>
              <a:t>(Source-Code) </a:t>
            </a:r>
            <a:r>
              <a:rPr lang="ar-SA" sz="2800" dirty="0" smtClean="0"/>
              <a:t> المكتوب بلغة عالية المستوى إلي </a:t>
            </a:r>
            <a:r>
              <a:rPr lang="ar-SA" sz="2800" b="1" dirty="0" smtClean="0"/>
              <a:t>برنامج هدفي </a:t>
            </a:r>
            <a:r>
              <a:rPr lang="ar-SA" sz="2800" dirty="0" smtClean="0"/>
              <a:t>(</a:t>
            </a:r>
            <a:r>
              <a:rPr lang="en-GB" sz="2800" dirty="0" smtClean="0"/>
              <a:t>Object-code</a:t>
            </a:r>
            <a:r>
              <a:rPr lang="ar-SA" sz="2800" dirty="0" smtClean="0"/>
              <a:t>)</a:t>
            </a:r>
            <a:r>
              <a:rPr lang="en-GB" sz="2800" dirty="0" smtClean="0"/>
              <a:t> </a:t>
            </a:r>
            <a:r>
              <a:rPr lang="ar-SA" sz="2800" dirty="0" smtClean="0"/>
              <a:t>المكتوب بلغة الآلة. </a:t>
            </a:r>
          </a:p>
          <a:p>
            <a:pPr marL="87313" indent="22225" algn="just" rtl="1">
              <a:buFontTx/>
              <a:buNone/>
            </a:pPr>
            <a:endParaRPr lang="ar-SA" sz="2800" dirty="0" smtClean="0"/>
          </a:p>
          <a:p>
            <a:pPr marL="87313" indent="22225" algn="just" rtl="1">
              <a:buFontTx/>
              <a:buNone/>
            </a:pPr>
            <a:r>
              <a:rPr lang="ar-SA" sz="2800" dirty="0" smtClean="0">
                <a:solidFill>
                  <a:srgbClr val="002060"/>
                </a:solidFill>
              </a:rPr>
              <a:t>ما الفرق بين المفسر</a:t>
            </a:r>
            <a:r>
              <a:rPr lang="en-GB" sz="2800" dirty="0" smtClean="0">
                <a:solidFill>
                  <a:srgbClr val="002060"/>
                </a:solidFill>
              </a:rPr>
              <a:t> Interpreter</a:t>
            </a:r>
            <a:r>
              <a:rPr lang="ar-SA" sz="2800" dirty="0" smtClean="0">
                <a:solidFill>
                  <a:srgbClr val="002060"/>
                </a:solidFill>
              </a:rPr>
              <a:t> والمترجم</a:t>
            </a:r>
            <a:r>
              <a:rPr lang="en-GB" sz="2800" dirty="0" smtClean="0">
                <a:solidFill>
                  <a:srgbClr val="002060"/>
                </a:solidFill>
              </a:rPr>
              <a:t> Compiler</a:t>
            </a:r>
            <a:r>
              <a:rPr lang="ar-SA" sz="2800" dirty="0" smtClean="0">
                <a:solidFill>
                  <a:srgbClr val="002060"/>
                </a:solidFill>
              </a:rPr>
              <a:t>؟</a:t>
            </a:r>
            <a:endParaRPr lang="en-GB" sz="2800" dirty="0" smtClean="0">
              <a:solidFill>
                <a:srgbClr val="002060"/>
              </a:solidFill>
            </a:endParaRPr>
          </a:p>
          <a:p>
            <a:pPr marL="87313" indent="22225" algn="just" rtl="1">
              <a:buFontTx/>
              <a:buNone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المفسر</a:t>
            </a:r>
            <a:r>
              <a:rPr lang="en-GB" sz="2800" dirty="0" smtClean="0">
                <a:solidFill>
                  <a:schemeClr val="accent2">
                    <a:lumMod val="50000"/>
                  </a:schemeClr>
                </a:solidFill>
              </a:rPr>
              <a:t>Interpreter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:</a:t>
            </a:r>
          </a:p>
          <a:p>
            <a:pPr marL="87313" indent="22225" algn="just" rtl="1">
              <a:buFontTx/>
              <a:buNone/>
            </a:pPr>
            <a:r>
              <a:rPr lang="ar-SA" sz="2800" dirty="0" smtClean="0"/>
              <a:t>      * ينفذه سطر بسطر فإذا وجد خطأ يتوقف عن الترجمة و التنفيذ حتى نصحح الخطأ. ثم يترجم البرنامج المصدر الى برنامج هدف</a:t>
            </a:r>
          </a:p>
          <a:p>
            <a:pPr marL="87313" indent="22225" algn="just" rtl="1">
              <a:buFontTx/>
              <a:buNone/>
            </a:pPr>
            <a:r>
              <a:rPr lang="ar-SA" sz="2800" dirty="0" smtClean="0"/>
              <a:t>      *  يعيبه البطء وياخذ حيزاً أكبر في الذاكرة الرئيسية.</a:t>
            </a:r>
          </a:p>
          <a:p>
            <a:pPr marL="87313" indent="22225" algn="just" rtl="1">
              <a:buFontTx/>
              <a:buNone/>
            </a:pPr>
            <a:endParaRPr lang="ar-SA" sz="2800" dirty="0" smtClean="0"/>
          </a:p>
          <a:p>
            <a:pPr marL="87313" indent="22225" algn="just" rtl="1">
              <a:buFontTx/>
              <a:buNone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المترجم</a:t>
            </a:r>
            <a:r>
              <a:rPr lang="en-GB" sz="2800" dirty="0" smtClean="0">
                <a:solidFill>
                  <a:schemeClr val="accent2">
                    <a:lumMod val="50000"/>
                  </a:schemeClr>
                </a:solidFill>
              </a:rPr>
              <a:t>Compiler</a:t>
            </a:r>
            <a:r>
              <a:rPr lang="en-GB" sz="2800" dirty="0" smtClean="0"/>
              <a:t> </a:t>
            </a:r>
            <a:r>
              <a:rPr lang="ar-SA" sz="2800" dirty="0" smtClean="0"/>
              <a:t>:</a:t>
            </a:r>
          </a:p>
          <a:p>
            <a:pPr marL="87313" indent="22225" algn="just" rtl="1">
              <a:buFontTx/>
              <a:buNone/>
            </a:pPr>
            <a:r>
              <a:rPr lang="ar-SA" sz="2800" dirty="0" smtClean="0"/>
              <a:t>      *  يراجع جميع اوامر البرنامج المصدر ثم يصدر قائمة بالخطاء ان وجدت ثم يترجم</a:t>
            </a:r>
            <a:r>
              <a:rPr lang="en-GB" sz="2800" dirty="0" smtClean="0"/>
              <a:t> </a:t>
            </a:r>
            <a:r>
              <a:rPr lang="ar-SA" sz="2800" dirty="0" smtClean="0"/>
              <a:t>البرنامج المصدر الى برنامج هدف.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539750" y="857250"/>
            <a:ext cx="8064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3600" b="1" dirty="0">
                <a:solidFill>
                  <a:schemeClr val="accent2">
                    <a:lumMod val="50000"/>
                  </a:schemeClr>
                </a:solidFill>
              </a:rPr>
              <a:t>البرمجيات التطبيقية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Application Software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285750" y="1714500"/>
            <a:ext cx="85725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 algn="r" rtl="1">
              <a:buFont typeface="Arial" charset="0"/>
              <a:buChar char="•"/>
            </a:pPr>
            <a:r>
              <a:rPr lang="ar-SA" sz="3000" dirty="0"/>
              <a:t>برامج مكتوبة بإحدى لغات البرمجة عالية </a:t>
            </a:r>
            <a:r>
              <a:rPr lang="ar-SA" sz="3000" dirty="0" smtClean="0"/>
              <a:t>المستوى </a:t>
            </a:r>
            <a:r>
              <a:rPr lang="ar-SA" sz="3000" dirty="0"/>
              <a:t>مجهزه من قبل شركات البرمجة الكبرى ( مثل: شركة مايكروسوفت</a:t>
            </a:r>
            <a:r>
              <a:rPr lang="ar-SA" sz="3000" dirty="0" smtClean="0"/>
              <a:t>). </a:t>
            </a:r>
          </a:p>
          <a:p>
            <a:pPr marL="363538" indent="-363538" algn="r" rtl="1">
              <a:buFont typeface="Arial" charset="0"/>
              <a:buChar char="•"/>
            </a:pPr>
            <a:endParaRPr lang="ar-SA" sz="3000" dirty="0" smtClean="0"/>
          </a:p>
          <a:p>
            <a:pPr marL="363538" indent="-363538" algn="r" rtl="1">
              <a:buFont typeface="Arial" charset="0"/>
              <a:buChar char="•"/>
            </a:pPr>
            <a:r>
              <a:rPr lang="ar-SA" sz="3000" dirty="0" smtClean="0"/>
              <a:t>إما </a:t>
            </a:r>
            <a:r>
              <a:rPr lang="ar-SA" sz="3000" b="1" dirty="0" smtClean="0"/>
              <a:t>تنفذ وظائف عامة </a:t>
            </a:r>
            <a:r>
              <a:rPr lang="ar-SA" sz="3000" dirty="0" smtClean="0"/>
              <a:t>مثل برنامج معالجة النصوص</a:t>
            </a:r>
            <a:r>
              <a:rPr lang="en-GB" sz="3000" dirty="0" smtClean="0"/>
              <a:t> Word Processing</a:t>
            </a:r>
            <a:r>
              <a:rPr lang="ar-SA" sz="3000" dirty="0" smtClean="0"/>
              <a:t> .</a:t>
            </a:r>
            <a:endParaRPr lang="ar-SA" sz="3000" dirty="0"/>
          </a:p>
          <a:p>
            <a:pPr marL="363538" indent="-363538" algn="r" rtl="1"/>
            <a:endParaRPr lang="ar-SA" sz="3000" dirty="0"/>
          </a:p>
          <a:p>
            <a:pPr marL="363538" indent="-363538" algn="r" rtl="1">
              <a:buFont typeface="Arial" charset="0"/>
              <a:buChar char="•"/>
            </a:pPr>
            <a:r>
              <a:rPr lang="ar-SA" sz="3000" dirty="0" smtClean="0"/>
              <a:t>أو </a:t>
            </a:r>
            <a:r>
              <a:rPr lang="ar-SA" sz="3000" b="1" dirty="0" smtClean="0"/>
              <a:t>تطبيقات مخصصة </a:t>
            </a:r>
            <a:r>
              <a:rPr lang="ar-SA" sz="3000" dirty="0" smtClean="0"/>
              <a:t>وتسمى برنامج حسب الطلب</a:t>
            </a:r>
            <a:r>
              <a:rPr lang="en-GB" sz="3000" dirty="0" smtClean="0"/>
              <a:t> </a:t>
            </a:r>
            <a:r>
              <a:rPr lang="en-US" sz="3000" dirty="0" smtClean="0"/>
              <a:t>Bespoke Software</a:t>
            </a:r>
            <a:r>
              <a:rPr lang="ar-SA" sz="3000" dirty="0" smtClean="0"/>
              <a:t> او برنامج مكيف لاحتياجات المستخدم </a:t>
            </a:r>
            <a:r>
              <a:rPr lang="en-GB" sz="3000" dirty="0" smtClean="0"/>
              <a:t>Tailor-Made  </a:t>
            </a:r>
            <a:r>
              <a:rPr lang="ar-SA" sz="3000" dirty="0" smtClean="0"/>
              <a:t> </a:t>
            </a:r>
            <a:r>
              <a:rPr lang="en-GB" sz="3000" dirty="0" smtClean="0"/>
              <a:t>Software</a:t>
            </a:r>
            <a:r>
              <a:rPr lang="ar-SA" sz="3000" dirty="0" smtClean="0"/>
              <a:t>وهي تطبيقات تكتب لمستخدم معين من قبل مبرمجين. ومصممة لقطاع معين من الأعمال مثل معالجة الرواتب.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أو عبارة عن </a:t>
            </a:r>
            <a:r>
              <a:rPr lang="ar-SA" b="1" dirty="0" smtClean="0"/>
              <a:t>حزم متكاملة </a:t>
            </a:r>
            <a:r>
              <a:rPr lang="en-GB" dirty="0" smtClean="0"/>
              <a:t>Integrated Packages</a:t>
            </a:r>
            <a:r>
              <a:rPr lang="ar-SA" dirty="0" smtClean="0"/>
              <a:t> :</a:t>
            </a:r>
          </a:p>
          <a:p>
            <a:pPr algn="r" rtl="1">
              <a:buNone/>
            </a:pPr>
            <a:r>
              <a:rPr lang="ar-SA" dirty="0" smtClean="0"/>
              <a:t>تحتوى على عدة برامج عامة لها الشكل نفسه والاستخدام نفسه، وتتضمن برنامج معالجة النصوص، وبرنامج الرسوم وغيرها مثل </a:t>
            </a:r>
            <a:r>
              <a:rPr lang="en-GB" dirty="0" smtClean="0"/>
              <a:t> Microsoft Office (MS Office)</a:t>
            </a:r>
            <a:r>
              <a:rPr lang="ar-SA" dirty="0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886075" y="500063"/>
            <a:ext cx="6257925" cy="852487"/>
          </a:xfrm>
        </p:spPr>
        <p:txBody>
          <a:bodyPr>
            <a:normAutofit/>
          </a:bodyPr>
          <a:lstStyle/>
          <a:p>
            <a:pPr algn="r"/>
            <a:r>
              <a:rPr lang="ar-SA" sz="3200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امثلة على البرامج التطبيقية الجاهزه</a:t>
            </a:r>
            <a:endParaRPr lang="en-US" sz="3200" u="sng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03250" y="1285875"/>
            <a:ext cx="8540750" cy="5143500"/>
          </a:xfrm>
        </p:spPr>
        <p:txBody>
          <a:bodyPr>
            <a:normAutofit lnSpcReduction="10000"/>
          </a:bodyPr>
          <a:lstStyle/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معالجة الكلمات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Software</a:t>
            </a: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Word Processing</a:t>
            </a: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الجداول الحسابي</a:t>
            </a: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ة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Software</a:t>
            </a: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6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SpreadSheets</a:t>
            </a: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العروض التقدمية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Software </a:t>
            </a: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Presentations</a:t>
            </a: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قواعد البيانات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Software </a:t>
            </a: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Databases</a:t>
            </a: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الالعاب و التسلية 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Games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Software</a:t>
            </a: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الرسم بالحاسب 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Computer Graphic Software</a:t>
            </a: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الاتصالات 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Communications Software</a:t>
            </a: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تصفح النت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Internet Explorer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Software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البرامج التعليمية 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Education Software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143000"/>
            <a:ext cx="8643937" cy="571500"/>
          </a:xfrm>
        </p:spPr>
        <p:txBody>
          <a:bodyPr>
            <a:normAutofit/>
          </a:bodyPr>
          <a:lstStyle/>
          <a:p>
            <a:pPr marL="449263" indent="-339725" algn="just" rtl="1" eaLnBrk="1" hangingPunct="1"/>
            <a:r>
              <a:rPr lang="ar-SA" dirty="0" smtClean="0"/>
              <a:t> تقوم بمعالجة النصوص من حيث الادخال, التعديل, التنسيق, الحفظ, ...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428875" y="500063"/>
            <a:ext cx="6342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 dirty="0">
                <a:solidFill>
                  <a:srgbClr val="C00000"/>
                </a:solidFill>
              </a:rPr>
              <a:t>1- برامج معالجة الكلمات (النصوص)</a:t>
            </a:r>
            <a:endParaRPr lang="ar-SA" sz="40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43388" y="1639888"/>
            <a:ext cx="4532312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3600" u="sng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مزايا برامج معالجة النصوص</a:t>
            </a:r>
            <a:endParaRPr lang="ar-SA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57188" y="2357438"/>
            <a:ext cx="8643937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sz="2800" dirty="0">
                <a:latin typeface="+mn-lt"/>
                <a:cs typeface="+mn-cs"/>
              </a:rPr>
              <a:t> تنظيم المستندات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الوثائق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فهرستها مع </a:t>
            </a:r>
            <a:r>
              <a:rPr lang="ar-SA" sz="2800" dirty="0" err="1">
                <a:latin typeface="+mn-lt"/>
                <a:cs typeface="+mn-cs"/>
              </a:rPr>
              <a:t>امكانية</a:t>
            </a:r>
            <a:r>
              <a:rPr lang="ar-SA" sz="2800" dirty="0">
                <a:latin typeface="+mn-lt"/>
                <a:cs typeface="+mn-cs"/>
              </a:rPr>
              <a:t> تعديلها , حذفها,...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sz="2800" dirty="0">
                <a:latin typeface="+mn-lt"/>
                <a:cs typeface="+mn-cs"/>
              </a:rPr>
              <a:t>حفظ المستندات لمدة طويلة </a:t>
            </a:r>
            <a:r>
              <a:rPr lang="ar-SA" sz="2800" dirty="0" err="1">
                <a:latin typeface="+mn-lt"/>
                <a:cs typeface="+mn-cs"/>
              </a:rPr>
              <a:t>فى</a:t>
            </a:r>
            <a:r>
              <a:rPr lang="ar-SA" sz="2800" dirty="0">
                <a:latin typeface="+mn-lt"/>
                <a:cs typeface="+mn-cs"/>
              </a:rPr>
              <a:t> وحدات التخزين.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sz="2800" dirty="0">
                <a:latin typeface="+mn-lt"/>
                <a:cs typeface="+mn-cs"/>
              </a:rPr>
              <a:t>التعامل مع الرسوم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</a:t>
            </a:r>
            <a:r>
              <a:rPr lang="ar-SA" sz="2800" dirty="0" err="1">
                <a:latin typeface="+mn-lt"/>
                <a:cs typeface="+mn-cs"/>
              </a:rPr>
              <a:t>الاشكال</a:t>
            </a:r>
            <a:r>
              <a:rPr lang="ar-SA" sz="2800" dirty="0">
                <a:latin typeface="+mn-lt"/>
                <a:cs typeface="+mn-cs"/>
              </a:rPr>
              <a:t> و الجداول.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sz="2800" dirty="0">
                <a:latin typeface="+mn-lt"/>
                <a:cs typeface="+mn-cs"/>
              </a:rPr>
              <a:t>طباعة المستندات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التحكم </a:t>
            </a:r>
            <a:r>
              <a:rPr lang="ar-SA" sz="2800" dirty="0" err="1">
                <a:latin typeface="+mn-lt"/>
                <a:cs typeface="+mn-cs"/>
              </a:rPr>
              <a:t>فى</a:t>
            </a:r>
            <a:r>
              <a:rPr lang="ar-SA" sz="2800" dirty="0">
                <a:latin typeface="+mn-lt"/>
                <a:cs typeface="+mn-cs"/>
              </a:rPr>
              <a:t> نوع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حجم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نمط الخطوط.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/>
            </a:pPr>
            <a:r>
              <a:rPr lang="ar-SA" sz="2800" dirty="0">
                <a:latin typeface="+mn-lt"/>
                <a:cs typeface="+mn-cs"/>
              </a:rPr>
              <a:t>مشاهدة النص المكتوب بشكل مستمرة على الشاشة مع </a:t>
            </a:r>
            <a:r>
              <a:rPr lang="ar-SA" sz="2800" dirty="0" err="1">
                <a:latin typeface="+mn-lt"/>
                <a:cs typeface="+mn-cs"/>
              </a:rPr>
              <a:t>امكانية</a:t>
            </a:r>
            <a:r>
              <a:rPr lang="ar-SA" sz="2800" dirty="0">
                <a:latin typeface="+mn-lt"/>
                <a:cs typeface="+mn-cs"/>
              </a:rPr>
              <a:t> </a:t>
            </a:r>
            <a:r>
              <a:rPr lang="ar-SA" sz="2800" dirty="0" err="1">
                <a:latin typeface="+mn-lt"/>
                <a:cs typeface="+mn-cs"/>
              </a:rPr>
              <a:t>اجراء</a:t>
            </a:r>
            <a:r>
              <a:rPr lang="ar-SA" sz="2800" dirty="0">
                <a:latin typeface="+mn-lt"/>
                <a:cs typeface="+mn-cs"/>
              </a:rPr>
              <a:t> </a:t>
            </a:r>
            <a:r>
              <a:rPr lang="ar-SA" sz="2800" dirty="0" err="1">
                <a:latin typeface="+mn-lt"/>
                <a:cs typeface="+mn-cs"/>
              </a:rPr>
              <a:t>اى</a:t>
            </a:r>
            <a:r>
              <a:rPr lang="ar-SA" sz="2800" dirty="0">
                <a:latin typeface="+mn-lt"/>
                <a:cs typeface="+mn-cs"/>
              </a:rPr>
              <a:t> تعديل علية.</a:t>
            </a:r>
          </a:p>
        </p:txBody>
      </p:sp>
      <p:sp>
        <p:nvSpPr>
          <p:cNvPr id="7" name="Rectangle 6"/>
          <p:cNvSpPr/>
          <p:nvPr/>
        </p:nvSpPr>
        <p:spPr>
          <a:xfrm>
            <a:off x="3611563" y="5068888"/>
            <a:ext cx="5207000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3600" u="sng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امثلة</a:t>
            </a:r>
            <a:r>
              <a:rPr lang="ar-SA" sz="3600" u="sng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على برامج معالجة النصوص</a:t>
            </a:r>
            <a:endParaRPr lang="ar-SA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7188" y="5643563"/>
            <a:ext cx="8643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</a:pPr>
            <a:r>
              <a:rPr lang="ar-SA" sz="2800" dirty="0">
                <a:latin typeface="Georgia" pitchFamily="18" charset="0"/>
              </a:rPr>
              <a:t> </a:t>
            </a:r>
            <a:r>
              <a:rPr lang="en-US" sz="2800" dirty="0">
                <a:latin typeface="Georgia" pitchFamily="18" charset="0"/>
              </a:rPr>
              <a:t>Microsoft Word</a:t>
            </a:r>
            <a:r>
              <a:rPr lang="ar-SA" sz="2800" dirty="0">
                <a:latin typeface="Georgia" pitchFamily="18" charset="0"/>
              </a:rPr>
              <a:t> , </a:t>
            </a:r>
            <a:r>
              <a:rPr lang="en-US" sz="2800" dirty="0">
                <a:latin typeface="Georgia" pitchFamily="18" charset="0"/>
              </a:rPr>
              <a:t>Word </a:t>
            </a:r>
            <a:r>
              <a:rPr lang="en-US" sz="2800" dirty="0" err="1" smtClean="0">
                <a:latin typeface="Georgia" pitchFamily="18" charset="0"/>
              </a:rPr>
              <a:t>perfe</a:t>
            </a:r>
            <a:r>
              <a:rPr lang="en-GB" sz="2800" dirty="0">
                <a:latin typeface="Georgia" pitchFamily="18" charset="0"/>
              </a:rPr>
              <a:t>c</a:t>
            </a:r>
            <a:r>
              <a:rPr lang="en-US" sz="2800" dirty="0" smtClean="0">
                <a:latin typeface="Georgia" pitchFamily="18" charset="0"/>
              </a:rPr>
              <a:t>t</a:t>
            </a:r>
            <a:endParaRPr lang="ar-SA" sz="28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52513"/>
            <a:ext cx="6010275" cy="544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195" name="Rectangle 13"/>
          <p:cNvSpPr>
            <a:spLocks noChangeArrowheads="1"/>
          </p:cNvSpPr>
          <p:nvPr/>
        </p:nvSpPr>
        <p:spPr bwMode="auto">
          <a:xfrm>
            <a:off x="4989513" y="487363"/>
            <a:ext cx="40116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برنامج </a:t>
            </a:r>
            <a:r>
              <a:rPr lang="en-US" sz="3200" u="sng">
                <a:solidFill>
                  <a:srgbClr val="C00000"/>
                </a:solidFill>
                <a:latin typeface="Georgia" pitchFamily="18" charset="0"/>
              </a:rPr>
              <a:t>Microsoft word </a:t>
            </a:r>
            <a:endParaRPr lang="ar-SA" sz="32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 txBox="1">
            <a:spLocks/>
          </p:cNvSpPr>
          <p:nvPr/>
        </p:nvSpPr>
        <p:spPr bwMode="auto">
          <a:xfrm>
            <a:off x="571500" y="1428750"/>
            <a:ext cx="8229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 محاذاة الكتابة من جهة اليمين و اليسار أو توسيط الاسطر أو ضبط الاسطر من الجهتين.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التحكم فى تحديد هوامش الصفحة.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امكانية كتابة و تنسيق عناوين فى وسط السطر.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امكانية تحديد مسافة بداية الفقرة.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تنسيق الفقرات المرقومة (ذات الارقام).</a:t>
            </a:r>
          </a:p>
          <a:p>
            <a:pPr marL="536575" indent="-427038" algn="just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 dirty="0">
                <a:latin typeface="Georgia" pitchFamily="18" charset="0"/>
              </a:rPr>
              <a:t>    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7018338" y="714375"/>
            <a:ext cx="18399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تنسيق الكتابة</a:t>
            </a:r>
            <a:endParaRPr lang="ar-SA" sz="32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 txBox="1">
            <a:spLocks/>
          </p:cNvSpPr>
          <p:nvPr/>
        </p:nvSpPr>
        <p:spPr bwMode="auto">
          <a:xfrm>
            <a:off x="571500" y="2000250"/>
            <a:ext cx="82296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 تسويد </a:t>
            </a:r>
            <a:r>
              <a:rPr lang="en-US" sz="2800" dirty="0">
                <a:latin typeface="Georgia" pitchFamily="18" charset="0"/>
              </a:rPr>
              <a:t>bold</a:t>
            </a:r>
            <a:r>
              <a:rPr lang="ar-SA" sz="2800" dirty="0">
                <a:latin typeface="Georgia" pitchFamily="18" charset="0"/>
              </a:rPr>
              <a:t> حروف الكتابة ( مثل :  </a:t>
            </a:r>
            <a:r>
              <a:rPr lang="ar-SA" sz="2800" b="1" dirty="0"/>
              <a:t>الله </a:t>
            </a:r>
            <a:r>
              <a:rPr lang="ar-SA" sz="2800" dirty="0"/>
              <a:t>).</a:t>
            </a:r>
            <a:endParaRPr lang="ar-SA" sz="2800" dirty="0">
              <a:latin typeface="Georgia" pitchFamily="18" charset="0"/>
            </a:endParaRP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امالة الخط ( مثل : </a:t>
            </a:r>
            <a:r>
              <a:rPr lang="ar-SA" sz="2800" i="1" dirty="0"/>
              <a:t>الله </a:t>
            </a:r>
            <a:r>
              <a:rPr lang="ar-SA" sz="2800" dirty="0"/>
              <a:t>)</a:t>
            </a:r>
            <a:r>
              <a:rPr lang="ar-SA" sz="2800" dirty="0">
                <a:latin typeface="Georgia" pitchFamily="18" charset="0"/>
              </a:rPr>
              <a:t>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تمديد</a:t>
            </a:r>
            <a:r>
              <a:rPr lang="ar-EG" sz="2800" dirty="0">
                <a:latin typeface="Georgia" pitchFamily="18" charset="0"/>
              </a:rPr>
              <a:t> </a:t>
            </a:r>
            <a:r>
              <a:rPr lang="ar-SA" sz="2800" dirty="0">
                <a:latin typeface="Georgia" pitchFamily="18" charset="0"/>
              </a:rPr>
              <a:t>الحروف أو رفع كلمة أو خفضها ( </a:t>
            </a:r>
            <a:r>
              <a:rPr lang="ar-SA" sz="2800" i="1" dirty="0"/>
              <a:t>اللـــه , </a:t>
            </a:r>
            <a:r>
              <a:rPr lang="en-US" sz="2800" dirty="0"/>
              <a:t>X</a:t>
            </a:r>
            <a:r>
              <a:rPr lang="en-US" sz="2800" baseline="30000" dirty="0"/>
              <a:t>2</a:t>
            </a:r>
            <a:r>
              <a:rPr lang="ar-SA" sz="2800" dirty="0"/>
              <a:t>)</a:t>
            </a:r>
            <a:r>
              <a:rPr lang="ar-SA" sz="2800" dirty="0">
                <a:latin typeface="Georgia" pitchFamily="18" charset="0"/>
              </a:rPr>
              <a:t>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استخدام احجام مختلفة للخط (</a:t>
            </a:r>
            <a:r>
              <a:rPr lang="ar-SA" sz="2000" dirty="0"/>
              <a:t>الله</a:t>
            </a:r>
            <a:r>
              <a:rPr lang="ar-SA" sz="2800" dirty="0"/>
              <a:t> , </a:t>
            </a:r>
            <a:r>
              <a:rPr lang="ar-SA" sz="3600" dirty="0"/>
              <a:t>الله</a:t>
            </a:r>
            <a:r>
              <a:rPr lang="ar-SA" sz="2800" dirty="0"/>
              <a:t> , </a:t>
            </a:r>
            <a:r>
              <a:rPr lang="ar-SA" sz="5400" dirty="0"/>
              <a:t>الله</a:t>
            </a:r>
            <a:r>
              <a:rPr lang="ar-SA" sz="2800" dirty="0">
                <a:latin typeface="Georgia" pitchFamily="18" charset="0"/>
              </a:rPr>
              <a:t>).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استخدام عدة انواع للخطوط عربى أو انجليزى (</a:t>
            </a:r>
            <a:r>
              <a:rPr lang="ar-SA" sz="2800" dirty="0"/>
              <a:t>خطوط عربية , </a:t>
            </a:r>
            <a:r>
              <a:rPr lang="ar-SA" sz="2800" dirty="0">
                <a:latin typeface="Andalus" pitchFamily="2" charset="-78"/>
                <a:cs typeface="Andalus" pitchFamily="2" charset="-78"/>
              </a:rPr>
              <a:t>خطوط عربية</a:t>
            </a:r>
            <a:r>
              <a:rPr lang="ar-SA" sz="2800" dirty="0">
                <a:latin typeface="Georgia" pitchFamily="18" charset="0"/>
              </a:rPr>
              <a:t>).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امكانية تلوين الحروف أو الخلفية (</a:t>
            </a:r>
            <a:r>
              <a:rPr lang="ar-SA" sz="2800" dirty="0">
                <a:solidFill>
                  <a:srgbClr val="FF0000"/>
                </a:solidFill>
              </a:rPr>
              <a:t>خطوط عربية</a:t>
            </a:r>
            <a:r>
              <a:rPr lang="ar-SA" sz="2800" dirty="0"/>
              <a:t>) </a:t>
            </a:r>
            <a:r>
              <a:rPr lang="ar-SA" sz="2800" dirty="0">
                <a:latin typeface="Georgia" pitchFamily="18" charset="0"/>
              </a:rPr>
              <a:t>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امكانية الكتابة بعدة لغات ( </a:t>
            </a:r>
            <a:r>
              <a:rPr lang="en-US" sz="2800" dirty="0">
                <a:latin typeface="Georgia" pitchFamily="18" charset="0"/>
              </a:rPr>
              <a:t>good</a:t>
            </a:r>
            <a:r>
              <a:rPr lang="ar-SA" sz="2800" dirty="0">
                <a:latin typeface="Georgia" pitchFamily="18" charset="0"/>
              </a:rPr>
              <a:t>).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 dirty="0">
                <a:latin typeface="Georgia" pitchFamily="18" charset="0"/>
              </a:rPr>
              <a:t>    </a:t>
            </a: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6157913" y="714375"/>
            <a:ext cx="27003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التعامل مع الخطوط</a:t>
            </a:r>
            <a:endParaRPr lang="ar-SA" sz="3200">
              <a:solidFill>
                <a:srgbClr val="C00000"/>
              </a:solidFill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571500"/>
            <a:ext cx="364331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 txBox="1">
            <a:spLocks/>
          </p:cNvSpPr>
          <p:nvPr/>
        </p:nvSpPr>
        <p:spPr bwMode="auto">
          <a:xfrm>
            <a:off x="571500" y="1285875"/>
            <a:ext cx="8229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r>
              <a:rPr lang="ar-SA" sz="2800" dirty="0">
                <a:latin typeface="Georgia" pitchFamily="18" charset="0"/>
                <a:cs typeface="Arial" pitchFamily="34" charset="0"/>
              </a:rPr>
              <a:t> ترقيم الصفحات مع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امكانية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اختيار نوع الترقيم (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حسابى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,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ابجدى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).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ar-SA" sz="800" dirty="0">
              <a:latin typeface="Georgia" pitchFamily="18" charset="0"/>
              <a:cs typeface="Arial" pitchFamily="34" charset="0"/>
            </a:endParaRP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r>
              <a:rPr lang="ar-SA" sz="2800" dirty="0">
                <a:latin typeface="Georgia" pitchFamily="18" charset="0"/>
                <a:cs typeface="Arial" pitchFamily="34" charset="0"/>
              </a:rPr>
              <a:t>كتابة التعليقات أو الهوامش 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ar-SA" sz="800" dirty="0">
              <a:latin typeface="Georgia" pitchFamily="18" charset="0"/>
              <a:cs typeface="Arial" pitchFamily="34" charset="0"/>
            </a:endParaRP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2800" dirty="0">
                <a:latin typeface="Georgia" pitchFamily="18" charset="0"/>
                <a:cs typeface="Arial" pitchFamily="34" charset="0"/>
              </a:rPr>
              <a:t>     ترقيم التعليق آليا مع تحديد موقعه داخل المستند,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و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امكانية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تعديله , حذفه , ... .</a:t>
            </a:r>
            <a:endParaRPr lang="ar-SA" sz="1000" dirty="0">
              <a:latin typeface="Georgia" pitchFamily="18" charset="0"/>
              <a:cs typeface="Arial" pitchFamily="34" charset="0"/>
            </a:endParaRP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r>
              <a:rPr lang="ar-SA" sz="2800" dirty="0">
                <a:latin typeface="Georgia" pitchFamily="18" charset="0"/>
                <a:cs typeface="Arial" pitchFamily="34" charset="0"/>
              </a:rPr>
              <a:t>التدقيق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الاملائى</a:t>
            </a:r>
            <a:endParaRPr lang="ar-SA" sz="2800" dirty="0">
              <a:latin typeface="Georgia" pitchFamily="18" charset="0"/>
              <a:cs typeface="Arial" pitchFamily="34" charset="0"/>
            </a:endParaRP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r>
              <a:rPr lang="ar-SA" sz="2800" dirty="0">
                <a:latin typeface="Georgia" pitchFamily="18" charset="0"/>
                <a:cs typeface="Arial" pitchFamily="34" charset="0"/>
              </a:rPr>
              <a:t>عمل الجداول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و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القيام بالعمليات الحسابية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ar-SA" sz="800" dirty="0">
              <a:latin typeface="Georgia" pitchFamily="18" charset="0"/>
              <a:cs typeface="Arial" pitchFamily="34" charset="0"/>
            </a:endParaRP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  <a:defRPr/>
            </a:pPr>
            <a:r>
              <a:rPr lang="ar-SA" sz="2800" dirty="0">
                <a:latin typeface="Georgia" pitchFamily="18" charset="0"/>
                <a:cs typeface="Arial" pitchFamily="34" charset="0"/>
              </a:rPr>
              <a:t>التعامل مع الصور</a:t>
            </a:r>
          </a:p>
          <a:p>
            <a:pPr marL="536575" algn="just" rtl="1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2800" dirty="0" err="1">
                <a:latin typeface="Georgia" pitchFamily="18" charset="0"/>
                <a:cs typeface="Arial" pitchFamily="34" charset="0"/>
              </a:rPr>
              <a:t>ادراج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الصور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و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عمل </a:t>
            </a:r>
            <a:r>
              <a:rPr lang="ar-SA" sz="2800" dirty="0" err="1">
                <a:latin typeface="Georgia" pitchFamily="18" charset="0"/>
                <a:cs typeface="Arial" pitchFamily="34" charset="0"/>
              </a:rPr>
              <a:t>التنسيقات</a:t>
            </a:r>
            <a:r>
              <a:rPr lang="ar-SA" sz="2800" dirty="0">
                <a:latin typeface="Georgia" pitchFamily="18" charset="0"/>
                <a:cs typeface="Arial" pitchFamily="34" charset="0"/>
              </a:rPr>
              <a:t> المطلوبة عليها (مثل : تكبير , تصغير , انتقال , وضع الصورة بالنسبة للنص , ... )</a:t>
            </a:r>
          </a:p>
          <a:p>
            <a:pPr marL="536575" indent="-427038" algn="just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ar-SA" sz="2800" dirty="0">
                <a:latin typeface="Georgia" pitchFamily="18" charset="0"/>
                <a:cs typeface="Arial" pitchFamily="34" charset="0"/>
              </a:rPr>
              <a:t>    </a:t>
            </a: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6962775" y="714375"/>
            <a:ext cx="1895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معالجة النص</a:t>
            </a:r>
            <a:endParaRPr lang="ar-SA" sz="3200">
              <a:solidFill>
                <a:srgbClr val="C00000"/>
              </a:solidFill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1785938"/>
            <a:ext cx="25431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2525" y="4071938"/>
            <a:ext cx="249078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50" y="476250"/>
            <a:ext cx="165258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25" y="5500688"/>
            <a:ext cx="11334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3" y="3000375"/>
            <a:ext cx="6477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7250" y="1714500"/>
            <a:ext cx="13239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428750"/>
            <a:ext cx="8643937" cy="5143500"/>
          </a:xfrm>
        </p:spPr>
        <p:txBody>
          <a:bodyPr>
            <a:normAutofit/>
          </a:bodyPr>
          <a:lstStyle/>
          <a:p>
            <a:pPr marL="449263" indent="-339725" algn="just" rtl="1" eaLnBrk="1" hangingPunct="1"/>
            <a:r>
              <a:rPr lang="ar-SA" dirty="0" smtClean="0"/>
              <a:t> برامج محاسبة خاصة لمعالجة الارقام من خلال اتمام العمليات الحسابية و الصيغ عليها.</a:t>
            </a:r>
          </a:p>
          <a:p>
            <a:pPr marL="449263" indent="-339725" algn="just" rtl="1" eaLnBrk="1" hangingPunct="1">
              <a:buFont typeface="Georgia" pitchFamily="18" charset="0"/>
              <a:buNone/>
            </a:pPr>
            <a:endParaRPr lang="ar-SA" sz="2000" dirty="0" smtClean="0"/>
          </a:p>
          <a:p>
            <a:pPr marL="449263" indent="-339725" algn="just" rtl="1" eaLnBrk="1" hangingPunct="1"/>
            <a:r>
              <a:rPr lang="ar-SA" dirty="0" smtClean="0"/>
              <a:t>تستخدم لتمثيل البيانات الرقمية على هيئة رسوم بيانية و تنظيمها فى صورة قاعدة بيانات ليسهل التعامل معها.</a:t>
            </a:r>
          </a:p>
          <a:p>
            <a:pPr marL="449263" indent="-339725" algn="just" rtl="1" eaLnBrk="1" hangingPunct="1">
              <a:buFont typeface="Georgia" pitchFamily="18" charset="0"/>
              <a:buNone/>
            </a:pPr>
            <a:endParaRPr lang="ar-SA" sz="2000" dirty="0" smtClean="0"/>
          </a:p>
          <a:p>
            <a:pPr marL="449263" indent="-339725" algn="just" rtl="1" eaLnBrk="1" hangingPunct="1"/>
            <a:r>
              <a:rPr lang="ar-SA" dirty="0" smtClean="0"/>
              <a:t>تستخدم فى الوظائف الحسابية , المالية , الاحصائية, اعداد التقارير.</a:t>
            </a:r>
          </a:p>
          <a:p>
            <a:pPr marL="449263" indent="-339725" algn="just" rtl="1" eaLnBrk="1" hangingPunct="1">
              <a:buFont typeface="Georgia" pitchFamily="18" charset="0"/>
              <a:buNone/>
            </a:pPr>
            <a:endParaRPr lang="ar-SA" sz="2000" dirty="0" smtClean="0"/>
          </a:p>
          <a:p>
            <a:pPr marL="449263" indent="-339725" algn="just" rtl="1" eaLnBrk="1" hangingPunct="1"/>
            <a:r>
              <a:rPr lang="ar-SA" dirty="0" smtClean="0"/>
              <a:t>كل ملف مكون من ورقة عمل </a:t>
            </a:r>
            <a:r>
              <a:rPr lang="en-US" dirty="0" smtClean="0">
                <a:cs typeface="Arial" charset="0"/>
              </a:rPr>
              <a:t>sheet</a:t>
            </a:r>
            <a:r>
              <a:rPr lang="ar-SA" dirty="0" smtClean="0"/>
              <a:t> او اكثر حيث تتكون الورقة من اعمدة </a:t>
            </a:r>
            <a:r>
              <a:rPr lang="en-US" dirty="0" smtClean="0">
                <a:cs typeface="Arial" charset="0"/>
              </a:rPr>
              <a:t>column</a:t>
            </a:r>
            <a:r>
              <a:rPr lang="ar-SA" dirty="0" smtClean="0"/>
              <a:t> , صفوف </a:t>
            </a:r>
            <a:r>
              <a:rPr lang="en-US" dirty="0" smtClean="0">
                <a:cs typeface="Arial" charset="0"/>
              </a:rPr>
              <a:t>rows</a:t>
            </a:r>
            <a:r>
              <a:rPr lang="ar-SA" dirty="0" smtClean="0"/>
              <a:t> تتقاطع مكونة الخلايا </a:t>
            </a:r>
            <a:r>
              <a:rPr lang="en-US" dirty="0" smtClean="0">
                <a:cs typeface="Arial" charset="0"/>
              </a:rPr>
              <a:t>cells</a:t>
            </a:r>
            <a:r>
              <a:rPr lang="ar-SA" dirty="0" smtClean="0"/>
              <a:t>.</a:t>
            </a:r>
          </a:p>
          <a:p>
            <a:pPr marL="449263" indent="-339725" algn="just" rtl="1" eaLnBrk="1" hangingPunct="1">
              <a:buFont typeface="Georgia" pitchFamily="18" charset="0"/>
              <a:buNone/>
            </a:pPr>
            <a:endParaRPr lang="ar-SA" sz="2000" dirty="0" smtClean="0"/>
          </a:p>
          <a:p>
            <a:pPr marL="449263" indent="-339725" algn="just" rtl="1" eaLnBrk="1" hangingPunct="1"/>
            <a:r>
              <a:rPr lang="ar-SA" dirty="0" smtClean="0"/>
              <a:t>من امثلتها برنامج </a:t>
            </a:r>
            <a:r>
              <a:rPr lang="en-US" dirty="0" smtClean="0">
                <a:cs typeface="Arial" charset="0"/>
              </a:rPr>
              <a:t>Microsoft Excel</a:t>
            </a:r>
            <a:endParaRPr lang="ar-SA" dirty="0" smtClean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221163" y="500063"/>
            <a:ext cx="45497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2- برامج الجداول الحسابية</a:t>
            </a:r>
            <a:endParaRPr lang="ar-SA" sz="40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714375"/>
            <a:ext cx="8072437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4438" y="3286125"/>
            <a:ext cx="2357437" cy="428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b="1" dirty="0">
                <a:solidFill>
                  <a:srgbClr val="C00000"/>
                </a:solidFill>
              </a:rPr>
              <a:t>دفتر العمل المسمى </a:t>
            </a:r>
            <a:r>
              <a:rPr lang="en-US" b="1" dirty="0">
                <a:solidFill>
                  <a:srgbClr val="C00000"/>
                </a:solidFill>
              </a:rPr>
              <a:t>Book1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3438" y="3357563"/>
            <a:ext cx="1571625" cy="428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b="1" dirty="0">
                <a:solidFill>
                  <a:srgbClr val="C00000"/>
                </a:solidFill>
              </a:rPr>
              <a:t>الخلية النشطة </a:t>
            </a:r>
            <a:r>
              <a:rPr lang="en-US" b="1" dirty="0">
                <a:solidFill>
                  <a:srgbClr val="C00000"/>
                </a:solidFill>
              </a:rPr>
              <a:t>A1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0750" y="4857750"/>
            <a:ext cx="1571625" cy="428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b="1" dirty="0">
                <a:solidFill>
                  <a:srgbClr val="C00000"/>
                </a:solidFill>
              </a:rPr>
              <a:t>ورقة العمل </a:t>
            </a:r>
            <a:r>
              <a:rPr lang="ar-SA" b="1" dirty="0" err="1">
                <a:solidFill>
                  <a:srgbClr val="C00000"/>
                </a:solidFill>
              </a:rPr>
              <a:t>الاولى</a:t>
            </a:r>
            <a:endParaRPr lang="ar-SA" b="1" dirty="0">
              <a:solidFill>
                <a:srgbClr val="C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2178844" y="1607344"/>
            <a:ext cx="2357437" cy="1000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643563" y="3000375"/>
            <a:ext cx="1071562" cy="357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357937" y="5643563"/>
            <a:ext cx="785813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43625" y="4214813"/>
            <a:ext cx="785813" cy="428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b="1" dirty="0">
                <a:solidFill>
                  <a:srgbClr val="C00000"/>
                </a:solidFill>
              </a:rPr>
              <a:t>صف 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00438" y="4429125"/>
            <a:ext cx="1000125" cy="428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b="1" dirty="0">
                <a:solidFill>
                  <a:srgbClr val="C00000"/>
                </a:solidFill>
              </a:rPr>
              <a:t>عمود </a:t>
            </a:r>
            <a:r>
              <a:rPr lang="en-US" b="1" dirty="0">
                <a:solidFill>
                  <a:srgbClr val="C00000"/>
                </a:solidFill>
              </a:rPr>
              <a:t>D</a:t>
            </a:r>
            <a:endParaRPr lang="ar-SA" b="1" dirty="0">
              <a:solidFill>
                <a:srgbClr val="C0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000875" y="4357688"/>
            <a:ext cx="785813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0"/>
          </p:cNvCxnSpPr>
          <p:nvPr/>
        </p:nvCxnSpPr>
        <p:spPr>
          <a:xfrm rot="5400000" flipH="1" flipV="1">
            <a:off x="3213100" y="3643313"/>
            <a:ext cx="15732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 txBox="1">
            <a:spLocks/>
          </p:cNvSpPr>
          <p:nvPr/>
        </p:nvSpPr>
        <p:spPr bwMode="auto">
          <a:xfrm>
            <a:off x="700088" y="1285875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 dirty="0">
                <a:latin typeface="Georgia" pitchFamily="18" charset="0"/>
              </a:rPr>
              <a:t>الملف الذى يحوى اوراق العمل و هى مرتبطة ببعضها البعض.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 dirty="0">
                <a:latin typeface="Georgia" pitchFamily="18" charset="0"/>
              </a:rPr>
              <a:t>    </a:t>
            </a: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5154613" y="642938"/>
            <a:ext cx="37036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دفتر العمل </a:t>
            </a:r>
            <a:r>
              <a:rPr lang="en-US" sz="3200" u="sng">
                <a:solidFill>
                  <a:srgbClr val="C00000"/>
                </a:solidFill>
                <a:latin typeface="Georgia" pitchFamily="18" charset="0"/>
              </a:rPr>
              <a:t>Work Book</a:t>
            </a:r>
            <a:endParaRPr lang="ar-SA" sz="3200">
              <a:solidFill>
                <a:srgbClr val="C00000"/>
              </a:solidFill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4972050" y="2058988"/>
            <a:ext cx="3875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ورقة العمل </a:t>
            </a:r>
            <a:r>
              <a:rPr lang="en-US" sz="3200" u="sng">
                <a:solidFill>
                  <a:srgbClr val="C00000"/>
                </a:solidFill>
                <a:latin typeface="Georgia" pitchFamily="18" charset="0"/>
              </a:rPr>
              <a:t>Work Sheet</a:t>
            </a:r>
            <a:endParaRPr lang="ar-SA" sz="3200">
              <a:solidFill>
                <a:srgbClr val="C00000"/>
              </a:solidFill>
            </a:endParaRPr>
          </a:p>
        </p:txBody>
      </p:sp>
      <p:sp>
        <p:nvSpPr>
          <p:cNvPr id="14341" name="Content Placeholder 2"/>
          <p:cNvSpPr txBox="1">
            <a:spLocks/>
          </p:cNvSpPr>
          <p:nvPr/>
        </p:nvSpPr>
        <p:spPr bwMode="auto">
          <a:xfrm>
            <a:off x="714375" y="2643188"/>
            <a:ext cx="822960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400"/>
              </a:spcBef>
              <a:buClr>
                <a:schemeClr val="accent1"/>
              </a:buClr>
              <a:buSzPct val="68000"/>
              <a:buFont typeface="Arial" charset="0"/>
              <a:buChar char="•"/>
            </a:pPr>
            <a:r>
              <a:rPr lang="ar-SA" sz="2800" dirty="0">
                <a:latin typeface="Georgia" pitchFamily="18" charset="0"/>
              </a:rPr>
              <a:t>صفحة ضمن دفتر العمل مكونة من العديد من الخلايا ناتجة عن تقاطع الصفوف مع الاعمدة.</a:t>
            </a:r>
          </a:p>
          <a:p>
            <a:pPr marL="449263" indent="-339725" algn="just" rtl="1">
              <a:spcBef>
                <a:spcPts val="400"/>
              </a:spcBef>
              <a:buClr>
                <a:schemeClr val="accent1"/>
              </a:buClr>
              <a:buSzPct val="68000"/>
              <a:buFont typeface="Arial" charset="0"/>
              <a:buChar char="•"/>
            </a:pPr>
            <a:r>
              <a:rPr lang="ar-SA" sz="2800" dirty="0">
                <a:latin typeface="Georgia" pitchFamily="18" charset="0"/>
              </a:rPr>
              <a:t>يشار للعمود بحرف </a:t>
            </a:r>
            <a:r>
              <a:rPr lang="ar-SA" sz="2800" dirty="0" smtClean="0">
                <a:latin typeface="Georgia" pitchFamily="18" charset="0"/>
              </a:rPr>
              <a:t>مثل </a:t>
            </a:r>
            <a:r>
              <a:rPr lang="en-GB" sz="2800" dirty="0" smtClean="0">
                <a:latin typeface="Georgia" pitchFamily="18" charset="0"/>
              </a:rPr>
              <a:t>A</a:t>
            </a:r>
            <a:r>
              <a:rPr lang="ar-SA" sz="2800" dirty="0" smtClean="0">
                <a:latin typeface="Georgia" pitchFamily="18" charset="0"/>
              </a:rPr>
              <a:t>و </a:t>
            </a:r>
            <a:r>
              <a:rPr lang="ar-SA" sz="2800" dirty="0">
                <a:latin typeface="Georgia" pitchFamily="18" charset="0"/>
              </a:rPr>
              <a:t>يشار للصف </a:t>
            </a:r>
            <a:r>
              <a:rPr lang="ar-SA" sz="2800" dirty="0" smtClean="0">
                <a:latin typeface="Georgia" pitchFamily="18" charset="0"/>
              </a:rPr>
              <a:t>برقم مثل</a:t>
            </a:r>
            <a:r>
              <a:rPr lang="en-GB" sz="2800" dirty="0" smtClean="0">
                <a:latin typeface="Georgia" pitchFamily="18" charset="0"/>
              </a:rPr>
              <a:t>20 </a:t>
            </a:r>
            <a:r>
              <a:rPr lang="ar-SA" sz="2800" dirty="0" smtClean="0">
                <a:latin typeface="Georgia" pitchFamily="18" charset="0"/>
              </a:rPr>
              <a:t>  </a:t>
            </a:r>
            <a:r>
              <a:rPr lang="ar-SA" sz="2800" dirty="0">
                <a:latin typeface="Georgia" pitchFamily="18" charset="0"/>
              </a:rPr>
              <a:t>و يشار للخلية باسم العمود و رقم الصف المكونين لها  ( مثال  :   </a:t>
            </a:r>
            <a:r>
              <a:rPr lang="en-US" sz="2800" dirty="0">
                <a:latin typeface="Georgia" pitchFamily="18" charset="0"/>
              </a:rPr>
              <a:t>A20</a:t>
            </a:r>
            <a:r>
              <a:rPr lang="ar-SA" sz="2800" dirty="0">
                <a:latin typeface="Georgia" pitchFamily="18" charset="0"/>
              </a:rPr>
              <a:t> )</a:t>
            </a: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4933950" y="4702175"/>
            <a:ext cx="39417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الخلية النشطة </a:t>
            </a:r>
            <a:r>
              <a:rPr lang="en-US" sz="3200" u="sng">
                <a:solidFill>
                  <a:srgbClr val="C00000"/>
                </a:solidFill>
                <a:latin typeface="Georgia" pitchFamily="18" charset="0"/>
              </a:rPr>
              <a:t>Active Cell</a:t>
            </a:r>
            <a:endParaRPr lang="ar-SA" sz="3200">
              <a:solidFill>
                <a:srgbClr val="C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28625" y="5286375"/>
            <a:ext cx="85153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7313" indent="22225" algn="just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>
                <a:latin typeface="Georgia" pitchFamily="18" charset="0"/>
              </a:rPr>
              <a:t>هى الجاهزة لإدخال البيان فيها , محاطة بإطار يميزها عن بقية الخلايا.</a:t>
            </a:r>
          </a:p>
          <a:p>
            <a:pPr marL="87313" indent="22225" algn="just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>
                <a:latin typeface="Georgia" pitchFamily="18" charset="0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516438" y="642938"/>
            <a:ext cx="4341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  <a:latin typeface="Georgia" pitchFamily="18" charset="0"/>
              </a:rPr>
              <a:t>انواع البيانات التى تدخل الخلايا</a:t>
            </a:r>
            <a:endParaRPr lang="ar-SA" sz="3200">
              <a:solidFill>
                <a:srgbClr val="C00000"/>
              </a:solidFill>
            </a:endParaRPr>
          </a:p>
        </p:txBody>
      </p:sp>
      <p:sp>
        <p:nvSpPr>
          <p:cNvPr id="15363" name="Content Placeholder 2"/>
          <p:cNvSpPr txBox="1">
            <a:spLocks/>
          </p:cNvSpPr>
          <p:nvPr/>
        </p:nvSpPr>
        <p:spPr bwMode="auto">
          <a:xfrm>
            <a:off x="1043609" y="1357313"/>
            <a:ext cx="775749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 </a:t>
            </a:r>
            <a:r>
              <a:rPr lang="ar-SA" sz="2800" dirty="0" smtClean="0">
                <a:latin typeface="Georgia" pitchFamily="18" charset="0"/>
              </a:rPr>
              <a:t>نصية.</a:t>
            </a:r>
            <a:endParaRPr lang="ar-SA" sz="2800" dirty="0">
              <a:latin typeface="Georgia" pitchFamily="18" charset="0"/>
            </a:endParaRP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 smtClean="0">
                <a:latin typeface="Georgia" pitchFamily="18" charset="0"/>
              </a:rPr>
              <a:t>عددية (الاعداد </a:t>
            </a:r>
            <a:r>
              <a:rPr lang="ar-SA" sz="2800" dirty="0">
                <a:latin typeface="Georgia" pitchFamily="18" charset="0"/>
              </a:rPr>
              <a:t>المراد اجراء معالجة عليها)</a:t>
            </a:r>
          </a:p>
          <a:p>
            <a:pPr marL="536575" indent="-427038" algn="just" rtl="1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صيغ (العمليات الحسابية </a:t>
            </a:r>
            <a:r>
              <a:rPr lang="ar-SA" sz="2800" dirty="0" smtClean="0">
                <a:latin typeface="Georgia" pitchFamily="18" charset="0"/>
              </a:rPr>
              <a:t>والمنطقية على </a:t>
            </a:r>
            <a:r>
              <a:rPr lang="ar-SA" sz="2800" dirty="0">
                <a:latin typeface="Georgia" pitchFamily="18" charset="0"/>
              </a:rPr>
              <a:t>القيم)</a:t>
            </a:r>
          </a:p>
          <a:p>
            <a:pPr marL="536575" indent="-427038" algn="just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 dirty="0">
                <a:latin typeface="Georgia" pitchFamily="18" charset="0"/>
              </a:rPr>
              <a:t>    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2928938"/>
            <a:ext cx="6143625" cy="36433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857375"/>
            <a:ext cx="8643937" cy="4214813"/>
          </a:xfrm>
        </p:spPr>
        <p:txBody>
          <a:bodyPr>
            <a:normAutofit/>
          </a:bodyPr>
          <a:lstStyle/>
          <a:p>
            <a:pPr marL="711200" indent="-601663" algn="just" rtl="1" eaLnBrk="1" hangingPunct="1">
              <a:buFont typeface="Wingdings" pitchFamily="2" charset="2"/>
              <a:buChar char="q"/>
            </a:pPr>
            <a:r>
              <a:rPr lang="ar-SA" dirty="0" smtClean="0"/>
              <a:t>تستخدم فى تصميم و عرض عروض تقدمية بشكل مشوق فى صورة شرائح</a:t>
            </a:r>
            <a:r>
              <a:rPr lang="en-GB" dirty="0" smtClean="0"/>
              <a:t>Slides </a:t>
            </a:r>
            <a:r>
              <a:rPr lang="ar-SA" dirty="0" smtClean="0"/>
              <a:t> متتالية تعرض على الشاشة المخصصة للعرض أو تطبع على شفافيات و تعرض على آلة العرض الضوئى </a:t>
            </a:r>
            <a:r>
              <a:rPr lang="en-US" dirty="0" smtClean="0">
                <a:cs typeface="Arial" charset="0"/>
              </a:rPr>
              <a:t>overhead projector</a:t>
            </a:r>
            <a:r>
              <a:rPr lang="ar-SA" dirty="0" smtClean="0"/>
              <a:t>.</a:t>
            </a:r>
          </a:p>
          <a:p>
            <a:pPr marL="711200" indent="-601663" algn="just" rtl="1" eaLnBrk="1" hangingPunct="1">
              <a:buFont typeface="Wingdings" pitchFamily="2" charset="2"/>
              <a:buChar char="q"/>
            </a:pPr>
            <a:endParaRPr lang="ar-SA" dirty="0" smtClean="0"/>
          </a:p>
          <a:p>
            <a:pPr marL="711200" indent="-601663" algn="just" rtl="1" eaLnBrk="1" hangingPunct="1">
              <a:buFont typeface="Wingdings" pitchFamily="2" charset="2"/>
              <a:buChar char="q"/>
            </a:pPr>
            <a:r>
              <a:rPr lang="ar-SA" dirty="0" smtClean="0"/>
              <a:t>  تستخدم للإثارة و المتعة اثناء القاء المحاضرة.</a:t>
            </a:r>
          </a:p>
          <a:p>
            <a:pPr marL="711200" indent="-601663" algn="just" rtl="1" eaLnBrk="1" hangingPunct="1">
              <a:buFont typeface="Wingdings" pitchFamily="2" charset="2"/>
              <a:buChar char="q"/>
            </a:pPr>
            <a:endParaRPr lang="ar-SA" dirty="0" smtClean="0"/>
          </a:p>
          <a:p>
            <a:pPr marL="711200" indent="-601663" algn="just" rtl="1" eaLnBrk="1" hangingPunct="1">
              <a:buFont typeface="Wingdings" pitchFamily="2" charset="2"/>
              <a:buChar char="q"/>
            </a:pPr>
            <a:r>
              <a:rPr lang="ar-SA" dirty="0" smtClean="0"/>
              <a:t>  من امثلتها </a:t>
            </a:r>
            <a:r>
              <a:rPr lang="en-US" dirty="0" smtClean="0">
                <a:cs typeface="Arial" charset="0"/>
              </a:rPr>
              <a:t>Microsoft Power Point</a:t>
            </a:r>
            <a:endParaRPr lang="ar-SA" dirty="0" smtClean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197350" y="792163"/>
            <a:ext cx="4573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3- برامج العروض التقدمية</a:t>
            </a:r>
            <a:endParaRPr lang="ar-SA" sz="40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723900"/>
            <a:ext cx="6500813" cy="577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500188"/>
            <a:ext cx="8643937" cy="3071812"/>
          </a:xfrm>
        </p:spPr>
        <p:txBody>
          <a:bodyPr>
            <a:normAutofit lnSpcReduction="10000"/>
          </a:bodyPr>
          <a:lstStyle/>
          <a:p>
            <a:pPr marL="711200" indent="-601663" algn="just" rtl="1" eaLnBrk="1" hangingPunct="1">
              <a:buFont typeface="Wingdings" pitchFamily="2" charset="2"/>
              <a:buChar char="q"/>
            </a:pPr>
            <a:r>
              <a:rPr lang="ar-SA" dirty="0" smtClean="0"/>
              <a:t>المحررات </a:t>
            </a:r>
            <a:r>
              <a:rPr lang="en-US" dirty="0" smtClean="0">
                <a:cs typeface="Arial" charset="0"/>
              </a:rPr>
              <a:t>Editors</a:t>
            </a:r>
            <a:endParaRPr lang="ar-SA" dirty="0" smtClean="0"/>
          </a:p>
          <a:p>
            <a:pPr marL="711200" indent="-601663" algn="just" rtl="1" eaLnBrk="1" hangingPunct="1">
              <a:buFont typeface="Georgia" pitchFamily="18" charset="0"/>
              <a:buNone/>
            </a:pPr>
            <a:r>
              <a:rPr lang="ar-SA" dirty="0" smtClean="0"/>
              <a:t>      لتحرير النص و الصور و الاصوات و الرسومات , .... لدمجها معا مكونة المستند.</a:t>
            </a:r>
          </a:p>
          <a:p>
            <a:pPr marL="711200" indent="-601663" algn="just" rtl="1" eaLnBrk="1" hangingPunct="1">
              <a:buFont typeface="Georgia" pitchFamily="18" charset="0"/>
              <a:buNone/>
            </a:pPr>
            <a:endParaRPr lang="ar-SA" sz="2200" dirty="0" smtClean="0"/>
          </a:p>
          <a:p>
            <a:pPr marL="711200" indent="-601663" algn="just" rtl="1" eaLnBrk="1" hangingPunct="1">
              <a:buFont typeface="Wingdings" pitchFamily="2" charset="2"/>
              <a:buChar char="q"/>
            </a:pPr>
            <a:r>
              <a:rPr lang="ar-SA" dirty="0" smtClean="0"/>
              <a:t>  وسائل اضافة التأثيرات </a:t>
            </a:r>
            <a:r>
              <a:rPr lang="en-US" sz="2200" dirty="0" smtClean="0">
                <a:cs typeface="Arial" charset="0"/>
              </a:rPr>
              <a:t>Transition and Animation Effects Tools</a:t>
            </a:r>
            <a:endParaRPr lang="ar-SA" sz="2200" dirty="0" smtClean="0"/>
          </a:p>
          <a:p>
            <a:pPr marL="711200" indent="-601663" algn="just" rtl="1" eaLnBrk="1" hangingPunct="1">
              <a:buFont typeface="Georgia" pitchFamily="18" charset="0"/>
              <a:buNone/>
            </a:pPr>
            <a:r>
              <a:rPr lang="ar-SA" dirty="0" smtClean="0"/>
              <a:t>     لإضافة تأثيرات مثل الاصوات و الحركات اثناء عملية العرض و اثناء الانتقال من شريحة لأخرى.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073525" y="701675"/>
            <a:ext cx="4697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</a:rPr>
              <a:t>خصائص برامج العروض التقديمية</a:t>
            </a:r>
            <a:endParaRPr lang="ar-SA" sz="3200">
              <a:solidFill>
                <a:srgbClr val="C00000"/>
              </a:solidFill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4786313"/>
            <a:ext cx="829627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313" y="785813"/>
            <a:ext cx="871537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9263" indent="-339725" algn="r" rtl="1">
              <a:buFont typeface="Wingdings" pitchFamily="2" charset="2"/>
              <a:buChar char="q"/>
              <a:defRPr/>
            </a:pPr>
            <a:r>
              <a:rPr lang="ar-SA" sz="2800" dirty="0">
                <a:latin typeface="Arial" pitchFamily="34" charset="0"/>
                <a:cs typeface="Arial" pitchFamily="34" charset="0"/>
              </a:rPr>
              <a:t>  نظام عرض الشرائح</a:t>
            </a:r>
          </a:p>
          <a:p>
            <a:pPr marL="623888" indent="-514350" algn="r" rtl="1">
              <a:defRPr/>
            </a:pPr>
            <a:r>
              <a:rPr lang="ar-SA" sz="2800" dirty="0">
                <a:latin typeface="Arial" pitchFamily="34" charset="0"/>
                <a:cs typeface="Arial" pitchFamily="34" charset="0"/>
              </a:rPr>
              <a:t>     تحديد طرق العرض </a:t>
            </a:r>
            <a:r>
              <a:rPr lang="ar-SA" sz="2800" dirty="0" err="1">
                <a:latin typeface="Arial" pitchFamily="34" charset="0"/>
                <a:cs typeface="Arial" pitchFamily="34" charset="0"/>
              </a:rPr>
              <a:t>و</a:t>
            </a:r>
            <a:r>
              <a:rPr lang="ar-SA" sz="2800" dirty="0">
                <a:latin typeface="Arial" pitchFamily="34" charset="0"/>
                <a:cs typeface="Arial" pitchFamily="34" charset="0"/>
              </a:rPr>
              <a:t> الفواصل الزمنية بين عرض شريحة </a:t>
            </a:r>
            <a:r>
              <a:rPr lang="ar-SA" sz="2800" dirty="0" err="1">
                <a:latin typeface="Arial" pitchFamily="34" charset="0"/>
                <a:cs typeface="Arial" pitchFamily="34" charset="0"/>
              </a:rPr>
              <a:t>و</a:t>
            </a:r>
            <a:r>
              <a:rPr lang="ar-SA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2800" dirty="0" err="1">
                <a:latin typeface="Arial" pitchFamily="34" charset="0"/>
                <a:cs typeface="Arial" pitchFamily="34" charset="0"/>
              </a:rPr>
              <a:t>اخرى</a:t>
            </a:r>
            <a:r>
              <a:rPr lang="ar-SA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214563"/>
            <a:ext cx="814387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 rot="1397505">
            <a:off x="1868073" y="3352093"/>
            <a:ext cx="1928812" cy="642938"/>
          </a:xfrm>
          <a:prstGeom prst="rect">
            <a:avLst/>
          </a:prstGeom>
          <a:solidFill>
            <a:srgbClr val="BFF6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RECORD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095362">
            <a:off x="1655694" y="3714932"/>
            <a:ext cx="1928812" cy="642938"/>
          </a:xfrm>
          <a:prstGeom prst="rect">
            <a:avLst/>
          </a:prstGeom>
          <a:solidFill>
            <a:srgbClr val="FFCD2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RECORD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862501">
            <a:off x="1597281" y="4195392"/>
            <a:ext cx="1928813" cy="64293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RECORD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4670425" y="642938"/>
            <a:ext cx="41005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4- برامج قواعد البيانات</a:t>
            </a:r>
            <a:endParaRPr lang="ar-SA" sz="4000">
              <a:solidFill>
                <a:srgbClr val="C00000"/>
              </a:solidFill>
            </a:endParaRP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1214438" y="1285875"/>
            <a:ext cx="75152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3300" u="sng" dirty="0">
                <a:solidFill>
                  <a:schemeClr val="accent1"/>
                </a:solidFill>
              </a:rPr>
              <a:t>نظم المعلومات </a:t>
            </a:r>
            <a:r>
              <a:rPr lang="ar-SA" sz="3300" dirty="0">
                <a:solidFill>
                  <a:schemeClr val="accent1"/>
                </a:solidFill>
              </a:rPr>
              <a:t>: </a:t>
            </a:r>
          </a:p>
          <a:p>
            <a:pPr algn="r" rtl="1"/>
            <a:r>
              <a:rPr lang="ar-SA" sz="2800" dirty="0"/>
              <a:t>هى</a:t>
            </a:r>
            <a:r>
              <a:rPr lang="ar-SA" sz="3300" dirty="0">
                <a:solidFill>
                  <a:schemeClr val="accent1"/>
                </a:solidFill>
              </a:rPr>
              <a:t> </a:t>
            </a:r>
            <a:r>
              <a:rPr lang="ar-SA" sz="2800" dirty="0"/>
              <a:t>مجموعة من الملفات مكونة من سجلات محتوية على بيانات.</a:t>
            </a:r>
          </a:p>
        </p:txBody>
      </p:sp>
      <p:sp>
        <p:nvSpPr>
          <p:cNvPr id="5" name="Rectangle 4"/>
          <p:cNvSpPr/>
          <p:nvPr/>
        </p:nvSpPr>
        <p:spPr>
          <a:xfrm>
            <a:off x="1428750" y="2571750"/>
            <a:ext cx="6500813" cy="40719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5286375" y="2714625"/>
            <a:ext cx="1785938" cy="37861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>
                <a:solidFill>
                  <a:schemeClr val="accent1"/>
                </a:solidFill>
              </a:rPr>
              <a:t>RECORD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Name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Address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City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31840" y="5229200"/>
            <a:ext cx="1928812" cy="6429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FILE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43563" y="4191000"/>
            <a:ext cx="1143000" cy="2143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5643563" y="5016500"/>
            <a:ext cx="1143000" cy="2143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5643563" y="5842000"/>
            <a:ext cx="1143000" cy="2143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0493" name="TextBox 15"/>
          <p:cNvSpPr txBox="1">
            <a:spLocks noChangeArrowheads="1"/>
          </p:cNvSpPr>
          <p:nvPr/>
        </p:nvSpPr>
        <p:spPr bwMode="auto">
          <a:xfrm>
            <a:off x="8100392" y="4437112"/>
            <a:ext cx="714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/>
              <a:t>fields</a:t>
            </a:r>
            <a:endParaRPr lang="ar-SA" dirty="0"/>
          </a:p>
        </p:txBody>
      </p:sp>
      <p:cxnSp>
        <p:nvCxnSpPr>
          <p:cNvPr id="18" name="Straight Connector 17"/>
          <p:cNvCxnSpPr>
            <a:endCxn id="12" idx="3"/>
          </p:cNvCxnSpPr>
          <p:nvPr/>
        </p:nvCxnSpPr>
        <p:spPr>
          <a:xfrm rot="10800000">
            <a:off x="6786563" y="4297363"/>
            <a:ext cx="1285875" cy="274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3" idx="3"/>
          </p:cNvCxnSpPr>
          <p:nvPr/>
        </p:nvCxnSpPr>
        <p:spPr>
          <a:xfrm rot="10800000" flipV="1">
            <a:off x="6786563" y="4714875"/>
            <a:ext cx="1285875" cy="407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20493" idx="2"/>
            <a:endCxn id="14" idx="3"/>
          </p:cNvCxnSpPr>
          <p:nvPr/>
        </p:nvCxnSpPr>
        <p:spPr>
          <a:xfrm flipH="1">
            <a:off x="6786563" y="4807000"/>
            <a:ext cx="1671017" cy="1142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3"/>
            <a:endCxn id="8" idx="0"/>
          </p:cNvCxnSpPr>
          <p:nvPr/>
        </p:nvCxnSpPr>
        <p:spPr>
          <a:xfrm>
            <a:off x="3535964" y="4338514"/>
            <a:ext cx="560282" cy="8906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9" idx="3"/>
          </p:cNvCxnSpPr>
          <p:nvPr/>
        </p:nvCxnSpPr>
        <p:spPr>
          <a:xfrm flipH="1">
            <a:off x="3495900" y="4725144"/>
            <a:ext cx="284012" cy="3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11" idx="3"/>
          </p:cNvCxnSpPr>
          <p:nvPr/>
        </p:nvCxnSpPr>
        <p:spPr>
          <a:xfrm flipV="1">
            <a:off x="3707904" y="4054901"/>
            <a:ext cx="10385" cy="526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5750" y="2500313"/>
            <a:ext cx="8643938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400" dirty="0">
                <a:latin typeface="Georgia" pitchFamily="18" charset="0"/>
              </a:rPr>
              <a:t>  مجموعة من الملفات بها معلومات عن موضوع معين من قبل منتجى هذه القواعد.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</a:pPr>
            <a:endParaRPr lang="ar-SA" sz="2400" dirty="0">
              <a:latin typeface="Georgia" pitchFamily="18" charset="0"/>
            </a:endParaRP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400" dirty="0">
                <a:latin typeface="Georgia" pitchFamily="18" charset="0"/>
              </a:rPr>
              <a:t>  تدار بواسطة مجموعة برامج مثل ( البحث عن عبارة – كلمة – موضوع - ... ).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</a:pPr>
            <a:endParaRPr lang="ar-SA" sz="2400" dirty="0">
              <a:latin typeface="Georgia" pitchFamily="18" charset="0"/>
            </a:endParaRP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400" dirty="0">
                <a:latin typeface="Georgia" pitchFamily="18" charset="0"/>
              </a:rPr>
              <a:t>  لا يسمح لمستخدم القاعدة بإجراء تعديل عليها.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</a:pPr>
            <a:endParaRPr lang="ar-SA" sz="2400" dirty="0">
              <a:latin typeface="Georgia" pitchFamily="18" charset="0"/>
            </a:endParaRP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400" dirty="0">
                <a:latin typeface="Georgia" pitchFamily="18" charset="0"/>
              </a:rPr>
              <a:t>  من امثلتها: موسوعة القرآن , الموسوعات العلمية , الاطلس الجغرافى, ... .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5119688" y="792163"/>
            <a:ext cx="365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اشكال نظم المعلومات</a:t>
            </a:r>
            <a:endParaRPr lang="ar-SA" sz="4000">
              <a:solidFill>
                <a:srgbClr val="C00000"/>
              </a:solidFill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2576513" y="1701800"/>
            <a:ext cx="6353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1200" indent="-601663" algn="just" rtl="1">
              <a:spcBef>
                <a:spcPts val="300"/>
              </a:spcBef>
              <a:buClr>
                <a:srgbClr val="A04DA3"/>
              </a:buClr>
            </a:pPr>
            <a:r>
              <a:rPr lang="ar-SA" sz="3200" u="sng" dirty="0">
                <a:solidFill>
                  <a:schemeClr val="accent2"/>
                </a:solidFill>
              </a:rPr>
              <a:t>1-  قواعد المعلومات </a:t>
            </a:r>
            <a:r>
              <a:rPr lang="en-US" sz="3200" u="sng" dirty="0">
                <a:solidFill>
                  <a:schemeClr val="accent2"/>
                </a:solidFill>
              </a:rPr>
              <a:t>Information </a:t>
            </a:r>
            <a:r>
              <a:rPr lang="en-US" sz="3200" u="sng" dirty="0" smtClean="0">
                <a:solidFill>
                  <a:schemeClr val="accent2"/>
                </a:solidFill>
              </a:rPr>
              <a:t>Database</a:t>
            </a:r>
            <a:endParaRPr lang="ar-SA" sz="3200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2571750" y="714375"/>
            <a:ext cx="6353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1200" indent="-601663" algn="just" rtl="1">
              <a:spcBef>
                <a:spcPts val="300"/>
              </a:spcBef>
              <a:buClr>
                <a:srgbClr val="A04DA3"/>
              </a:buClr>
            </a:pPr>
            <a:r>
              <a:rPr lang="ar-SA" sz="3200" u="sng" dirty="0">
                <a:solidFill>
                  <a:schemeClr val="accent2"/>
                </a:solidFill>
              </a:rPr>
              <a:t>2-  قواعد البيانات </a:t>
            </a:r>
            <a:r>
              <a:rPr lang="en-US" sz="3200" u="sng" dirty="0" smtClean="0">
                <a:solidFill>
                  <a:schemeClr val="accent2"/>
                </a:solidFill>
              </a:rPr>
              <a:t>Database</a:t>
            </a:r>
            <a:endParaRPr lang="ar-SA" sz="3200" u="sng" dirty="0">
              <a:solidFill>
                <a:schemeClr val="accent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85750" y="1428750"/>
            <a:ext cx="8643938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400" dirty="0">
                <a:latin typeface="+mn-lt"/>
                <a:cs typeface="+mn-cs"/>
              </a:rPr>
              <a:t>  مجموعة من الملفات </a:t>
            </a:r>
            <a:r>
              <a:rPr lang="ar-SA" sz="2400" dirty="0" err="1">
                <a:latin typeface="+mn-lt"/>
                <a:cs typeface="+mn-cs"/>
              </a:rPr>
              <a:t>بها</a:t>
            </a:r>
            <a:r>
              <a:rPr lang="ar-SA" sz="2400" dirty="0">
                <a:latin typeface="+mn-lt"/>
                <a:cs typeface="+mn-cs"/>
              </a:rPr>
              <a:t> كم هائل من البيانات </a:t>
            </a:r>
            <a:r>
              <a:rPr lang="ar-SA" sz="2400" dirty="0" err="1">
                <a:latin typeface="+mn-lt"/>
                <a:cs typeface="+mn-cs"/>
              </a:rPr>
              <a:t>فى</a:t>
            </a:r>
            <a:r>
              <a:rPr lang="ar-SA" sz="2400" dirty="0">
                <a:latin typeface="+mn-lt"/>
                <a:cs typeface="+mn-cs"/>
              </a:rPr>
              <a:t> وسائط تخزين مختلفة (قرص صلب – </a:t>
            </a:r>
            <a:r>
              <a:rPr lang="en-US" sz="2400" dirty="0">
                <a:latin typeface="+mn-lt"/>
                <a:cs typeface="+mn-cs"/>
              </a:rPr>
              <a:t>CD</a:t>
            </a:r>
            <a:r>
              <a:rPr lang="ar-SA" sz="2400" dirty="0">
                <a:latin typeface="+mn-lt"/>
                <a:cs typeface="+mn-cs"/>
              </a:rPr>
              <a:t>).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defRPr/>
            </a:pPr>
            <a:endParaRPr lang="ar-SA" sz="2000" dirty="0">
              <a:latin typeface="+mn-lt"/>
              <a:cs typeface="+mn-cs"/>
            </a:endParaRP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400" dirty="0">
                <a:latin typeface="+mn-lt"/>
                <a:cs typeface="+mn-cs"/>
              </a:rPr>
              <a:t>  تدار بواسطة مجموعة برامج ( </a:t>
            </a:r>
            <a:r>
              <a:rPr lang="ar-SA" sz="2400" dirty="0" err="1">
                <a:latin typeface="+mn-lt"/>
                <a:cs typeface="+mn-cs"/>
              </a:rPr>
              <a:t>انظمة</a:t>
            </a:r>
            <a:r>
              <a:rPr lang="ar-SA" sz="2400" dirty="0">
                <a:latin typeface="+mn-lt"/>
                <a:cs typeface="+mn-cs"/>
              </a:rPr>
              <a:t> قواعد البيانات).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defRPr/>
            </a:pPr>
            <a:endParaRPr lang="ar-SA" sz="2000" dirty="0">
              <a:latin typeface="+mn-lt"/>
              <a:cs typeface="+mn-cs"/>
            </a:endParaRP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400" dirty="0">
                <a:latin typeface="+mn-lt"/>
                <a:cs typeface="+mn-cs"/>
              </a:rPr>
              <a:t>  برامج </a:t>
            </a:r>
            <a:r>
              <a:rPr lang="ar-SA" sz="2400" dirty="0" err="1">
                <a:latin typeface="+mn-lt"/>
                <a:cs typeface="+mn-cs"/>
              </a:rPr>
              <a:t>انظمة</a:t>
            </a:r>
            <a:r>
              <a:rPr lang="ar-SA" sz="2400" dirty="0">
                <a:latin typeface="+mn-lt"/>
                <a:cs typeface="+mn-cs"/>
              </a:rPr>
              <a:t> قواعد البيانات تتميز بالقدرة على استرجاع البيانات </a:t>
            </a:r>
            <a:r>
              <a:rPr lang="ar-SA" sz="2400" dirty="0" err="1">
                <a:latin typeface="+mn-lt"/>
                <a:cs typeface="+mn-cs"/>
              </a:rPr>
              <a:t>و</a:t>
            </a:r>
            <a:r>
              <a:rPr lang="ar-SA" sz="2400" dirty="0">
                <a:latin typeface="+mn-lt"/>
                <a:cs typeface="+mn-cs"/>
              </a:rPr>
              <a:t> البحث فيها </a:t>
            </a:r>
            <a:r>
              <a:rPr lang="ar-SA" sz="2400" dirty="0" err="1">
                <a:latin typeface="+mn-lt"/>
                <a:cs typeface="+mn-cs"/>
              </a:rPr>
              <a:t>و</a:t>
            </a:r>
            <a:r>
              <a:rPr lang="ar-SA" sz="2400" dirty="0">
                <a:latin typeface="+mn-lt"/>
                <a:cs typeface="+mn-cs"/>
              </a:rPr>
              <a:t> استخراج التقارير منها عن طريق الاستعلام عن بيانات تحقق شرط معين ,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defRPr/>
            </a:pPr>
            <a:r>
              <a:rPr lang="ar-SA" sz="2400" dirty="0">
                <a:latin typeface="+mn-lt"/>
                <a:cs typeface="+mn-cs"/>
              </a:rPr>
              <a:t>    مثل (البحث عن الموظفين اللذين سيحالون للمعاش </a:t>
            </a:r>
            <a:r>
              <a:rPr lang="ar-SA" sz="2400" dirty="0" err="1">
                <a:latin typeface="+mn-lt"/>
                <a:cs typeface="+mn-cs"/>
              </a:rPr>
              <a:t>فى</a:t>
            </a:r>
            <a:r>
              <a:rPr lang="ar-SA" sz="2400" dirty="0">
                <a:latin typeface="+mn-lt"/>
                <a:cs typeface="+mn-cs"/>
              </a:rPr>
              <a:t> تاريخ معين).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defRPr/>
            </a:pPr>
            <a:endParaRPr lang="ar-SA" sz="2000" dirty="0">
              <a:latin typeface="+mn-lt"/>
              <a:cs typeface="+mn-cs"/>
            </a:endParaRP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400" dirty="0">
                <a:latin typeface="+mn-lt"/>
                <a:cs typeface="+mn-cs"/>
              </a:rPr>
              <a:t>  قواعد البيانات تسمح بتحديث البيانات (</a:t>
            </a:r>
            <a:r>
              <a:rPr lang="ar-SA" sz="2400" dirty="0" err="1">
                <a:latin typeface="+mn-lt"/>
                <a:cs typeface="+mn-cs"/>
              </a:rPr>
              <a:t>اضافة</a:t>
            </a:r>
            <a:r>
              <a:rPr lang="ar-SA" sz="2400" dirty="0">
                <a:latin typeface="+mn-lt"/>
                <a:cs typeface="+mn-cs"/>
              </a:rPr>
              <a:t> – حذف - ... ).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defRPr/>
            </a:pPr>
            <a:endParaRPr lang="ar-SA" sz="2000" dirty="0">
              <a:latin typeface="+mn-lt"/>
              <a:cs typeface="+mn-cs"/>
            </a:endParaRP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400" dirty="0">
                <a:latin typeface="+mn-lt"/>
                <a:cs typeface="+mn-cs"/>
              </a:rPr>
              <a:t>من </a:t>
            </a:r>
            <a:r>
              <a:rPr lang="ar-SA" sz="2400" dirty="0" err="1">
                <a:latin typeface="+mn-lt"/>
                <a:cs typeface="+mn-cs"/>
              </a:rPr>
              <a:t>امثلتها</a:t>
            </a:r>
            <a:r>
              <a:rPr lang="ar-SA" sz="2400" dirty="0">
                <a:latin typeface="+mn-lt"/>
                <a:cs typeface="+mn-cs"/>
              </a:rPr>
              <a:t> : قاعدة الحجز لرحلات الطيران , قاعدة بيانات </a:t>
            </a:r>
            <a:r>
              <a:rPr lang="ar-SA" sz="2400" dirty="0" err="1">
                <a:latin typeface="+mn-lt"/>
                <a:cs typeface="+mn-cs"/>
              </a:rPr>
              <a:t>موظفى</a:t>
            </a:r>
            <a:r>
              <a:rPr lang="ar-SA" sz="2400" dirty="0">
                <a:latin typeface="+mn-lt"/>
                <a:cs typeface="+mn-cs"/>
              </a:rPr>
              <a:t> شركة.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5786438" y="714375"/>
            <a:ext cx="3138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1200" indent="-601663" algn="just">
              <a:spcBef>
                <a:spcPts val="300"/>
              </a:spcBef>
              <a:buClr>
                <a:srgbClr val="A04DA3"/>
              </a:buClr>
            </a:pPr>
            <a:r>
              <a:rPr lang="ar-SA" sz="3200" u="sng">
                <a:solidFill>
                  <a:schemeClr val="accent2"/>
                </a:solidFill>
              </a:rPr>
              <a:t>برامج قواعد البيانات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85750" y="1428750"/>
            <a:ext cx="864393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3888" indent="-514350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برامج معدة لإدارة كم هائل من البيانات تجمعها علاقة معينة تقوم بتخزينها فى وسائط التخزين بطريقة منظمة ليسهل استرجاعها و البحث فيها.</a:t>
            </a:r>
          </a:p>
          <a:p>
            <a:pPr marL="623888" indent="-514350" algn="just" rtl="1">
              <a:spcBef>
                <a:spcPts val="300"/>
              </a:spcBef>
              <a:buClr>
                <a:srgbClr val="A04DA3"/>
              </a:buClr>
            </a:pPr>
            <a:endParaRPr lang="ar-SA" sz="2800" dirty="0">
              <a:latin typeface="Georgia" pitchFamily="18" charset="0"/>
            </a:endParaRPr>
          </a:p>
          <a:p>
            <a:pPr marL="623888" indent="-514350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  من امثلتها : </a:t>
            </a:r>
            <a:r>
              <a:rPr lang="en-US" sz="2800" dirty="0">
                <a:latin typeface="Georgia" pitchFamily="18" charset="0"/>
              </a:rPr>
              <a:t>Access </a:t>
            </a:r>
            <a:r>
              <a:rPr lang="ar-SA" sz="2800" dirty="0">
                <a:latin typeface="Georgia" pitchFamily="18" charset="0"/>
              </a:rPr>
              <a:t> , </a:t>
            </a:r>
            <a:r>
              <a:rPr lang="en-US" sz="2800" dirty="0">
                <a:latin typeface="Georgia" pitchFamily="18" charset="0"/>
              </a:rPr>
              <a:t>Oracle</a:t>
            </a:r>
            <a:r>
              <a:rPr lang="ar-SA" sz="2800" dirty="0">
                <a:latin typeface="Georgia" pitchFamily="18" charset="0"/>
              </a:rPr>
              <a:t> , </a:t>
            </a:r>
            <a:r>
              <a:rPr lang="en-US" sz="2800" dirty="0">
                <a:latin typeface="Georgia" pitchFamily="18" charset="0"/>
              </a:rPr>
              <a:t>SQL</a:t>
            </a:r>
            <a:r>
              <a:rPr lang="ar-SA" sz="2800" dirty="0">
                <a:latin typeface="Georgia" pitchFamily="18" charset="0"/>
              </a:rPr>
              <a:t> , ....</a:t>
            </a:r>
          </a:p>
          <a:p>
            <a:pPr marL="623888" indent="-514350" algn="just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endParaRPr lang="ar-SA" sz="2800" dirty="0">
              <a:latin typeface="Georgia" pitchFamily="18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4368800" y="4149725"/>
            <a:ext cx="45608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5- برامج الالعاب و التسلية</a:t>
            </a:r>
            <a:endParaRPr lang="ar-SA" sz="4000">
              <a:solidFill>
                <a:srgbClr val="C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85750" y="5000625"/>
            <a:ext cx="86439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3888" indent="-514350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800" dirty="0">
                <a:latin typeface="+mn-lt"/>
                <a:cs typeface="+mn-cs"/>
              </a:rPr>
              <a:t>بعضها </a:t>
            </a:r>
            <a:r>
              <a:rPr lang="ar-SA" sz="2800" dirty="0" smtClean="0">
                <a:latin typeface="+mn-lt"/>
                <a:cs typeface="+mn-cs"/>
              </a:rPr>
              <a:t>ترفيهي </a:t>
            </a:r>
            <a:r>
              <a:rPr lang="ar-SA" sz="2800" dirty="0">
                <a:latin typeface="+mn-lt"/>
                <a:cs typeface="+mn-cs"/>
              </a:rPr>
              <a:t>, البعض الآخر </a:t>
            </a:r>
            <a:r>
              <a:rPr lang="ar-SA" sz="2800" dirty="0" smtClean="0">
                <a:latin typeface="+mn-lt"/>
                <a:cs typeface="+mn-cs"/>
              </a:rPr>
              <a:t>تعليمي </a:t>
            </a:r>
            <a:r>
              <a:rPr lang="ar-SA" sz="2800" dirty="0">
                <a:latin typeface="+mn-lt"/>
                <a:cs typeface="+mn-cs"/>
              </a:rPr>
              <a:t>ينمى قدرات و مهارات الطفل.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428750"/>
            <a:ext cx="8643937" cy="2936354"/>
          </a:xfrm>
        </p:spPr>
        <p:txBody>
          <a:bodyPr/>
          <a:lstStyle/>
          <a:p>
            <a:pPr marL="449263" indent="-339725" algn="just" rtl="1" eaLnBrk="1" hangingPunct="1">
              <a:buFont typeface="Wingdings" pitchFamily="2" charset="2"/>
              <a:buChar char="q"/>
              <a:defRPr/>
            </a:pPr>
            <a:r>
              <a:rPr lang="ar-SA" dirty="0" smtClean="0"/>
              <a:t>  تساعد المستخدم في تصميم الرسوم بمساعدة الحاسب.</a:t>
            </a:r>
          </a:p>
          <a:p>
            <a:pPr marL="449263" indent="-339725" algn="just" rtl="1">
              <a:buFont typeface="Wingdings" pitchFamily="2" charset="2"/>
              <a:buChar char="q"/>
              <a:defRPr/>
            </a:pPr>
            <a:r>
              <a:rPr lang="ar-SA" dirty="0" smtClean="0"/>
              <a:t>  امكانية تخزين الصور و الرسوم ثم تعديلها و طباعتها فيما بعد.</a:t>
            </a:r>
            <a:r>
              <a:rPr lang="en-GB" dirty="0" smtClean="0"/>
              <a:t> </a:t>
            </a:r>
            <a:r>
              <a:rPr lang="ar-SA" dirty="0" smtClean="0"/>
              <a:t>من امثلتها : </a:t>
            </a:r>
            <a:r>
              <a:rPr lang="en-US" dirty="0" smtClean="0"/>
              <a:t>Paint</a:t>
            </a:r>
            <a:r>
              <a:rPr lang="ar-SA" dirty="0" smtClean="0"/>
              <a:t>, </a:t>
            </a:r>
            <a:r>
              <a:rPr lang="en-US" dirty="0" smtClean="0"/>
              <a:t>Photoshop , Flash</a:t>
            </a:r>
          </a:p>
          <a:p>
            <a:pPr marL="449263" indent="-339725" algn="just" rtl="1">
              <a:buFont typeface="Wingdings" pitchFamily="2" charset="2"/>
              <a:buChar char="q"/>
            </a:pPr>
            <a:r>
              <a:rPr lang="ar-SA" dirty="0" smtClean="0"/>
              <a:t> تستخدم الرسومات ثنائية وثلاثية الابعاد فى التصاميم المعمارية، تصاميم اجزاء السيارات. </a:t>
            </a:r>
          </a:p>
          <a:p>
            <a:pPr marL="449263" indent="-339725" algn="just" rtl="1">
              <a:buFont typeface="Wingdings" pitchFamily="2" charset="2"/>
              <a:buChar char="q"/>
            </a:pPr>
            <a:r>
              <a:rPr lang="ar-SA" dirty="0" smtClean="0"/>
              <a:t>من امثلتها : </a:t>
            </a:r>
            <a:r>
              <a:rPr lang="en-US" dirty="0" err="1" smtClean="0">
                <a:cs typeface="Arial" charset="0"/>
              </a:rPr>
              <a:t>AutoC</a:t>
            </a:r>
            <a:r>
              <a:rPr lang="en-GB" dirty="0" smtClean="0">
                <a:cs typeface="Arial" charset="0"/>
              </a:rPr>
              <a:t>AD</a:t>
            </a:r>
            <a:r>
              <a:rPr lang="ar-SA" dirty="0" smtClean="0">
                <a:cs typeface="Arial" charset="0"/>
              </a:rPr>
              <a:t> من شركة </a:t>
            </a:r>
            <a:r>
              <a:rPr lang="en-GB" dirty="0" smtClean="0">
                <a:cs typeface="Arial" charset="0"/>
              </a:rPr>
              <a:t>Autodesk</a:t>
            </a:r>
            <a:endParaRPr lang="ar-SA" dirty="0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481513" y="500063"/>
            <a:ext cx="42894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6- برامج الرسم بالحاسب</a:t>
            </a:r>
            <a:endParaRPr lang="ar-SA" sz="4000">
              <a:solidFill>
                <a:srgbClr val="C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613901" y="4509120"/>
            <a:ext cx="51554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3200" u="sng" dirty="0">
                <a:solidFill>
                  <a:srgbClr val="C00000"/>
                </a:solidFill>
              </a:rPr>
              <a:t>برامج المحاكاة </a:t>
            </a:r>
            <a:r>
              <a:rPr lang="en-US" sz="3200" u="sng" dirty="0">
                <a:solidFill>
                  <a:srgbClr val="C00000"/>
                </a:solidFill>
              </a:rPr>
              <a:t>Simulation Software</a:t>
            </a:r>
            <a:endParaRPr lang="ar-SA" sz="3200" dirty="0">
              <a:solidFill>
                <a:srgbClr val="C0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7188" y="5307632"/>
            <a:ext cx="86439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  تستخدم اسلوب محاكاة الواقع و محاولة تقريبه للمشاهد.</a:t>
            </a:r>
          </a:p>
          <a:p>
            <a:pPr marL="449263" indent="-339725" algn="just" rtl="1">
              <a:spcBef>
                <a:spcPts val="3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800" dirty="0">
                <a:latin typeface="Georgia" pitchFamily="18" charset="0"/>
              </a:rPr>
              <a:t>  من امثلتها : برامج التدريب على قيادة السيارة , </a:t>
            </a:r>
            <a:r>
              <a:rPr lang="ar-SA" sz="2800" dirty="0" smtClean="0">
                <a:latin typeface="Georgia" pitchFamily="18" charset="0"/>
              </a:rPr>
              <a:t>الطيران</a:t>
            </a:r>
            <a:r>
              <a:rPr lang="ar-SA" sz="2800" dirty="0">
                <a:latin typeface="Georgi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285875"/>
            <a:ext cx="8643937" cy="1143000"/>
          </a:xfrm>
        </p:spPr>
        <p:txBody>
          <a:bodyPr/>
          <a:lstStyle/>
          <a:p>
            <a:pPr marL="87313" indent="22225" algn="just" rtl="1" eaLnBrk="1" hangingPunct="1">
              <a:buFont typeface="Georgia" pitchFamily="18" charset="0"/>
              <a:buNone/>
            </a:pPr>
            <a:r>
              <a:rPr lang="ar-SA" dirty="0" smtClean="0"/>
              <a:t>برامج تقوم بالربط المؤقت بين اجهزة حاسب موزعة فى اماكن مختلفة لتبادل المعلومات فيما بينها عن طريق خطوط الهاتف أو خطوط مخصصة.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5202238" y="500063"/>
            <a:ext cx="3568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7- برامج الاتصالات</a:t>
            </a:r>
            <a:endParaRPr lang="ar-SA" sz="4000">
              <a:solidFill>
                <a:srgbClr val="C00000"/>
              </a:solidFill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827713" y="2428875"/>
            <a:ext cx="31019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u="sng">
                <a:solidFill>
                  <a:srgbClr val="C00000"/>
                </a:solidFill>
              </a:rPr>
              <a:t>مهام برامج الاتصالات</a:t>
            </a:r>
            <a:endParaRPr lang="ar-SA" sz="3200">
              <a:solidFill>
                <a:srgbClr val="C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57188" y="3071813"/>
            <a:ext cx="864393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600" dirty="0">
                <a:latin typeface="+mn-lt"/>
                <a:cs typeface="+mn-cs"/>
              </a:rPr>
              <a:t>  ارسال و استقبال الملفات عن طريق برامج تدير حركة الملفات بين الاجهزة مثل </a:t>
            </a:r>
            <a:r>
              <a:rPr lang="en-US" sz="2600" dirty="0" smtClean="0">
                <a:latin typeface="+mn-lt"/>
                <a:cs typeface="+mn-cs"/>
              </a:rPr>
              <a:t>F</a:t>
            </a:r>
            <a:r>
              <a:rPr lang="en-GB" sz="2600" dirty="0" smtClean="0"/>
              <a:t>TP</a:t>
            </a:r>
            <a:r>
              <a:rPr lang="ar-SA" sz="2600" dirty="0" smtClean="0">
                <a:latin typeface="+mn-lt"/>
                <a:cs typeface="+mn-cs"/>
              </a:rPr>
              <a:t> </a:t>
            </a:r>
            <a:r>
              <a:rPr lang="en-US" sz="2600" dirty="0" smtClean="0">
                <a:latin typeface="+mn-lt"/>
                <a:cs typeface="+mn-cs"/>
              </a:rPr>
              <a:t>(File </a:t>
            </a:r>
            <a:r>
              <a:rPr lang="en-US" sz="2600" dirty="0" smtClean="0"/>
              <a:t>T</a:t>
            </a:r>
            <a:r>
              <a:rPr lang="en-US" sz="2600" dirty="0" smtClean="0">
                <a:latin typeface="+mn-lt"/>
                <a:cs typeface="+mn-cs"/>
              </a:rPr>
              <a:t>ransfer </a:t>
            </a:r>
            <a:r>
              <a:rPr lang="en-US" sz="2600" dirty="0" smtClean="0"/>
              <a:t>P</a:t>
            </a:r>
            <a:r>
              <a:rPr lang="en-US" sz="2600" dirty="0" smtClean="0">
                <a:latin typeface="+mn-lt"/>
                <a:cs typeface="+mn-cs"/>
              </a:rPr>
              <a:t>rotocol</a:t>
            </a:r>
            <a:r>
              <a:rPr lang="en-US" sz="2600" dirty="0">
                <a:latin typeface="+mn-lt"/>
                <a:cs typeface="+mn-cs"/>
              </a:rPr>
              <a:t>)</a:t>
            </a:r>
            <a:r>
              <a:rPr lang="ar-SA" sz="2600" dirty="0">
                <a:latin typeface="+mn-lt"/>
                <a:cs typeface="+mn-cs"/>
              </a:rPr>
              <a:t>.</a:t>
            </a: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defRPr/>
            </a:pPr>
            <a:endParaRPr lang="ar-SA" sz="1600" dirty="0">
              <a:latin typeface="+mn-lt"/>
              <a:cs typeface="+mn-cs"/>
            </a:endParaRP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600" dirty="0">
                <a:latin typeface="+mn-lt"/>
                <a:cs typeface="+mn-cs"/>
              </a:rPr>
              <a:t>  </a:t>
            </a:r>
            <a:r>
              <a:rPr lang="ar-SA" sz="2600" dirty="0" err="1">
                <a:latin typeface="+mn-lt"/>
                <a:cs typeface="+mn-cs"/>
              </a:rPr>
              <a:t>اجراء</a:t>
            </a:r>
            <a:r>
              <a:rPr lang="ar-SA" sz="2600" dirty="0">
                <a:latin typeface="+mn-lt"/>
                <a:cs typeface="+mn-cs"/>
              </a:rPr>
              <a:t> المحادثات النصية المباشرة بين المجموعات عن طريق برامج المحادثة </a:t>
            </a:r>
            <a:r>
              <a:rPr lang="en-US" sz="2600" dirty="0">
                <a:latin typeface="+mn-lt"/>
                <a:cs typeface="+mn-cs"/>
              </a:rPr>
              <a:t>chat</a:t>
            </a:r>
            <a:r>
              <a:rPr lang="ar-SA" sz="2600" dirty="0">
                <a:latin typeface="+mn-lt"/>
                <a:cs typeface="+mn-cs"/>
              </a:rPr>
              <a:t> مثل </a:t>
            </a:r>
            <a:r>
              <a:rPr lang="en-US" sz="2600" dirty="0">
                <a:latin typeface="+mn-lt"/>
                <a:cs typeface="+mn-cs"/>
              </a:rPr>
              <a:t>MIRC</a:t>
            </a:r>
            <a:r>
              <a:rPr lang="ar-SA" sz="2600" dirty="0">
                <a:latin typeface="+mn-lt"/>
                <a:cs typeface="+mn-cs"/>
              </a:rPr>
              <a:t>.</a:t>
            </a: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defRPr/>
            </a:pPr>
            <a:endParaRPr lang="ar-SA" sz="1600" dirty="0">
              <a:latin typeface="+mn-lt"/>
              <a:cs typeface="+mn-cs"/>
            </a:endParaRP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600" dirty="0">
                <a:latin typeface="+mn-lt"/>
                <a:cs typeface="+mn-cs"/>
              </a:rPr>
              <a:t>اجراء محادثات </a:t>
            </a:r>
            <a:r>
              <a:rPr lang="ar-SA" sz="2600" dirty="0" smtClean="0">
                <a:latin typeface="+mn-lt"/>
                <a:cs typeface="+mn-cs"/>
              </a:rPr>
              <a:t>الصوتية مثل </a:t>
            </a:r>
            <a:r>
              <a:rPr lang="ar-SA" sz="2600" dirty="0">
                <a:latin typeface="+mn-lt"/>
                <a:cs typeface="+mn-cs"/>
              </a:rPr>
              <a:t>برنامج </a:t>
            </a:r>
            <a:r>
              <a:rPr lang="en-US" sz="2600" dirty="0">
                <a:latin typeface="+mn-lt"/>
                <a:cs typeface="+mn-cs"/>
              </a:rPr>
              <a:t>MSN </a:t>
            </a:r>
            <a:r>
              <a:rPr lang="en-US" sz="2600" dirty="0" smtClean="0">
                <a:latin typeface="+mn-lt"/>
                <a:cs typeface="+mn-cs"/>
              </a:rPr>
              <a:t>Messenger</a:t>
            </a:r>
            <a:r>
              <a:rPr lang="en-GB" sz="2600" dirty="0"/>
              <a:t>,</a:t>
            </a:r>
            <a:r>
              <a:rPr lang="en-US" sz="2600" dirty="0" smtClean="0">
                <a:latin typeface="+mn-lt"/>
                <a:cs typeface="+mn-cs"/>
              </a:rPr>
              <a:t> </a:t>
            </a:r>
            <a:r>
              <a:rPr lang="en-GB" sz="2600" dirty="0" smtClean="0"/>
              <a:t>Skype and  </a:t>
            </a:r>
            <a:r>
              <a:rPr lang="en-US" sz="2600" dirty="0" smtClean="0">
                <a:latin typeface="+mn-lt"/>
                <a:cs typeface="+mn-cs"/>
              </a:rPr>
              <a:t>Yahoo </a:t>
            </a:r>
            <a:r>
              <a:rPr lang="en-US" sz="2600" dirty="0">
                <a:latin typeface="+mn-lt"/>
                <a:cs typeface="+mn-cs"/>
              </a:rPr>
              <a:t>Messenger</a:t>
            </a:r>
            <a:r>
              <a:rPr lang="ar-SA" sz="2600" dirty="0">
                <a:latin typeface="+mn-lt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57188" y="785813"/>
            <a:ext cx="8643937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600" dirty="0">
                <a:latin typeface="Georgia" pitchFamily="18" charset="0"/>
              </a:rPr>
              <a:t>  عقد المؤتمرات الفيديو</a:t>
            </a:r>
            <a:r>
              <a:rPr lang="ar-EG" sz="2600" dirty="0">
                <a:latin typeface="Georgia" pitchFamily="18" charset="0"/>
              </a:rPr>
              <a:t> </a:t>
            </a:r>
            <a:r>
              <a:rPr lang="en-US" sz="2600" dirty="0">
                <a:latin typeface="Georgia" pitchFamily="18" charset="0"/>
              </a:rPr>
              <a:t>video conference</a:t>
            </a:r>
            <a:r>
              <a:rPr lang="ar-SA" sz="2600" dirty="0">
                <a:latin typeface="Georgia" pitchFamily="18" charset="0"/>
              </a:rPr>
              <a:t> </a:t>
            </a: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</a:pPr>
            <a:r>
              <a:rPr lang="ar-SA" sz="2600" dirty="0">
                <a:latin typeface="Georgia" pitchFamily="18" charset="0"/>
              </a:rPr>
              <a:t>      لإجراء محادثة و نقاش بالصوت و الصورة مثل برنامج </a:t>
            </a:r>
            <a:r>
              <a:rPr lang="en-US" sz="2600" dirty="0">
                <a:latin typeface="Georgia" pitchFamily="18" charset="0"/>
              </a:rPr>
              <a:t>Net Meeting</a:t>
            </a:r>
            <a:r>
              <a:rPr lang="ar-SA" sz="2600" dirty="0">
                <a:latin typeface="Georgia" pitchFamily="18" charset="0"/>
              </a:rPr>
              <a:t> </a:t>
            </a: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</a:pPr>
            <a:endParaRPr lang="ar-SA" sz="1600" dirty="0">
              <a:latin typeface="Georgia" pitchFamily="18" charset="0"/>
            </a:endParaRP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600" dirty="0">
                <a:latin typeface="Georgia" pitchFamily="18" charset="0"/>
              </a:rPr>
              <a:t>  اجراء المحادثات الهاتفية </a:t>
            </a:r>
            <a:r>
              <a:rPr lang="en-US" sz="2600" dirty="0">
                <a:latin typeface="Georgia" pitchFamily="18" charset="0"/>
              </a:rPr>
              <a:t>Phone Calls Over the Internet</a:t>
            </a:r>
            <a:endParaRPr lang="ar-SA" sz="2600" dirty="0">
              <a:latin typeface="Georgia" pitchFamily="18" charset="0"/>
            </a:endParaRP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</a:pPr>
            <a:r>
              <a:rPr lang="ar-EG" sz="2600" dirty="0" smtClean="0">
                <a:latin typeface="Georgia" pitchFamily="18" charset="0"/>
              </a:rPr>
              <a:t>م</a:t>
            </a:r>
            <a:r>
              <a:rPr lang="ar-SA" sz="2600" dirty="0">
                <a:latin typeface="Georgia" pitchFamily="18" charset="0"/>
              </a:rPr>
              <a:t>ث</a:t>
            </a:r>
            <a:r>
              <a:rPr lang="ar-EG" sz="2600" dirty="0">
                <a:latin typeface="Georgia" pitchFamily="18" charset="0"/>
              </a:rPr>
              <a:t>ل</a:t>
            </a:r>
            <a:r>
              <a:rPr lang="ar-SA" sz="2600" dirty="0">
                <a:latin typeface="Georgia" pitchFamily="18" charset="0"/>
              </a:rPr>
              <a:t> برنامج </a:t>
            </a:r>
            <a:r>
              <a:rPr lang="en-US" sz="2600" dirty="0" smtClean="0">
                <a:latin typeface="Georgia" pitchFamily="18" charset="0"/>
              </a:rPr>
              <a:t>Net </a:t>
            </a:r>
            <a:r>
              <a:rPr lang="en-US" sz="2600" dirty="0">
                <a:latin typeface="Georgia" pitchFamily="18" charset="0"/>
              </a:rPr>
              <a:t>Phone</a:t>
            </a:r>
            <a:endParaRPr lang="ar-SA" sz="2600" dirty="0">
              <a:latin typeface="Georgia" pitchFamily="18" charset="0"/>
            </a:endParaRP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</a:pPr>
            <a:endParaRPr lang="ar-SA" sz="1600" dirty="0">
              <a:latin typeface="Georgia" pitchFamily="18" charset="0"/>
            </a:endParaRP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  <a:buFont typeface="Wingdings" pitchFamily="2" charset="2"/>
              <a:buChar char="q"/>
            </a:pPr>
            <a:r>
              <a:rPr lang="ar-SA" sz="2600" dirty="0">
                <a:latin typeface="Georgia" pitchFamily="18" charset="0"/>
              </a:rPr>
              <a:t>  ارسال و استقبال البريد الالكترونى </a:t>
            </a:r>
            <a:r>
              <a:rPr lang="en-US" sz="2600" dirty="0">
                <a:latin typeface="Georgia" pitchFamily="18" charset="0"/>
              </a:rPr>
              <a:t>E-Mail</a:t>
            </a:r>
            <a:endParaRPr lang="ar-SA" sz="2600" dirty="0">
              <a:latin typeface="Georgia" pitchFamily="18" charset="0"/>
            </a:endParaRP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</a:pPr>
            <a:r>
              <a:rPr lang="ar-SA" sz="2600" dirty="0">
                <a:latin typeface="Georgia" pitchFamily="18" charset="0"/>
              </a:rPr>
              <a:t>      لتحرير الرسائل و ارسالها و احضار الرسائل من علبة البريد</a:t>
            </a:r>
          </a:p>
          <a:p>
            <a:pPr marL="449263" indent="-339725" algn="just" rtl="1">
              <a:spcBef>
                <a:spcPts val="600"/>
              </a:spcBef>
              <a:buClr>
                <a:srgbClr val="A04DA3"/>
              </a:buClr>
            </a:pPr>
            <a:r>
              <a:rPr lang="ar-SA" sz="2600" dirty="0">
                <a:latin typeface="Georgia" pitchFamily="18" charset="0"/>
              </a:rPr>
              <a:t>      مثل : برنامج </a:t>
            </a:r>
            <a:r>
              <a:rPr lang="en-US" sz="2600" dirty="0">
                <a:latin typeface="Georgia" pitchFamily="18" charset="0"/>
              </a:rPr>
              <a:t>Outlook</a:t>
            </a:r>
            <a:r>
              <a:rPr lang="ar-SA" sz="2600" dirty="0">
                <a:latin typeface="Georgia" pitchFamily="18" charset="0"/>
              </a:rPr>
              <a:t> , </a:t>
            </a:r>
            <a:r>
              <a:rPr lang="en-US" sz="2600" dirty="0">
                <a:latin typeface="Georgia" pitchFamily="18" charset="0"/>
              </a:rPr>
              <a:t>Netscape Mail</a:t>
            </a:r>
            <a:r>
              <a:rPr lang="ar-SA" sz="2600" dirty="0">
                <a:latin typeface="Georgia" pitchFamily="18" charset="0"/>
              </a:rPr>
              <a:t> , </a:t>
            </a:r>
            <a:r>
              <a:rPr lang="en-US" sz="2600" dirty="0">
                <a:latin typeface="Georgia" pitchFamily="18" charset="0"/>
              </a:rPr>
              <a:t>Eudora</a:t>
            </a:r>
            <a:r>
              <a:rPr lang="ar-SA" sz="2600" dirty="0">
                <a:latin typeface="Georgi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428750"/>
            <a:ext cx="8643937" cy="1143000"/>
          </a:xfrm>
        </p:spPr>
        <p:txBody>
          <a:bodyPr>
            <a:normAutofit fontScale="85000" lnSpcReduction="10000"/>
          </a:bodyPr>
          <a:lstStyle/>
          <a:p>
            <a:pPr marL="87313" indent="22225" algn="just" rtl="1" eaLnBrk="1" hangingPunct="1">
              <a:buFont typeface="Wingdings" pitchFamily="2" charset="2"/>
              <a:buChar char="q"/>
            </a:pPr>
            <a:r>
              <a:rPr lang="ar-SA" dirty="0" smtClean="0"/>
              <a:t>  تسمح بالبحث عن معلومة و جلبها عبر الشبكة العالمية (الويب) .</a:t>
            </a:r>
          </a:p>
          <a:p>
            <a:pPr marL="87313" indent="22225" algn="just" rtl="1" eaLnBrk="1" hangingPunct="1">
              <a:buFont typeface="Wingdings" pitchFamily="2" charset="2"/>
              <a:buChar char="q"/>
            </a:pPr>
            <a:endParaRPr lang="ar-SA" sz="1600" dirty="0" smtClean="0"/>
          </a:p>
          <a:p>
            <a:pPr marL="87313" indent="22225" algn="just" rtl="1" eaLnBrk="1" hangingPunct="1">
              <a:buFont typeface="Wingdings" pitchFamily="2" charset="2"/>
              <a:buChar char="q"/>
            </a:pPr>
            <a:r>
              <a:rPr lang="ar-SA" dirty="0" smtClean="0"/>
              <a:t>  مثل برامج </a:t>
            </a:r>
            <a:r>
              <a:rPr lang="en-US" dirty="0" smtClean="0">
                <a:cs typeface="Arial" charset="0"/>
              </a:rPr>
              <a:t>Internet Explorer</a:t>
            </a:r>
            <a:r>
              <a:rPr lang="en-GB" dirty="0" smtClean="0">
                <a:cs typeface="Arial" charset="0"/>
              </a:rPr>
              <a:t>, Chrome, Mozilla Firefox</a:t>
            </a:r>
            <a:r>
              <a:rPr lang="en-US" dirty="0" smtClean="0">
                <a:cs typeface="Arial" charset="0"/>
              </a:rPr>
              <a:t>  </a:t>
            </a:r>
            <a:r>
              <a:rPr lang="ar-SA" dirty="0" smtClean="0"/>
              <a:t> , </a:t>
            </a:r>
            <a:r>
              <a:rPr lang="en-US" dirty="0" smtClean="0">
                <a:cs typeface="Arial" charset="0"/>
              </a:rPr>
              <a:t>Netscape Navigator</a:t>
            </a:r>
            <a:r>
              <a:rPr lang="ar-SA" dirty="0" smtClean="0">
                <a:cs typeface="Arial" charset="0"/>
              </a:rPr>
              <a:t>.</a:t>
            </a:r>
            <a:endParaRPr lang="ar-SA" dirty="0" smtClean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878388" y="649288"/>
            <a:ext cx="3892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8- برامج تصفح الويب</a:t>
            </a:r>
            <a:endParaRPr lang="ar-SA" sz="4000">
              <a:solidFill>
                <a:srgbClr val="C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57188" y="4286250"/>
            <a:ext cx="864393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3888" indent="-514350" algn="just" rtl="1">
              <a:spcBef>
                <a:spcPts val="600"/>
              </a:spcBef>
              <a:buClr>
                <a:srgbClr val="A04DA3"/>
              </a:buClr>
              <a:buFont typeface="Wingdings" pitchFamily="2" charset="2"/>
              <a:buChar char="q"/>
              <a:defRPr/>
            </a:pPr>
            <a:r>
              <a:rPr lang="ar-SA" sz="2800" dirty="0">
                <a:latin typeface="+mn-lt"/>
                <a:cs typeface="+mn-cs"/>
              </a:rPr>
              <a:t>عن طريقها يتم التعلم من خلال الحاسب بعرض محتويات المقررات بطريقة توفر للطالب التحكم </a:t>
            </a:r>
            <a:r>
              <a:rPr lang="ar-SA" sz="2800" dirty="0" err="1">
                <a:latin typeface="+mn-lt"/>
                <a:cs typeface="+mn-cs"/>
              </a:rPr>
              <a:t>فى</a:t>
            </a:r>
            <a:r>
              <a:rPr lang="ar-SA" sz="2800" dirty="0">
                <a:latin typeface="+mn-lt"/>
                <a:cs typeface="+mn-cs"/>
              </a:rPr>
              <a:t> كمية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نوعية المقررات المراد دراستها بطرق </a:t>
            </a:r>
            <a:r>
              <a:rPr lang="ar-SA" sz="2800" dirty="0" err="1">
                <a:latin typeface="+mn-lt"/>
                <a:cs typeface="+mn-cs"/>
              </a:rPr>
              <a:t>و</a:t>
            </a:r>
            <a:r>
              <a:rPr lang="ar-SA" sz="2800" dirty="0">
                <a:latin typeface="+mn-lt"/>
                <a:cs typeface="+mn-cs"/>
              </a:rPr>
              <a:t> مهارات مختلفة.</a:t>
            </a:r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5386388" y="3429000"/>
            <a:ext cx="33639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4000" u="sng">
                <a:solidFill>
                  <a:srgbClr val="C00000"/>
                </a:solidFill>
              </a:rPr>
              <a:t>9- البرامج التعليمية</a:t>
            </a:r>
            <a:endParaRPr lang="ar-SA" sz="40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الواجهة في البرمجيات </a:t>
            </a:r>
            <a:r>
              <a:rPr lang="en-GB" dirty="0" smtClean="0"/>
              <a:t>Interfaces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b="1" dirty="0" smtClean="0"/>
              <a:t>الواجهة </a:t>
            </a:r>
            <a:r>
              <a:rPr lang="en-GB" b="1" dirty="0" smtClean="0"/>
              <a:t>Interface</a:t>
            </a:r>
            <a:r>
              <a:rPr lang="ar-SA" dirty="0" smtClean="0"/>
              <a:t> هي الطريقة التي يتخاطب بها مستخدم البرمجية مع الحاسوب. وهي نوعان:</a:t>
            </a:r>
          </a:p>
          <a:p>
            <a:pPr algn="r" rtl="1">
              <a:buNone/>
            </a:pPr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التخاطب بكتابة الأوامر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Command Line Interface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 marL="514350" indent="-514350" algn="r" rtl="1">
              <a:buNone/>
            </a:pPr>
            <a:r>
              <a:rPr lang="ar-SA" dirty="0" smtClean="0"/>
              <a:t>يتم كتابة الامر من لوحة المفاتيح وهي طريقة قديمة وبطيئة وتحتاج لمعرفة أكثر بنظام الحاسوب.</a:t>
            </a:r>
          </a:p>
          <a:p>
            <a:pPr marL="514350" indent="-514350" algn="r" rtl="1">
              <a:buFont typeface="+mj-lt"/>
              <a:buAutoNum type="arabicPeriod"/>
            </a:pPr>
            <a:endParaRPr lang="ar-SA" dirty="0" smtClean="0"/>
          </a:p>
          <a:p>
            <a:pPr marL="514350" indent="-514350" algn="r" rtl="1">
              <a:buFont typeface="+mj-lt"/>
              <a:buAutoNum type="arabicPeriod" startAt="2"/>
            </a:pP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الواجهة الرسومية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Graphical User Interface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 marL="514350" indent="-514350" algn="r" rtl="1">
              <a:buNone/>
            </a:pPr>
            <a:r>
              <a:rPr lang="ar-SA" dirty="0" smtClean="0"/>
              <a:t>تستخدم الصور والأيقونات والقوائم ويتم اختيار الامر المطلوب بالنقر عليه بالفارة.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2415</TotalTime>
  <Words>2595</Words>
  <Application>Microsoft Office PowerPoint</Application>
  <PresentationFormat>On-screen Show (4:3)</PresentationFormat>
  <Paragraphs>323</Paragraphs>
  <Slides>43</Slides>
  <Notes>18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Equity</vt:lpstr>
      <vt:lpstr>البرمجيات البرامج التطبيقية لغات البرمجة</vt:lpstr>
      <vt:lpstr>Slide 2</vt:lpstr>
      <vt:lpstr>وحدات التخزين الخارجية External Memory Units</vt:lpstr>
      <vt:lpstr>1) الاقراص المرنة Floppy Diskettes:</vt:lpstr>
      <vt:lpstr>مشغل الاقراص المرنة Floppy Diskettes Driver</vt:lpstr>
      <vt:lpstr>2) القرص الصلب Hard Disk</vt:lpstr>
      <vt:lpstr>Slide 7</vt:lpstr>
      <vt:lpstr>العوامل المؤثرة علي الاقراص الصلبة</vt:lpstr>
      <vt:lpstr>3) الأقراص المدمجة Compact disk (CD)</vt:lpstr>
      <vt:lpstr>تنقسم الاقراص المدمجة الي:</vt:lpstr>
      <vt:lpstr>4) اقراص الذاكرة الوميضية   Flash Memory Disks </vt:lpstr>
      <vt:lpstr>البرمجيات</vt:lpstr>
      <vt:lpstr>أنواع البرمجياتComputer Software </vt:lpstr>
      <vt:lpstr>لغات برمجة الحاسب الالي</vt:lpstr>
      <vt:lpstr>Slide 15</vt:lpstr>
      <vt:lpstr>Slide 16</vt:lpstr>
      <vt:lpstr>Slide 17</vt:lpstr>
      <vt:lpstr>المترجمات والمفسرات:</vt:lpstr>
      <vt:lpstr>Slide 19</vt:lpstr>
      <vt:lpstr>Slide 20</vt:lpstr>
      <vt:lpstr>امثلة على البرامج التطبيقية الجاهزه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الواجهة في البرمجيات Interfaces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البرمجيات البرامج التطبيقية لغات البرمجة</dc:title>
  <dc:creator>PC World</dc:creator>
  <cp:lastModifiedBy>PC World</cp:lastModifiedBy>
  <cp:revision>66</cp:revision>
  <dcterms:created xsi:type="dcterms:W3CDTF">2012-09-12T18:45:24Z</dcterms:created>
  <dcterms:modified xsi:type="dcterms:W3CDTF">2012-09-17T08:34:10Z</dcterms:modified>
</cp:coreProperties>
</file>