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8" r:id="rId5"/>
    <p:sldId id="258" r:id="rId6"/>
    <p:sldId id="259" r:id="rId7"/>
    <p:sldId id="260" r:id="rId8"/>
    <p:sldId id="261" r:id="rId9"/>
    <p:sldId id="264" r:id="rId10"/>
    <p:sldId id="262" r:id="rId11"/>
    <p:sldId id="265" r:id="rId12"/>
    <p:sldId id="263" r:id="rId13"/>
    <p:sldId id="266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0066"/>
    <a:srgbClr val="660066"/>
    <a:srgbClr val="0000CC"/>
    <a:srgbClr val="800000"/>
    <a:srgbClr val="00CC00"/>
    <a:srgbClr val="00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5941-3E2F-479F-ABB4-AEC0DBD842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4025C-25A5-43B2-981C-F9EA34AFCA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ful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8" name="مربع نص 4"/>
          <p:cNvSpPr txBox="1"/>
          <p:nvPr/>
        </p:nvSpPr>
        <p:spPr>
          <a:xfrm>
            <a:off x="0" y="381000"/>
            <a:ext cx="6326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tx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chemeClr val="tx2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8" name="مربع نص 4"/>
          <p:cNvSpPr txBox="1"/>
          <p:nvPr/>
        </p:nvSpPr>
        <p:spPr>
          <a:xfrm>
            <a:off x="0" y="381000"/>
            <a:ext cx="6326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tx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U2: City life </a:t>
            </a:r>
            <a:r>
              <a:rPr lang="en-US" sz="8800" dirty="0" smtClean="0">
                <a:solidFill>
                  <a:srgbClr val="FF006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 (1) </a:t>
            </a:r>
            <a:endParaRPr lang="ar-SA" sz="8800" dirty="0">
              <a:solidFill>
                <a:srgbClr val="FF006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media.treehugger.com/assets/images/2011/10/snow-seattle-pine-street-capitol-hill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886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324237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“Snow blows across the highway before me as I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</a:rPr>
              <a:t>walk—little, wavering trails of it swept along like a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</a:rPr>
              <a:t>people dispersed. The snow people—where are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</a:rPr>
              <a:t>they going? Some great danger must pursue them.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</a:rPr>
              <a:t>They hurry and fall, the wind gives them a push,</a:t>
            </a:r>
          </a:p>
          <a:p>
            <a:pPr algn="ctr"/>
            <a:r>
              <a:rPr lang="en-US" sz="3200" dirty="0">
                <a:solidFill>
                  <a:srgbClr val="800000"/>
                </a:solidFill>
              </a:rPr>
              <a:t>they get up and go on again</a:t>
            </a:r>
            <a:r>
              <a:rPr lang="en-US" sz="3200" dirty="0" smtClean="0">
                <a:solidFill>
                  <a:srgbClr val="800000"/>
                </a:solidFill>
              </a:rPr>
              <a:t>.</a:t>
            </a:r>
            <a:r>
              <a:rPr lang="en-US" sz="3200" b="1" dirty="0" smtClean="0">
                <a:solidFill>
                  <a:srgbClr val="800000"/>
                </a:solidFill>
              </a:rPr>
              <a:t>”</a:t>
            </a:r>
          </a:p>
          <a:p>
            <a:pPr algn="ctr"/>
            <a:r>
              <a:rPr lang="en-US" sz="3200" b="1" dirty="0" smtClean="0">
                <a:solidFill>
                  <a:srgbClr val="800000"/>
                </a:solidFill>
              </a:rPr>
              <a:t> </a:t>
            </a:r>
            <a:r>
              <a:rPr lang="en-US" sz="2400" b="1" dirty="0">
                <a:solidFill>
                  <a:srgbClr val="800000"/>
                </a:solidFill>
              </a:rPr>
              <a:t>JOHN HAINES, FROM “SNOW”</a:t>
            </a:r>
            <a:endParaRPr lang="en-US" sz="32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4"/>
          <p:cNvSpPr txBox="1"/>
          <p:nvPr/>
        </p:nvSpPr>
        <p:spPr>
          <a:xfrm>
            <a:off x="609600" y="1143000"/>
            <a:ext cx="7850832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“ A description is an account that creates a vivid mental image”</a:t>
            </a:r>
            <a:endParaRPr lang="ar-SA" sz="4400" dirty="0">
              <a:solidFill>
                <a:srgbClr val="FF0000"/>
              </a:solidFill>
              <a:latin typeface="Aharoni" pitchFamily="2" charset="-79"/>
              <a:cs typeface="Andalus" pitchFamily="18" charset="-78"/>
            </a:endParaRPr>
          </a:p>
        </p:txBody>
      </p:sp>
      <p:pic>
        <p:nvPicPr>
          <p:cNvPr id="6" name="Picture 5" descr="mental-health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505200"/>
            <a:ext cx="3764516" cy="29606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In this chapter we will learn how to write: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1676400" y="2895600"/>
            <a:ext cx="785083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</a:t>
            </a:r>
            <a:r>
              <a:rPr lang="en-US" sz="44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descriptive paragraph</a:t>
            </a:r>
            <a:endParaRPr lang="ar-SA" sz="44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4" descr="arenasvalleypostoffice.jpg"/>
          <p:cNvPicPr/>
          <p:nvPr/>
        </p:nvPicPr>
        <p:blipFill>
          <a:blip r:embed="rId2" cstate="print"/>
          <a:stretch>
            <a:fillRect/>
          </a:stretch>
        </p:blipFill>
        <p:spPr>
          <a:xfrm rot="19982405">
            <a:off x="657473" y="3462059"/>
            <a:ext cx="2499553" cy="28074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ربع نص 4"/>
          <p:cNvSpPr txBox="1"/>
          <p:nvPr/>
        </p:nvSpPr>
        <p:spPr>
          <a:xfrm>
            <a:off x="457200" y="628233"/>
            <a:ext cx="7850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Bell MT" pitchFamily="18" charset="0"/>
                <a:cs typeface="Andalus" pitchFamily="18" charset="-78"/>
              </a:rPr>
              <a:t>“ Successful descriptive writers are the ones who let their readers see, hear, touch and feel what they write” </a:t>
            </a:r>
            <a:endParaRPr lang="ar-SA" sz="4400" dirty="0">
              <a:solidFill>
                <a:srgbClr val="FF0000"/>
              </a:solidFill>
              <a:latin typeface="Bell MT" pitchFamily="18" charset="0"/>
              <a:cs typeface="Andalus" pitchFamily="18" charset="-78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304800" y="4343400"/>
            <a:ext cx="5105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  <a:cs typeface="Andalus" pitchFamily="18" charset="-78"/>
              </a:rPr>
              <a:t>Do you want to be one of them?!</a:t>
            </a:r>
            <a:endParaRPr lang="ar-SA" sz="4400" dirty="0">
              <a:solidFill>
                <a:schemeClr val="tx2">
                  <a:lumMod val="75000"/>
                </a:schemeClr>
              </a:solidFill>
              <a:latin typeface="Bauhaus 93" pitchFamily="82" charset="0"/>
              <a:cs typeface="Andalus" pitchFamily="18" charset="-78"/>
            </a:endParaRPr>
          </a:p>
        </p:txBody>
      </p:sp>
      <p:pic>
        <p:nvPicPr>
          <p:cNvPr id="5" name="Picture 4" descr="writers_20120903_643840437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3505200"/>
            <a:ext cx="3052923" cy="305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Before you write:</a:t>
            </a:r>
            <a:endParaRPr lang="en-US" sz="4000" u="sng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267361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1- Set your main idea. ( the place you want to describe)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0018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- Explore ideas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8588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Let’s choose one of the two pictures on pg.24 to describe.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6482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Look at the picture. Write about it as much as you can.</a:t>
            </a: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Focus on sense details and feelings!!</a:t>
            </a:r>
          </a:p>
          <a:p>
            <a:pPr algn="ctr"/>
            <a:r>
              <a:rPr lang="en-US" sz="3600" u="sng" dirty="0" smtClean="0">
                <a:solidFill>
                  <a:srgbClr val="FF0066"/>
                </a:solidFill>
                <a:latin typeface="Angsana New" pitchFamily="18" charset="-34"/>
                <a:cs typeface="Angsana New" pitchFamily="18" charset="-34"/>
              </a:rPr>
              <a:t>Use the list on pg.25.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457200" y="76200"/>
            <a:ext cx="8610600" cy="4648200"/>
          </a:xfrm>
          <a:prstGeom prst="cloudCallout">
            <a:avLst>
              <a:gd name="adj1" fmla="val -34884"/>
              <a:gd name="adj2" fmla="val 7009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1120676"/>
            <a:ext cx="701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A</a:t>
            </a:r>
            <a:r>
              <a:rPr lang="en-US" sz="3600" dirty="0" smtClean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 good description should include:</a:t>
            </a: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1-</a:t>
            </a:r>
            <a:r>
              <a:rPr lang="en-US" sz="3600" dirty="0" smtClean="0">
                <a:solidFill>
                  <a:srgbClr val="7030A0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sense details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: the things you can see, hear, touch, taste and smell. 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2-  your feelings about the place 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alisto MT" pitchFamily="18" charset="0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830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SO, KEEP in MIND!!</a:t>
            </a:r>
            <a:endParaRPr lang="en-US" sz="3600" b="1" i="1" dirty="0">
              <a:solidFill>
                <a:srgbClr val="FF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Before you write:</a:t>
            </a:r>
            <a:endParaRPr lang="en-US" sz="4000" u="sng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267361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dalus" pitchFamily="18" charset="-78"/>
                <a:cs typeface="Andalus" pitchFamily="18" charset="-78"/>
              </a:rPr>
              <a:t>3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- Build up you vocabulary. (Think of descriptive words and phrases)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657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4- Organize your idea. ( Use a mind map)              </a:t>
            </a:r>
          </a:p>
          <a:p>
            <a:r>
              <a:rPr lang="en-US" sz="3600" i="1" dirty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                             </a:t>
            </a:r>
            <a:r>
              <a:rPr lang="en-US" sz="3200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pg.29-30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 </a:t>
            </a:r>
            <a:endParaRPr lang="en-US" sz="3600" dirty="0" smtClean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6302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Let’s do Ex. 7,8,9 on pg.26-26</a:t>
            </a:r>
            <a:endParaRPr lang="en-US" sz="3600" dirty="0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5159514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Aharoni" pitchFamily="2" charset="-79"/>
                <a:cs typeface="Aharoni" pitchFamily="2" charset="-79"/>
              </a:rPr>
              <a:t>WHY? / HOW?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4321076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1- Write the TOPIC sentence in the center </a:t>
            </a:r>
            <a:r>
              <a:rPr lang="en-US" sz="3600" b="1" i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 How can I write a topic sentence for my descriptive paragraph?) pg.28</a:t>
            </a:r>
          </a:p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2- Write the main supporting details</a:t>
            </a:r>
          </a:p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3- Write the secondary details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457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Aharoni" pitchFamily="2" charset="-79"/>
                <a:cs typeface="Aharoni" pitchFamily="2" charset="-79"/>
              </a:rPr>
              <a:t>WHY?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3581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Aharoni" pitchFamily="2" charset="-79"/>
                <a:cs typeface="Aharoni" pitchFamily="2" charset="-79"/>
              </a:rPr>
              <a:t>HOW?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3716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1- helps you develop &amp; organize your ideas</a:t>
            </a:r>
            <a:endParaRPr lang="en-US" sz="3600" b="1" i="1" dirty="0" smtClean="0">
              <a:solidFill>
                <a:schemeClr val="tx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2- shows how ideas are connected to each other</a:t>
            </a:r>
          </a:p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3- helps you identify irrelevant ideas </a:t>
            </a:r>
            <a:r>
              <a:rPr lang="en-US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( Let’s do Ex.13  on pg.30)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457200" y="76200"/>
            <a:ext cx="8610600" cy="4648200"/>
          </a:xfrm>
          <a:prstGeom prst="cloudCallout">
            <a:avLst>
              <a:gd name="adj1" fmla="val -34884"/>
              <a:gd name="adj2" fmla="val 7009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533400"/>
            <a:ext cx="701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A</a:t>
            </a:r>
            <a:r>
              <a:rPr lang="en-US" sz="3600" dirty="0" smtClean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 good topic sentence should:</a:t>
            </a: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1-</a:t>
            </a:r>
            <a:r>
              <a:rPr lang="en-US" sz="3600" dirty="0" smtClean="0">
                <a:solidFill>
                  <a:srgbClr val="7030A0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tell the main idea generally 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2- grab your readers’ attention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3- indicate your feelings about the place </a:t>
            </a:r>
          </a:p>
          <a:p>
            <a:pPr algn="ctr"/>
            <a:r>
              <a:rPr lang="en-US" sz="3200" i="1" dirty="0" smtClean="0">
                <a:solidFill>
                  <a:srgbClr val="0000CC"/>
                </a:solidFill>
                <a:latin typeface="Calisto MT" pitchFamily="18" charset="0"/>
                <a:cs typeface="Angsana New" pitchFamily="18" charset="-34"/>
              </a:rPr>
              <a:t>(try to use more specific &amp; vivid adjectives  </a:t>
            </a:r>
            <a:endParaRPr lang="en-US" sz="3600" i="1" dirty="0">
              <a:solidFill>
                <a:srgbClr val="0000CC"/>
              </a:solidFill>
              <a:latin typeface="Calisto MT" pitchFamily="18" charset="0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830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SO, KEEP in MIND!!</a:t>
            </a:r>
            <a:endParaRPr lang="en-US" sz="3600" b="1" i="1" dirty="0">
              <a:solidFill>
                <a:srgbClr val="FF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4572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N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o</a:t>
            </a:r>
            <a:r>
              <a:rPr lang="en-US" sz="48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w</a:t>
            </a:r>
            <a:r>
              <a:rPr lang="en-US" sz="4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!! </a:t>
            </a:r>
          </a:p>
          <a:p>
            <a:pPr algn="ctr"/>
            <a:r>
              <a:rPr lang="en-US" sz="4800" dirty="0" smtClean="0">
                <a:latin typeface="Aharoni" pitchFamily="2" charset="-79"/>
                <a:cs typeface="Aharoni" pitchFamily="2" charset="-79"/>
              </a:rPr>
              <a:t>Go to </a:t>
            </a:r>
            <a:r>
              <a:rPr lang="en-US" sz="48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“My Neighborhood” </a:t>
            </a:r>
            <a:r>
              <a:rPr lang="en-US" sz="4800" dirty="0" smtClean="0">
                <a:latin typeface="Aharoni" pitchFamily="2" charset="-79"/>
                <a:cs typeface="Aharoni" pitchFamily="2" charset="-79"/>
              </a:rPr>
              <a:t>article on pg.26. </a:t>
            </a:r>
            <a:endParaRPr lang="en-US" sz="4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406676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Read the last sentence!</a:t>
            </a:r>
          </a:p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Comic Sans MS" pitchFamily="66" charset="0"/>
                <a:cs typeface="Aharoni" pitchFamily="2" charset="-79"/>
              </a:rPr>
              <a:t>How is it related to the topic sentence? Why? </a:t>
            </a:r>
            <a:endParaRPr lang="en-US" sz="4800" b="1" dirty="0">
              <a:solidFill>
                <a:srgbClr val="7030A0"/>
              </a:solidFill>
              <a:latin typeface="Comic Sans MS" pitchFamily="66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457200" y="76200"/>
            <a:ext cx="8610600" cy="4648200"/>
          </a:xfrm>
          <a:prstGeom prst="cloudCallout">
            <a:avLst>
              <a:gd name="adj1" fmla="val -34884"/>
              <a:gd name="adj2" fmla="val 7009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533400"/>
            <a:ext cx="70104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A</a:t>
            </a:r>
            <a:r>
              <a:rPr lang="en-US" sz="3600" dirty="0" smtClean="0">
                <a:solidFill>
                  <a:srgbClr val="C00000"/>
                </a:solidFill>
                <a:latin typeface="Calisto MT" pitchFamily="18" charset="0"/>
                <a:cs typeface="Angsana New" pitchFamily="18" charset="-34"/>
              </a:rPr>
              <a:t> concluding sentence can:</a:t>
            </a: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1-</a:t>
            </a:r>
            <a:r>
              <a:rPr lang="en-US" sz="3600" dirty="0" smtClean="0">
                <a:solidFill>
                  <a:srgbClr val="7030A0"/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summarize the main idea of the paragraph 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Angsana New" pitchFamily="18" charset="-34"/>
              </a:rPr>
              <a:t>OR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2- give your personal opinion about the place you describe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Calisto MT" pitchFamily="18" charset="0"/>
                <a:cs typeface="Angsana New" pitchFamily="18" charset="-34"/>
              </a:rPr>
              <a:t> </a:t>
            </a:r>
            <a:r>
              <a:rPr lang="en-US" sz="3600" dirty="0" smtClean="0">
                <a:solidFill>
                  <a:srgbClr val="FF0066"/>
                </a:solidFill>
                <a:latin typeface="Calisto MT" pitchFamily="18" charset="0"/>
                <a:cs typeface="Angsana New" pitchFamily="18" charset="-34"/>
              </a:rPr>
              <a:t>pg.31</a:t>
            </a:r>
          </a:p>
          <a:p>
            <a:pPr algn="ctr"/>
            <a:r>
              <a:rPr lang="en-US" sz="3200" i="1" dirty="0" smtClean="0">
                <a:solidFill>
                  <a:srgbClr val="0000CC"/>
                </a:solidFill>
                <a:latin typeface="Calisto MT" pitchFamily="18" charset="0"/>
                <a:cs typeface="Angsana New" pitchFamily="18" charset="-34"/>
              </a:rPr>
              <a:t>  </a:t>
            </a:r>
            <a:endParaRPr lang="en-US" sz="3600" i="1" dirty="0">
              <a:solidFill>
                <a:srgbClr val="0000CC"/>
              </a:solidFill>
              <a:latin typeface="Calisto MT" pitchFamily="18" charset="0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830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SO, KEEP in MIND!!</a:t>
            </a:r>
            <a:endParaRPr lang="en-US" sz="3600" b="1" i="1" dirty="0">
              <a:solidFill>
                <a:srgbClr val="FF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8" name="مربع نص 4"/>
          <p:cNvSpPr txBox="1"/>
          <p:nvPr/>
        </p:nvSpPr>
        <p:spPr>
          <a:xfrm>
            <a:off x="0" y="381000"/>
            <a:ext cx="6326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tx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U2: City life </a:t>
            </a:r>
            <a:r>
              <a:rPr lang="en-US" sz="8800" dirty="0" smtClean="0">
                <a:solidFill>
                  <a:srgbClr val="FF006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 (2) </a:t>
            </a:r>
            <a:endParaRPr lang="ar-SA" sz="8800" dirty="0">
              <a:solidFill>
                <a:srgbClr val="FF006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4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I. Developing Cohesion and Clarity:</a:t>
            </a:r>
            <a:endParaRPr lang="en-US" sz="3600" u="sng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143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A- Giving  </a:t>
            </a:r>
            <a:r>
              <a:rPr lang="en-US" sz="3200" b="1" i="1" u="sng" dirty="0" smtClean="0">
                <a:solidFill>
                  <a:srgbClr val="FF0000"/>
                </a:solidFill>
                <a:latin typeface="Baskerville Old Face" pitchFamily="18" charset="0"/>
              </a:rPr>
              <a:t>Reasons</a:t>
            </a:r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 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with  </a:t>
            </a:r>
            <a:r>
              <a:rPr lang="en-US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Since</a:t>
            </a:r>
            <a:endParaRPr lang="en-US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752600"/>
            <a:ext cx="8763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4400" b="1" i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Because 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&amp; </a:t>
            </a:r>
            <a:r>
              <a:rPr lang="en-US" sz="4400" b="1" i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since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 have almost the same meaning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They both express a cause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They often introduce </a:t>
            </a:r>
            <a:r>
              <a:rPr lang="en-US" sz="44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a dependant clause 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in complex sentences. </a:t>
            </a:r>
          </a:p>
        </p:txBody>
      </p:sp>
      <p:sp>
        <p:nvSpPr>
          <p:cNvPr id="6" name="Up Arrow Callout 5"/>
          <p:cNvSpPr/>
          <p:nvPr/>
        </p:nvSpPr>
        <p:spPr>
          <a:xfrm>
            <a:off x="3581400" y="3886200"/>
            <a:ext cx="4724400" cy="23622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8000"/>
                </a:solidFill>
                <a:latin typeface="Baskerville Old Face" pitchFamily="18" charset="0"/>
              </a:rPr>
              <a:t>A clause that </a:t>
            </a:r>
            <a:r>
              <a:rPr lang="en-US" sz="2800" b="1" dirty="0" smtClean="0">
                <a:solidFill>
                  <a:srgbClr val="008000"/>
                </a:solidFill>
                <a:latin typeface="Baskerville Old Face" pitchFamily="18" charset="0"/>
              </a:rPr>
              <a:t>contains </a:t>
            </a:r>
            <a:r>
              <a:rPr lang="en-US" sz="2800" b="1" dirty="0" smtClean="0">
                <a:solidFill>
                  <a:srgbClr val="008000"/>
                </a:solidFill>
                <a:latin typeface="Baskerville Old Face" pitchFamily="18" charset="0"/>
              </a:rPr>
              <a:t>a subject and verb but cannot stand alone</a:t>
            </a:r>
            <a:endParaRPr lang="en-US" sz="2800" b="1" dirty="0">
              <a:solidFill>
                <a:srgbClr val="008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u="sng" dirty="0" smtClean="0">
                <a:solidFill>
                  <a:srgbClr val="008000"/>
                </a:solidFill>
                <a:latin typeface="Bodoni MT Black" pitchFamily="18" charset="0"/>
                <a:cs typeface="Aharoni" pitchFamily="2" charset="-79"/>
              </a:rPr>
              <a:t>Examples:</a:t>
            </a:r>
            <a:endParaRPr lang="en-US" sz="4000" i="1" u="sng" dirty="0">
              <a:solidFill>
                <a:srgbClr val="008000"/>
              </a:solidFill>
              <a:latin typeface="Bodoni MT Black" pitchFamily="18" charset="0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371600"/>
            <a:ext cx="8991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Since quite a few people in the neighborhood from the Middle East </a:t>
            </a:r>
            <a:r>
              <a:rPr lang="en-US" sz="5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itchFamily="34" charset="0"/>
                <a:cs typeface="Aparajita" pitchFamily="34" charset="0"/>
              </a:rPr>
              <a:t>,</a:t>
            </a:r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latin typeface="Aparajita" pitchFamily="34" charset="0"/>
                <a:cs typeface="Aparajita" pitchFamily="34" charset="0"/>
              </a:rPr>
              <a:t> there are many great Middle Eastern shops and restaurants 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3810000"/>
            <a:ext cx="891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latin typeface="Aparajita" pitchFamily="34" charset="0"/>
                <a:cs typeface="Aparajita" pitchFamily="34" charset="0"/>
              </a:rPr>
              <a:t>There are many great Middle Eastern shops and restaurants here </a:t>
            </a:r>
            <a:r>
              <a:rPr lang="en-US" sz="3600" b="1" i="1" u="sng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since quite a few people in the neighborhood from the Middle East.</a:t>
            </a:r>
            <a:endParaRPr lang="en-US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4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I. Developing Cohesion and Clarity:</a:t>
            </a:r>
            <a:endParaRPr lang="en-US" sz="3600" u="sng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1430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B- </a:t>
            </a:r>
            <a:r>
              <a:rPr lang="en-US" sz="3200" b="1" u="sng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Strategy: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 Varying Sentence Structure</a:t>
            </a:r>
            <a:endParaRPr lang="en-US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18382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3200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Look at the paragraph on pg.33 and tell me what do you think about it? Why?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306068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latin typeface="Aparajita" pitchFamily="34" charset="0"/>
                <a:cs typeface="Aparajita" pitchFamily="34" charset="0"/>
              </a:rPr>
              <a:t>So, to make your paragraph more interesting, try to vary your sentences structure by beginning some of the sentences with </a:t>
            </a:r>
            <a:r>
              <a:rPr lang="en-US" sz="3600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dependant clauses beginning with words like </a:t>
            </a:r>
            <a:r>
              <a:rPr lang="en-US" sz="3600" b="1" i="1" dirty="0" smtClean="0">
                <a:solidFill>
                  <a:srgbClr val="008000"/>
                </a:solidFill>
                <a:latin typeface="Aparajita" pitchFamily="34" charset="0"/>
                <a:cs typeface="Aparajita" pitchFamily="34" charset="0"/>
              </a:rPr>
              <a:t>because, since, when, after</a:t>
            </a:r>
            <a:r>
              <a:rPr lang="en-US" sz="3600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or with </a:t>
            </a:r>
            <a:r>
              <a:rPr lang="en-US" sz="3600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prepositional phrases beginning with words such as </a:t>
            </a:r>
            <a:r>
              <a:rPr lang="en-US" sz="3600" b="1" i="1" dirty="0" smtClean="0">
                <a:solidFill>
                  <a:srgbClr val="008000"/>
                </a:solidFill>
                <a:latin typeface="Aparajita" pitchFamily="34" charset="0"/>
                <a:cs typeface="Aparajita" pitchFamily="34" charset="0"/>
              </a:rPr>
              <a:t>at, in, on, from or with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8" name="مربع نص 4"/>
          <p:cNvSpPr txBox="1"/>
          <p:nvPr/>
        </p:nvSpPr>
        <p:spPr>
          <a:xfrm>
            <a:off x="0" y="381000"/>
            <a:ext cx="6326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tx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U2: City life </a:t>
            </a:r>
            <a:r>
              <a:rPr lang="en-US" sz="8800" dirty="0" smtClean="0">
                <a:solidFill>
                  <a:srgbClr val="FF006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 (3) </a:t>
            </a:r>
            <a:endParaRPr lang="ar-SA" sz="8800" dirty="0">
              <a:solidFill>
                <a:srgbClr val="FF006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4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I. Revising and Editing:</a:t>
            </a:r>
            <a:endParaRPr lang="en-US" sz="3600" u="sng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A- Correcting Comma Splices</a:t>
            </a:r>
            <a:endParaRPr lang="en-US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4343400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It is an incorrect sentence made of </a:t>
            </a:r>
            <a:r>
              <a:rPr lang="en-US" sz="4400" b="1" i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two independent clauses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44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connected with a comma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. 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1981200" y="1905000"/>
            <a:ext cx="5105400" cy="22098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What is a comma splice?</a:t>
            </a:r>
            <a:endParaRPr lang="en-US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u="sng" dirty="0" smtClean="0">
                <a:solidFill>
                  <a:srgbClr val="008000"/>
                </a:solidFill>
                <a:latin typeface="Bodoni MT Black" pitchFamily="18" charset="0"/>
                <a:cs typeface="Aharoni" pitchFamily="2" charset="-79"/>
              </a:rPr>
              <a:t>Example:</a:t>
            </a:r>
            <a:endParaRPr lang="en-US" sz="4000" i="1" u="sng" dirty="0">
              <a:solidFill>
                <a:srgbClr val="008000"/>
              </a:solidFill>
              <a:latin typeface="Bodoni MT Black" pitchFamily="18" charset="0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143000"/>
            <a:ext cx="899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I am living in a dormitory room</a:t>
            </a:r>
            <a:r>
              <a:rPr lang="en-US" sz="36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4400" b="1" u="sng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itchFamily="34" charset="0"/>
                <a:cs typeface="Aparajita" pitchFamily="34" charset="0"/>
              </a:rPr>
              <a:t>,</a:t>
            </a:r>
            <a:r>
              <a:rPr lang="en-US" sz="36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3600" b="1" u="sng" dirty="0" smtClean="0">
                <a:solidFill>
                  <a:schemeClr val="tx2">
                    <a:lumMod val="75000"/>
                  </a:schemeClr>
                </a:solidFill>
                <a:latin typeface="Aparajita" pitchFamily="34" charset="0"/>
                <a:cs typeface="Aparajita" pitchFamily="34" charset="0"/>
              </a:rPr>
              <a:t>it is much too small for my roommate.</a:t>
            </a:r>
          </a:p>
        </p:txBody>
      </p:sp>
      <p:sp>
        <p:nvSpPr>
          <p:cNvPr id="6" name="Down Arrow Callout 5"/>
          <p:cNvSpPr/>
          <p:nvPr/>
        </p:nvSpPr>
        <p:spPr>
          <a:xfrm>
            <a:off x="1981200" y="2743200"/>
            <a:ext cx="5105400" cy="22098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How can we correct this comma splice?</a:t>
            </a:r>
            <a:endParaRPr lang="en-US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5106650"/>
            <a:ext cx="876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A comma splice can be corrected in </a:t>
            </a:r>
            <a:r>
              <a:rPr lang="en-US" sz="4400" b="1" i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three ways</a:t>
            </a:r>
            <a:r>
              <a:rPr lang="en-US" sz="44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4800"/>
            <a:ext cx="8991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b="1" dirty="0" smtClean="0">
                <a:solidFill>
                  <a:srgbClr val="FF0000"/>
                </a:solidFill>
                <a:latin typeface="Gentium Book Basic" pitchFamily="2" charset="0"/>
                <a:cs typeface="Aparajita" pitchFamily="34" charset="0"/>
              </a:rPr>
              <a:t>1.</a:t>
            </a:r>
            <a:r>
              <a:rPr lang="en-US" sz="3600" b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    Change the comma to a period (.) or a semi colon (;)</a:t>
            </a:r>
          </a:p>
          <a:p>
            <a:pPr marL="742950" indent="-742950"/>
            <a:r>
              <a:rPr lang="en-US" sz="3200" b="1" i="1" u="sng" dirty="0" smtClean="0">
                <a:solidFill>
                  <a:srgbClr val="0000CC"/>
                </a:solidFill>
                <a:latin typeface="Gentium Book Basic" pitchFamily="2" charset="0"/>
                <a:cs typeface="Aparajita" pitchFamily="34" charset="0"/>
              </a:rPr>
              <a:t>Example: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Gentium Book Basic" pitchFamily="2" charset="0"/>
                <a:cs typeface="Aparajita" pitchFamily="34" charset="0"/>
              </a:rPr>
              <a:t>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am living in a dormitory room</a:t>
            </a:r>
            <a:r>
              <a:rPr 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It is much too small for my roommate and 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3222010"/>
            <a:ext cx="899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b="1" dirty="0" smtClean="0">
                <a:solidFill>
                  <a:srgbClr val="FF0000"/>
                </a:solidFill>
                <a:latin typeface="Gentium Book Basic" pitchFamily="2" charset="0"/>
                <a:cs typeface="Aparajita" pitchFamily="34" charset="0"/>
              </a:rPr>
              <a:t>2.</a:t>
            </a:r>
            <a:r>
              <a:rPr lang="en-US" sz="3600" b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     Change the comma splice into a sentence with a dependant clause.</a:t>
            </a:r>
          </a:p>
          <a:p>
            <a:pPr marL="742950" indent="-742950"/>
            <a:r>
              <a:rPr lang="en-US" sz="3200" b="1" i="1" u="sng" dirty="0" smtClean="0">
                <a:solidFill>
                  <a:srgbClr val="0000CC"/>
                </a:solidFill>
                <a:latin typeface="Gentium Book Basic" pitchFamily="2" charset="0"/>
                <a:cs typeface="Aparajita" pitchFamily="34" charset="0"/>
              </a:rPr>
              <a:t>Example: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Gentium Book Basic" pitchFamily="2" charset="0"/>
                <a:cs typeface="Aparajita" pitchFamily="34" charset="0"/>
              </a:rPr>
              <a:t>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am living in a dormitory room </a:t>
            </a:r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that</a:t>
            </a:r>
            <a:endParaRPr lang="en-US" sz="4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/>
            <a:r>
              <a:rPr lang="en-US" sz="3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much too small for my roommate and 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405348"/>
            <a:ext cx="88392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b="1" dirty="0" smtClean="0">
                <a:solidFill>
                  <a:srgbClr val="FF0000"/>
                </a:solidFill>
                <a:latin typeface="Gentium Book Basic" pitchFamily="2" charset="0"/>
                <a:cs typeface="Aparajita" pitchFamily="34" charset="0"/>
              </a:rPr>
              <a:t>3.</a:t>
            </a:r>
            <a:r>
              <a:rPr lang="en-US" sz="3600" b="1" dirty="0" smtClean="0">
                <a:solidFill>
                  <a:srgbClr val="FF0066"/>
                </a:solidFill>
                <a:latin typeface="Gentium Book Basic" pitchFamily="2" charset="0"/>
                <a:cs typeface="Aparajita" pitchFamily="34" charset="0"/>
              </a:rPr>
              <a:t>   </a:t>
            </a:r>
            <a:r>
              <a:rPr lang="en-US" sz="3600" b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Use a conjunction such as </a:t>
            </a:r>
            <a:r>
              <a:rPr lang="en-US" sz="3600" b="1" i="1" dirty="0" smtClean="0">
                <a:solidFill>
                  <a:srgbClr val="008000"/>
                </a:solidFill>
                <a:latin typeface="Gentium Book Basic" pitchFamily="2" charset="0"/>
                <a:cs typeface="Aparajita" pitchFamily="34" charset="0"/>
              </a:rPr>
              <a:t>and, but, </a:t>
            </a:r>
            <a:r>
              <a:rPr lang="en-US" sz="3600" b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or</a:t>
            </a:r>
            <a:r>
              <a:rPr lang="en-US" sz="3600" b="1" i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 </a:t>
            </a:r>
            <a:r>
              <a:rPr lang="en-US" sz="3600" b="1" i="1" dirty="0" smtClean="0">
                <a:solidFill>
                  <a:srgbClr val="008000"/>
                </a:solidFill>
                <a:latin typeface="Gentium Book Basic" pitchFamily="2" charset="0"/>
                <a:cs typeface="Aparajita" pitchFamily="34" charset="0"/>
              </a:rPr>
              <a:t>so</a:t>
            </a:r>
            <a:r>
              <a:rPr lang="en-US" sz="3600" b="1" dirty="0" smtClean="0">
                <a:solidFill>
                  <a:srgbClr val="660066"/>
                </a:solidFill>
                <a:latin typeface="Gentium Book Basic" pitchFamily="2" charset="0"/>
                <a:cs typeface="Aparajita" pitchFamily="34" charset="0"/>
              </a:rPr>
              <a:t> to connect the two independent clauses.</a:t>
            </a:r>
          </a:p>
          <a:p>
            <a:pPr marL="742950" indent="-742950"/>
            <a:endParaRPr lang="en-US" sz="3600" b="1" dirty="0" smtClean="0">
              <a:solidFill>
                <a:srgbClr val="660066"/>
              </a:solidFill>
              <a:latin typeface="Gentium Book Basic" pitchFamily="2" charset="0"/>
              <a:cs typeface="Aparajita" pitchFamily="34" charset="0"/>
            </a:endParaRPr>
          </a:p>
          <a:p>
            <a:pPr marL="742950" indent="-742950" algn="ctr"/>
            <a:r>
              <a:rPr lang="en-US" sz="2800" b="1" i="1" dirty="0" smtClean="0">
                <a:solidFill>
                  <a:srgbClr val="FF0066"/>
                </a:solidFill>
                <a:latin typeface="Gentium Book Basic" pitchFamily="2" charset="0"/>
                <a:cs typeface="Aparajita" pitchFamily="34" charset="0"/>
              </a:rPr>
              <a:t>Note that the comma usually comes before the conjunction</a:t>
            </a:r>
          </a:p>
          <a:p>
            <a:pPr marL="742950" indent="-742950" algn="ctr"/>
            <a:endParaRPr lang="en-US" sz="2800" b="1" i="1" dirty="0" smtClean="0">
              <a:solidFill>
                <a:srgbClr val="FF0066"/>
              </a:solidFill>
              <a:latin typeface="Gentium Book Basic" pitchFamily="2" charset="0"/>
              <a:cs typeface="Aparajita" pitchFamily="34" charset="0"/>
            </a:endParaRPr>
          </a:p>
          <a:p>
            <a:pPr marL="742950" indent="-742950"/>
            <a:r>
              <a:rPr lang="en-US" sz="3200" b="1" i="1" u="sng" dirty="0" smtClean="0">
                <a:solidFill>
                  <a:srgbClr val="0000CC"/>
                </a:solidFill>
                <a:latin typeface="Gentium Book Basic" pitchFamily="2" charset="0"/>
                <a:cs typeface="Aparajita" pitchFamily="34" charset="0"/>
              </a:rPr>
              <a:t>Example: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Gentium Book Basic" pitchFamily="2" charset="0"/>
                <a:cs typeface="Aparajita" pitchFamily="34" charset="0"/>
              </a:rPr>
              <a:t>                                                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am living in a dormitory room </a:t>
            </a:r>
            <a:r>
              <a:rPr 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but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it is much too small for my roommate and 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ful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8" name="مربع نص 4"/>
          <p:cNvSpPr txBox="1"/>
          <p:nvPr/>
        </p:nvSpPr>
        <p:spPr>
          <a:xfrm>
            <a:off x="228600" y="228600"/>
            <a:ext cx="6326832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tx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Nyala" pitchFamily="2" charset="0"/>
                <a:cs typeface="Aharoni" pitchFamily="2" charset="-79"/>
              </a:rPr>
              <a:t>This is your life , shape it or someone will do</a:t>
            </a:r>
            <a:endParaRPr lang="ar-SA" sz="7200" dirty="0">
              <a:solidFill>
                <a:schemeClr val="tx2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Nyala" pitchFamily="2" charset="0"/>
              <a:cs typeface="+mj-cs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1826568" y="4590871"/>
            <a:ext cx="632683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Nyala" pitchFamily="2" charset="0"/>
                <a:cs typeface="Aharoni" pitchFamily="2" charset="-79"/>
              </a:rPr>
              <a:t>Have a nice day!!</a:t>
            </a:r>
            <a:endParaRPr lang="ar-SA" sz="7200" dirty="0"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Nyala" pitchFamily="2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840</Words>
  <Application>Microsoft Office PowerPoint</Application>
  <PresentationFormat>On-screen Show (4:3)</PresentationFormat>
  <Paragraphs>93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SONY</cp:lastModifiedBy>
  <cp:revision>42</cp:revision>
  <dcterms:created xsi:type="dcterms:W3CDTF">2012-10-12T16:33:22Z</dcterms:created>
  <dcterms:modified xsi:type="dcterms:W3CDTF">2012-11-15T09:02:08Z</dcterms:modified>
</cp:coreProperties>
</file>