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6" r:id="rId2"/>
    <p:sldId id="257" r:id="rId3"/>
    <p:sldId id="260" r:id="rId4"/>
    <p:sldId id="263" r:id="rId5"/>
    <p:sldId id="265" r:id="rId6"/>
    <p:sldId id="264" r:id="rId7"/>
    <p:sldId id="261" r:id="rId8"/>
    <p:sldId id="266" r:id="rId9"/>
    <p:sldId id="268" r:id="rId10"/>
    <p:sldId id="267" r:id="rId11"/>
    <p:sldId id="262" r:id="rId12"/>
    <p:sldId id="270" r:id="rId13"/>
    <p:sldId id="269"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00080"/>
    <a:srgbClr val="008000"/>
    <a:srgbClr val="FF0066"/>
    <a:srgbClr val="FFFFCC"/>
    <a:srgbClr val="00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34"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48E6CCB-6B10-4581-85A4-75E201296A26}" type="datetimeFigureOut">
              <a:rPr lang="en-US" smtClean="0"/>
              <a:pPr/>
              <a:t>11/5/2012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8FB575A-FAC5-493C-979C-AE053331DED5}"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8FB575A-FAC5-493C-979C-AE053331DED5}" type="slidenum">
              <a:rPr lang="en-US" smtClean="0"/>
              <a:pPr/>
              <a:t>6</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514126D-81C2-4BD5-8335-CFBAC707AB59}" type="datetimeFigureOut">
              <a:rPr lang="en-US" smtClean="0"/>
              <a:pPr/>
              <a:t>11/5/2012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087A3C7-93FB-403B-8FAC-84BAEE050427}"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514126D-81C2-4BD5-8335-CFBAC707AB59}" type="datetimeFigureOut">
              <a:rPr lang="en-US" smtClean="0"/>
              <a:pPr/>
              <a:t>11/5/2012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087A3C7-93FB-403B-8FAC-84BAEE050427}"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514126D-81C2-4BD5-8335-CFBAC707AB59}" type="datetimeFigureOut">
              <a:rPr lang="en-US" smtClean="0"/>
              <a:pPr/>
              <a:t>11/5/2012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087A3C7-93FB-403B-8FAC-84BAEE050427}"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514126D-81C2-4BD5-8335-CFBAC707AB59}" type="datetimeFigureOut">
              <a:rPr lang="en-US" smtClean="0"/>
              <a:pPr/>
              <a:t>11/5/2012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087A3C7-93FB-403B-8FAC-84BAEE050427}"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514126D-81C2-4BD5-8335-CFBAC707AB59}" type="datetimeFigureOut">
              <a:rPr lang="en-US" smtClean="0"/>
              <a:pPr/>
              <a:t>11/5/2012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087A3C7-93FB-403B-8FAC-84BAEE050427}"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514126D-81C2-4BD5-8335-CFBAC707AB59}" type="datetimeFigureOut">
              <a:rPr lang="en-US" smtClean="0"/>
              <a:pPr/>
              <a:t>11/5/2012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087A3C7-93FB-403B-8FAC-84BAEE050427}"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514126D-81C2-4BD5-8335-CFBAC707AB59}" type="datetimeFigureOut">
              <a:rPr lang="en-US" smtClean="0"/>
              <a:pPr/>
              <a:t>11/5/2012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087A3C7-93FB-403B-8FAC-84BAEE050427}"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514126D-81C2-4BD5-8335-CFBAC707AB59}" type="datetimeFigureOut">
              <a:rPr lang="en-US" smtClean="0"/>
              <a:pPr/>
              <a:t>11/5/2012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087A3C7-93FB-403B-8FAC-84BAEE050427}"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514126D-81C2-4BD5-8335-CFBAC707AB59}" type="datetimeFigureOut">
              <a:rPr lang="en-US" smtClean="0"/>
              <a:pPr/>
              <a:t>11/5/2012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087A3C7-93FB-403B-8FAC-84BAEE050427}"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514126D-81C2-4BD5-8335-CFBAC707AB59}" type="datetimeFigureOut">
              <a:rPr lang="en-US" smtClean="0"/>
              <a:pPr/>
              <a:t>11/5/2012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087A3C7-93FB-403B-8FAC-84BAEE050427}"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514126D-81C2-4BD5-8335-CFBAC707AB59}" type="datetimeFigureOut">
              <a:rPr lang="en-US" smtClean="0"/>
              <a:pPr/>
              <a:t>11/5/2012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087A3C7-93FB-403B-8FAC-84BAEE050427}"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514126D-81C2-4BD5-8335-CFBAC707AB59}" type="datetimeFigureOut">
              <a:rPr lang="en-US" smtClean="0"/>
              <a:pPr/>
              <a:t>11/5/2012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087A3C7-93FB-403B-8FAC-84BAEE050427}"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gif"/><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gif"/><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4.gif"/></Relationships>
</file>

<file path=ppt/slides/_rels/slide7.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gif"/><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gif"/><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810_61273940297.gif"/>
          <p:cNvPicPr>
            <a:picLocks noChangeAspect="1"/>
          </p:cNvPicPr>
          <p:nvPr/>
        </p:nvPicPr>
        <p:blipFill>
          <a:blip r:embed="rId2" cstate="print"/>
          <a:stretch>
            <a:fillRect/>
          </a:stretch>
        </p:blipFill>
        <p:spPr>
          <a:xfrm>
            <a:off x="0" y="0"/>
            <a:ext cx="9144000" cy="6858000"/>
          </a:xfrm>
          <a:prstGeom prst="rect">
            <a:avLst/>
          </a:prstGeom>
        </p:spPr>
      </p:pic>
      <p:sp>
        <p:nvSpPr>
          <p:cNvPr id="6" name="مربع نص 4"/>
          <p:cNvSpPr txBox="1"/>
          <p:nvPr/>
        </p:nvSpPr>
        <p:spPr>
          <a:xfrm>
            <a:off x="1293168" y="1268760"/>
            <a:ext cx="6326832" cy="2800767"/>
          </a:xfrm>
          <a:prstGeom prst="rect">
            <a:avLst/>
          </a:prstGeom>
          <a:noFill/>
        </p:spPr>
        <p:txBody>
          <a:bodyPr wrap="square" rtlCol="1">
            <a:spAutoFit/>
          </a:bodyPr>
          <a:lstStyle/>
          <a:p>
            <a:pPr algn="ctr"/>
            <a:r>
              <a:rPr lang="en-US" sz="8800" dirty="0" smtClean="0">
                <a:solidFill>
                  <a:srgbClr val="FFFFCC"/>
                </a:solidFill>
                <a:effectLst>
                  <a:glow rad="228600">
                    <a:schemeClr val="accent2">
                      <a:satMod val="175000"/>
                      <a:alpha val="40000"/>
                    </a:schemeClr>
                  </a:glow>
                  <a:outerShdw blurRad="50800" dist="38100" dir="2700000" algn="tl" rotWithShape="0">
                    <a:prstClr val="black">
                      <a:alpha val="40000"/>
                    </a:prstClr>
                  </a:outerShdw>
                  <a:reflection blurRad="6350" stA="55000" endA="50" endPos="85000" dist="29997" dir="5400000" sy="-100000" algn="bl" rotWithShape="0"/>
                </a:effectLst>
                <a:latin typeface="Aharoni" pitchFamily="2" charset="-79"/>
                <a:cs typeface="Aharoni" pitchFamily="2" charset="-79"/>
              </a:rPr>
              <a:t>Good afternoon </a:t>
            </a:r>
            <a:endParaRPr lang="ar-SA" sz="8800" dirty="0">
              <a:solidFill>
                <a:srgbClr val="FFFFCC"/>
              </a:solidFill>
              <a:effectLst>
                <a:glow rad="228600">
                  <a:schemeClr val="accent2">
                    <a:satMod val="175000"/>
                    <a:alpha val="40000"/>
                  </a:schemeClr>
                </a:glow>
                <a:outerShdw blurRad="50800" dist="38100" dir="2700000" algn="tl" rotWithShape="0">
                  <a:prstClr val="black">
                    <a:alpha val="40000"/>
                  </a:prstClr>
                </a:outerShdw>
                <a:reflection blurRad="6350" stA="55000" endA="50" endPos="85000" dist="29997" dir="5400000" sy="-100000" algn="bl" rotWithShape="0"/>
              </a:effectLst>
              <a:latin typeface="Aharoni" pitchFamily="2" charset="-79"/>
              <a:cs typeface="+mj-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ox(in)">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810_61273940297.gif"/>
          <p:cNvPicPr>
            <a:picLocks noChangeAspect="1"/>
          </p:cNvPicPr>
          <p:nvPr/>
        </p:nvPicPr>
        <p:blipFill>
          <a:blip r:embed="rId2" cstate="print"/>
          <a:stretch>
            <a:fillRect/>
          </a:stretch>
        </p:blipFill>
        <p:spPr>
          <a:xfrm>
            <a:off x="0" y="0"/>
            <a:ext cx="9144000" cy="6858000"/>
          </a:xfrm>
          <a:prstGeom prst="rect">
            <a:avLst/>
          </a:prstGeom>
        </p:spPr>
      </p:pic>
      <p:sp>
        <p:nvSpPr>
          <p:cNvPr id="3" name="مربع نص 4"/>
          <p:cNvSpPr txBox="1"/>
          <p:nvPr/>
        </p:nvSpPr>
        <p:spPr>
          <a:xfrm>
            <a:off x="683568" y="1314033"/>
            <a:ext cx="7850832" cy="2800767"/>
          </a:xfrm>
          <a:prstGeom prst="rect">
            <a:avLst/>
          </a:prstGeom>
          <a:noFill/>
        </p:spPr>
        <p:txBody>
          <a:bodyPr wrap="square" rtlCol="1">
            <a:spAutoFit/>
          </a:bodyPr>
          <a:lstStyle/>
          <a:p>
            <a:pPr algn="ctr"/>
            <a:r>
              <a:rPr lang="en-US" sz="8800" dirty="0" smtClean="0">
                <a:solidFill>
                  <a:srgbClr val="FF0066"/>
                </a:solidFill>
                <a:effectLst>
                  <a:reflection blurRad="6350" stA="60000" endA="900" endPos="58000" dir="5400000" sy="-100000" algn="bl" rotWithShape="0"/>
                </a:effectLst>
                <a:latin typeface="Berlin Sans FB Demi" pitchFamily="34" charset="0"/>
                <a:cs typeface="Aharoni" pitchFamily="2" charset="-79"/>
              </a:rPr>
              <a:t>Ch3: Business &amp; money </a:t>
            </a:r>
            <a:endParaRPr lang="ar-SA" sz="8800" dirty="0">
              <a:solidFill>
                <a:srgbClr val="FF0066"/>
              </a:solidFill>
              <a:effectLst>
                <a:reflection blurRad="6350" stA="60000" endA="900" endPos="58000" dir="5400000" sy="-100000" algn="bl" rotWithShape="0"/>
              </a:effectLst>
              <a:latin typeface="Berlin Sans FB Demi" pitchFamily="34" charset="0"/>
              <a:cs typeface="+mj-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i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810_61273940297.gif"/>
          <p:cNvPicPr>
            <a:picLocks noChangeAspect="1"/>
          </p:cNvPicPr>
          <p:nvPr/>
        </p:nvPicPr>
        <p:blipFill>
          <a:blip r:embed="rId2" cstate="print"/>
          <a:stretch>
            <a:fillRect/>
          </a:stretch>
        </p:blipFill>
        <p:spPr>
          <a:xfrm>
            <a:off x="0" y="0"/>
            <a:ext cx="9144000" cy="6858000"/>
          </a:xfrm>
          <a:prstGeom prst="rect">
            <a:avLst/>
          </a:prstGeom>
        </p:spPr>
      </p:pic>
      <p:sp>
        <p:nvSpPr>
          <p:cNvPr id="3" name="مربع نص 4"/>
          <p:cNvSpPr txBox="1"/>
          <p:nvPr/>
        </p:nvSpPr>
        <p:spPr>
          <a:xfrm>
            <a:off x="838200" y="3573959"/>
            <a:ext cx="7850832" cy="769441"/>
          </a:xfrm>
          <a:prstGeom prst="rect">
            <a:avLst/>
          </a:prstGeom>
          <a:noFill/>
        </p:spPr>
        <p:txBody>
          <a:bodyPr wrap="square" rtlCol="1">
            <a:spAutoFit/>
          </a:bodyPr>
          <a:lstStyle/>
          <a:p>
            <a:pPr algn="ctr"/>
            <a:r>
              <a:rPr lang="en-US" sz="4400" dirty="0" smtClean="0">
                <a:solidFill>
                  <a:schemeClr val="tx1">
                    <a:lumMod val="95000"/>
                    <a:lumOff val="5000"/>
                  </a:schemeClr>
                </a:solidFill>
                <a:latin typeface="Andalus" pitchFamily="18" charset="-78"/>
                <a:cs typeface="Andalus" pitchFamily="18" charset="-78"/>
              </a:rPr>
              <a:t>to write a formal letter</a:t>
            </a:r>
            <a:endParaRPr lang="ar-SA" sz="4400" dirty="0">
              <a:solidFill>
                <a:schemeClr val="tx1">
                  <a:lumMod val="95000"/>
                  <a:lumOff val="5000"/>
                </a:schemeClr>
              </a:solidFill>
              <a:latin typeface="Andalus" pitchFamily="18" charset="-78"/>
              <a:cs typeface="Andalus" pitchFamily="18" charset="-78"/>
            </a:endParaRPr>
          </a:p>
        </p:txBody>
      </p:sp>
      <p:pic>
        <p:nvPicPr>
          <p:cNvPr id="6" name="Picture 5" descr="slide-1-728.jpg"/>
          <p:cNvPicPr>
            <a:picLocks noChangeAspect="1"/>
          </p:cNvPicPr>
          <p:nvPr/>
        </p:nvPicPr>
        <p:blipFill>
          <a:blip r:embed="rId3" cstate="print"/>
          <a:srcRect r="36813" b="57326"/>
          <a:stretch>
            <a:fillRect/>
          </a:stretch>
        </p:blipFill>
        <p:spPr>
          <a:xfrm>
            <a:off x="0" y="304800"/>
            <a:ext cx="1943100" cy="2219325"/>
          </a:xfrm>
          <a:prstGeom prst="ellipse">
            <a:avLst/>
          </a:prstGeom>
          <a:ln>
            <a:noFill/>
          </a:ln>
          <a:effectLst>
            <a:softEdge rad="112500"/>
          </a:effectLst>
        </p:spPr>
      </p:pic>
      <p:sp>
        <p:nvSpPr>
          <p:cNvPr id="4" name="TextBox 3"/>
          <p:cNvSpPr txBox="1"/>
          <p:nvPr/>
        </p:nvSpPr>
        <p:spPr>
          <a:xfrm>
            <a:off x="1066800" y="2105561"/>
            <a:ext cx="7086600" cy="1323439"/>
          </a:xfrm>
          <a:prstGeom prst="rect">
            <a:avLst/>
          </a:prstGeom>
          <a:noFill/>
        </p:spPr>
        <p:txBody>
          <a:bodyPr wrap="square" rtlCol="0">
            <a:spAutoFit/>
          </a:bodyPr>
          <a:lstStyle/>
          <a:p>
            <a:pPr algn="ctr"/>
            <a:r>
              <a:rPr lang="en-US" sz="4000" dirty="0" smtClean="0">
                <a:solidFill>
                  <a:srgbClr val="FF0000"/>
                </a:solidFill>
                <a:latin typeface="Aharoni" pitchFamily="2" charset="-79"/>
                <a:cs typeface="Aharoni" pitchFamily="2" charset="-79"/>
              </a:rPr>
              <a:t>The main objective of this chapter is:</a:t>
            </a:r>
            <a:endParaRPr lang="en-US" sz="4000" dirty="0">
              <a:solidFill>
                <a:srgbClr val="FF0000"/>
              </a:solidFill>
              <a:latin typeface="Aharoni" pitchFamily="2" charset="-79"/>
              <a:cs typeface="Aharoni" pitchFamily="2" charset="-79"/>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i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810_61273940297.gif"/>
          <p:cNvPicPr>
            <a:picLocks noChangeAspect="1"/>
          </p:cNvPicPr>
          <p:nvPr/>
        </p:nvPicPr>
        <p:blipFill>
          <a:blip r:embed="rId2" cstate="print"/>
          <a:stretch>
            <a:fillRect/>
          </a:stretch>
        </p:blipFill>
        <p:spPr>
          <a:xfrm>
            <a:off x="0" y="0"/>
            <a:ext cx="9144000" cy="6858000"/>
          </a:xfrm>
          <a:prstGeom prst="rect">
            <a:avLst/>
          </a:prstGeom>
        </p:spPr>
      </p:pic>
      <p:sp>
        <p:nvSpPr>
          <p:cNvPr id="3" name="مربع نص 4"/>
          <p:cNvSpPr txBox="1"/>
          <p:nvPr/>
        </p:nvSpPr>
        <p:spPr>
          <a:xfrm>
            <a:off x="-152400" y="716340"/>
            <a:ext cx="9525000" cy="1569660"/>
          </a:xfrm>
          <a:prstGeom prst="rect">
            <a:avLst/>
          </a:prstGeom>
          <a:noFill/>
        </p:spPr>
        <p:txBody>
          <a:bodyPr wrap="square" rtlCol="1">
            <a:spAutoFit/>
          </a:bodyPr>
          <a:lstStyle/>
          <a:p>
            <a:pPr algn="ctr"/>
            <a:r>
              <a:rPr lang="en-US" sz="4800" dirty="0" smtClean="0">
                <a:solidFill>
                  <a:srgbClr val="002060"/>
                </a:solidFill>
                <a:effectLst/>
                <a:latin typeface="Bell MT" pitchFamily="18" charset="0"/>
                <a:cs typeface="Arial" pitchFamily="34" charset="0"/>
              </a:rPr>
              <a:t>What are the </a:t>
            </a:r>
            <a:r>
              <a:rPr lang="en-US" sz="4800" dirty="0" smtClean="0">
                <a:solidFill>
                  <a:srgbClr val="002060"/>
                </a:solidFill>
                <a:latin typeface="Bell MT" pitchFamily="18" charset="0"/>
                <a:cs typeface="Arial" pitchFamily="34" charset="0"/>
              </a:rPr>
              <a:t>purposes of writing</a:t>
            </a:r>
            <a:r>
              <a:rPr lang="en-US" sz="4800" dirty="0" smtClean="0">
                <a:solidFill>
                  <a:srgbClr val="002060"/>
                </a:solidFill>
                <a:effectLst/>
                <a:latin typeface="Bell MT" pitchFamily="18" charset="0"/>
                <a:cs typeface="Arial" pitchFamily="34" charset="0"/>
              </a:rPr>
              <a:t>  formal letters?</a:t>
            </a:r>
            <a:endParaRPr lang="ar-SA" sz="4800" dirty="0">
              <a:solidFill>
                <a:srgbClr val="002060"/>
              </a:solidFill>
              <a:effectLst/>
              <a:latin typeface="Bell MT" pitchFamily="18" charset="0"/>
              <a:cs typeface="Arial" pitchFamily="34" charset="0"/>
            </a:endParaRPr>
          </a:p>
        </p:txBody>
      </p:sp>
      <p:sp>
        <p:nvSpPr>
          <p:cNvPr id="4" name="مربع نص 4"/>
          <p:cNvSpPr txBox="1"/>
          <p:nvPr/>
        </p:nvSpPr>
        <p:spPr>
          <a:xfrm>
            <a:off x="304800" y="2514600"/>
            <a:ext cx="8384232" cy="2800767"/>
          </a:xfrm>
          <a:prstGeom prst="rect">
            <a:avLst/>
          </a:prstGeom>
          <a:noFill/>
        </p:spPr>
        <p:txBody>
          <a:bodyPr wrap="square" rtlCol="1">
            <a:spAutoFit/>
          </a:bodyPr>
          <a:lstStyle/>
          <a:p>
            <a:pPr marL="914400" indent="-914400" algn="ctr">
              <a:buAutoNum type="arabicPeriod"/>
            </a:pPr>
            <a:r>
              <a:rPr lang="en-US" sz="4400" dirty="0" smtClean="0">
                <a:solidFill>
                  <a:srgbClr val="FF0000"/>
                </a:solidFill>
                <a:effectLst/>
                <a:latin typeface="Californian FB" pitchFamily="18" charset="0"/>
                <a:cs typeface="Aharoni" pitchFamily="2" charset="-79"/>
              </a:rPr>
              <a:t>To response to an article</a:t>
            </a:r>
          </a:p>
          <a:p>
            <a:pPr marL="914400" indent="-914400" algn="ctr">
              <a:buAutoNum type="arabicPeriod"/>
            </a:pPr>
            <a:r>
              <a:rPr lang="en-US" sz="4400" dirty="0" smtClean="0">
                <a:solidFill>
                  <a:srgbClr val="FF0000"/>
                </a:solidFill>
                <a:effectLst/>
                <a:latin typeface="Californian FB" pitchFamily="18" charset="0"/>
                <a:cs typeface="Aharoni" pitchFamily="2" charset="-79"/>
              </a:rPr>
              <a:t>To complain </a:t>
            </a:r>
          </a:p>
          <a:p>
            <a:pPr marL="914400" indent="-914400" algn="ctr">
              <a:buAutoNum type="arabicPeriod"/>
            </a:pPr>
            <a:r>
              <a:rPr lang="en-US" sz="4400" dirty="0" smtClean="0">
                <a:solidFill>
                  <a:srgbClr val="FF0000"/>
                </a:solidFill>
                <a:effectLst/>
                <a:latin typeface="Californian FB" pitchFamily="18" charset="0"/>
                <a:cs typeface="Aharoni" pitchFamily="2" charset="-79"/>
              </a:rPr>
              <a:t>To apply for a job, etc.</a:t>
            </a:r>
          </a:p>
          <a:p>
            <a:pPr marL="914400" indent="-914400" algn="ctr">
              <a:buAutoNum type="arabicPeriod"/>
            </a:pPr>
            <a:endParaRPr lang="ar-SA" sz="4400" dirty="0">
              <a:solidFill>
                <a:srgbClr val="FF0000"/>
              </a:solidFill>
              <a:effectLst/>
              <a:latin typeface="Californian FB" pitchFamily="18" charset="0"/>
              <a:cs typeface="+mj-cs"/>
            </a:endParaRPr>
          </a:p>
        </p:txBody>
      </p:sp>
      <p:pic>
        <p:nvPicPr>
          <p:cNvPr id="6" name="Picture 5" descr="12367961116894s0.jpg"/>
          <p:cNvPicPr>
            <a:picLocks noChangeAspect="1"/>
          </p:cNvPicPr>
          <p:nvPr/>
        </p:nvPicPr>
        <p:blipFill>
          <a:blip r:embed="rId3" cstate="print"/>
          <a:stretch>
            <a:fillRect/>
          </a:stretch>
        </p:blipFill>
        <p:spPr>
          <a:xfrm rot="675745">
            <a:off x="7430004" y="4415138"/>
            <a:ext cx="1414471" cy="2332532"/>
          </a:xfrm>
          <a:prstGeom prst="rect">
            <a:avLst/>
          </a:prstGeom>
          <a:ln>
            <a:noFill/>
          </a:ln>
          <a:effectLst>
            <a:softEdge rad="11250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i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ox(in)">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810_61273940297.gif"/>
          <p:cNvPicPr>
            <a:picLocks noChangeAspect="1"/>
          </p:cNvPicPr>
          <p:nvPr/>
        </p:nvPicPr>
        <p:blipFill>
          <a:blip r:embed="rId2" cstate="print"/>
          <a:stretch>
            <a:fillRect/>
          </a:stretch>
        </p:blipFill>
        <p:spPr>
          <a:xfrm>
            <a:off x="0" y="0"/>
            <a:ext cx="9144000" cy="6858000"/>
          </a:xfrm>
          <a:prstGeom prst="rect">
            <a:avLst/>
          </a:prstGeom>
        </p:spPr>
      </p:pic>
      <p:sp>
        <p:nvSpPr>
          <p:cNvPr id="3" name="مربع نص 4"/>
          <p:cNvSpPr txBox="1"/>
          <p:nvPr/>
        </p:nvSpPr>
        <p:spPr>
          <a:xfrm>
            <a:off x="76200" y="411540"/>
            <a:ext cx="8915400" cy="1569660"/>
          </a:xfrm>
          <a:prstGeom prst="rect">
            <a:avLst/>
          </a:prstGeom>
          <a:noFill/>
        </p:spPr>
        <p:txBody>
          <a:bodyPr wrap="square" rtlCol="1">
            <a:spAutoFit/>
          </a:bodyPr>
          <a:lstStyle/>
          <a:p>
            <a:pPr algn="ctr"/>
            <a:r>
              <a:rPr lang="en-US" sz="4800" dirty="0" smtClean="0">
                <a:solidFill>
                  <a:srgbClr val="FF0000"/>
                </a:solidFill>
                <a:effectLst/>
                <a:latin typeface="Californian FB" pitchFamily="18" charset="0"/>
                <a:cs typeface="Aharoni" pitchFamily="2" charset="-79"/>
              </a:rPr>
              <a:t>Nevertheless, all the formal letters, for any purpose, </a:t>
            </a:r>
            <a:r>
              <a:rPr lang="en-US" sz="4800" dirty="0" smtClean="0">
                <a:solidFill>
                  <a:srgbClr val="FF0000"/>
                </a:solidFill>
                <a:latin typeface="Californian FB" pitchFamily="18" charset="0"/>
                <a:cs typeface="Aharoni" pitchFamily="2" charset="-79"/>
              </a:rPr>
              <a:t>should be</a:t>
            </a:r>
            <a:r>
              <a:rPr lang="en-US" sz="4800" dirty="0" smtClean="0">
                <a:solidFill>
                  <a:srgbClr val="FF0000"/>
                </a:solidFill>
                <a:effectLst/>
                <a:latin typeface="Californian FB" pitchFamily="18" charset="0"/>
                <a:cs typeface="Aharoni" pitchFamily="2" charset="-79"/>
              </a:rPr>
              <a:t>:</a:t>
            </a:r>
            <a:endParaRPr lang="ar-SA" sz="4800" dirty="0">
              <a:solidFill>
                <a:srgbClr val="FF0000"/>
              </a:solidFill>
              <a:effectLst/>
              <a:latin typeface="Californian FB" pitchFamily="18" charset="0"/>
              <a:cs typeface="+mj-cs"/>
            </a:endParaRPr>
          </a:p>
        </p:txBody>
      </p:sp>
      <p:sp>
        <p:nvSpPr>
          <p:cNvPr id="5" name="مربع نص 4"/>
          <p:cNvSpPr txBox="1"/>
          <p:nvPr/>
        </p:nvSpPr>
        <p:spPr>
          <a:xfrm>
            <a:off x="226368" y="2087701"/>
            <a:ext cx="8384232" cy="3170099"/>
          </a:xfrm>
          <a:prstGeom prst="rect">
            <a:avLst/>
          </a:prstGeom>
          <a:noFill/>
        </p:spPr>
        <p:txBody>
          <a:bodyPr wrap="square" rtlCol="1">
            <a:spAutoFit/>
          </a:bodyPr>
          <a:lstStyle/>
          <a:p>
            <a:pPr marL="914400" indent="-914400" algn="ctr">
              <a:buAutoNum type="arabicPeriod"/>
            </a:pPr>
            <a:r>
              <a:rPr lang="en-US" sz="4000" dirty="0" smtClean="0">
                <a:solidFill>
                  <a:srgbClr val="800080"/>
                </a:solidFill>
                <a:effectLst/>
                <a:latin typeface="Calisto MT" pitchFamily="18" charset="0"/>
                <a:cs typeface="Aharoni" pitchFamily="2" charset="-79"/>
              </a:rPr>
              <a:t>In the correct format</a:t>
            </a:r>
          </a:p>
          <a:p>
            <a:pPr marL="914400" indent="-914400" algn="ctr">
              <a:buAutoNum type="arabicPeriod"/>
            </a:pPr>
            <a:r>
              <a:rPr lang="en-US" sz="4000" dirty="0" smtClean="0">
                <a:solidFill>
                  <a:srgbClr val="800080"/>
                </a:solidFill>
                <a:effectLst/>
                <a:latin typeface="Calisto MT" pitchFamily="18" charset="0"/>
                <a:cs typeface="Aharoni" pitchFamily="2" charset="-79"/>
              </a:rPr>
              <a:t>Short &amp; to the point </a:t>
            </a:r>
          </a:p>
          <a:p>
            <a:pPr marL="914400" indent="-914400" algn="ctr">
              <a:buAutoNum type="arabicPeriod"/>
            </a:pPr>
            <a:r>
              <a:rPr lang="en-US" sz="4000" dirty="0" smtClean="0">
                <a:solidFill>
                  <a:srgbClr val="800080"/>
                </a:solidFill>
                <a:effectLst/>
                <a:latin typeface="Calisto MT" pitchFamily="18" charset="0"/>
                <a:cs typeface="Aharoni" pitchFamily="2" charset="-79"/>
              </a:rPr>
              <a:t>Clear &amp; simple</a:t>
            </a:r>
          </a:p>
          <a:p>
            <a:pPr marL="914400" indent="-914400" algn="ctr">
              <a:buAutoNum type="arabicPeriod"/>
            </a:pPr>
            <a:r>
              <a:rPr lang="en-US" sz="4000" dirty="0" smtClean="0">
                <a:solidFill>
                  <a:srgbClr val="800080"/>
                </a:solidFill>
                <a:effectLst/>
                <a:latin typeface="Calisto MT" pitchFamily="18" charset="0"/>
                <a:cs typeface="Aharoni" pitchFamily="2" charset="-79"/>
              </a:rPr>
              <a:t>Polite &amp; well presented</a:t>
            </a:r>
          </a:p>
          <a:p>
            <a:pPr marL="914400" indent="-914400" algn="ctr">
              <a:buAutoNum type="arabicPeriod"/>
            </a:pPr>
            <a:r>
              <a:rPr lang="en-US" sz="4000" dirty="0" smtClean="0">
                <a:solidFill>
                  <a:srgbClr val="800080"/>
                </a:solidFill>
                <a:effectLst/>
                <a:latin typeface="Calisto MT" pitchFamily="18" charset="0"/>
                <a:cs typeface="Aharoni" pitchFamily="2" charset="-79"/>
              </a:rPr>
              <a:t>Free of informal language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i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ox(in)">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810_61273940297.gif"/>
          <p:cNvPicPr>
            <a:picLocks noChangeAspect="1"/>
          </p:cNvPicPr>
          <p:nvPr/>
        </p:nvPicPr>
        <p:blipFill>
          <a:blip r:embed="rId3" cstate="print"/>
          <a:stretch>
            <a:fillRect/>
          </a:stretch>
        </p:blipFill>
        <p:spPr>
          <a:xfrm>
            <a:off x="0" y="0"/>
            <a:ext cx="9144000" cy="6858000"/>
          </a:xfrm>
          <a:prstGeom prst="rect">
            <a:avLst/>
          </a:prstGeom>
        </p:spPr>
      </p:pic>
      <p:sp>
        <p:nvSpPr>
          <p:cNvPr id="3" name="مربع نص 4"/>
          <p:cNvSpPr txBox="1"/>
          <p:nvPr/>
        </p:nvSpPr>
        <p:spPr>
          <a:xfrm>
            <a:off x="228600" y="228600"/>
            <a:ext cx="7620000" cy="830997"/>
          </a:xfrm>
          <a:prstGeom prst="rect">
            <a:avLst/>
          </a:prstGeom>
          <a:noFill/>
        </p:spPr>
        <p:txBody>
          <a:bodyPr wrap="square" rtlCol="1">
            <a:spAutoFit/>
          </a:bodyPr>
          <a:lstStyle/>
          <a:p>
            <a:pPr algn="ctr"/>
            <a:r>
              <a:rPr lang="en-US" sz="4800" dirty="0" smtClean="0">
                <a:solidFill>
                  <a:schemeClr val="accent2">
                    <a:lumMod val="75000"/>
                  </a:schemeClr>
                </a:solidFill>
                <a:effectLst/>
                <a:latin typeface="Aharoni" pitchFamily="2" charset="-79"/>
                <a:cs typeface="Aharoni" pitchFamily="2" charset="-79"/>
              </a:rPr>
              <a:t>Format of formal letter:</a:t>
            </a:r>
            <a:endParaRPr lang="ar-SA" sz="4800" dirty="0">
              <a:solidFill>
                <a:schemeClr val="accent2">
                  <a:lumMod val="75000"/>
                </a:schemeClr>
              </a:solidFill>
              <a:effectLst/>
              <a:latin typeface="Aharoni" pitchFamily="2" charset="-79"/>
              <a:cs typeface="+mj-cs"/>
            </a:endParaRPr>
          </a:p>
        </p:txBody>
      </p:sp>
      <p:pic>
        <p:nvPicPr>
          <p:cNvPr id="4" name="Picture 3" descr="ssssss.gif"/>
          <p:cNvPicPr>
            <a:picLocks noChangeAspect="1"/>
          </p:cNvPicPr>
          <p:nvPr/>
        </p:nvPicPr>
        <p:blipFill>
          <a:blip r:embed="rId4" cstate="print"/>
          <a:stretch>
            <a:fillRect/>
          </a:stretch>
        </p:blipFill>
        <p:spPr>
          <a:xfrm>
            <a:off x="4038600" y="1447800"/>
            <a:ext cx="4953000" cy="5105400"/>
          </a:xfrm>
          <a:prstGeom prst="rect">
            <a:avLst/>
          </a:prstGeom>
        </p:spPr>
      </p:pic>
      <p:sp>
        <p:nvSpPr>
          <p:cNvPr id="5" name="Line Callout 3 (Border and Accent Bar) 4"/>
          <p:cNvSpPr/>
          <p:nvPr/>
        </p:nvSpPr>
        <p:spPr>
          <a:xfrm rot="10800000">
            <a:off x="0" y="2590800"/>
            <a:ext cx="3048000" cy="1295400"/>
          </a:xfrm>
          <a:prstGeom prst="accentBorderCallout3">
            <a:avLst>
              <a:gd name="adj1" fmla="val 18750"/>
              <a:gd name="adj2" fmla="val -8333"/>
              <a:gd name="adj3" fmla="val 18750"/>
              <a:gd name="adj4" fmla="val -16667"/>
              <a:gd name="adj5" fmla="val 100000"/>
              <a:gd name="adj6" fmla="val -16667"/>
              <a:gd name="adj7" fmla="val 108034"/>
              <a:gd name="adj8" fmla="val -54592"/>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Line Callout 3 (Border and Accent Bar) 5"/>
          <p:cNvSpPr/>
          <p:nvPr/>
        </p:nvSpPr>
        <p:spPr>
          <a:xfrm rot="10800000">
            <a:off x="533400" y="1143000"/>
            <a:ext cx="2514600" cy="1295400"/>
          </a:xfrm>
          <a:prstGeom prst="accentBorderCallout3">
            <a:avLst>
              <a:gd name="adj1" fmla="val 18750"/>
              <a:gd name="adj2" fmla="val -8333"/>
              <a:gd name="adj3" fmla="val 18750"/>
              <a:gd name="adj4" fmla="val -16667"/>
              <a:gd name="adj5" fmla="val 100000"/>
              <a:gd name="adj6" fmla="val -16667"/>
              <a:gd name="adj7" fmla="val 22242"/>
              <a:gd name="adj8" fmla="val -165361"/>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
        <p:nvSpPr>
          <p:cNvPr id="8" name="Line Callout 3 (Border and Accent Bar) 7"/>
          <p:cNvSpPr/>
          <p:nvPr/>
        </p:nvSpPr>
        <p:spPr>
          <a:xfrm>
            <a:off x="7620000" y="228600"/>
            <a:ext cx="1447800" cy="838200"/>
          </a:xfrm>
          <a:prstGeom prst="accentBorderCallout3">
            <a:avLst>
              <a:gd name="adj1" fmla="val 18750"/>
              <a:gd name="adj2" fmla="val -8333"/>
              <a:gd name="adj3" fmla="val 18750"/>
              <a:gd name="adj4" fmla="val -16667"/>
              <a:gd name="adj5" fmla="val 100000"/>
              <a:gd name="adj6" fmla="val -16667"/>
              <a:gd name="adj7" fmla="val 311005"/>
              <a:gd name="adj8" fmla="val 2052"/>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Line Callout 3 (Border and Accent Bar) 8"/>
          <p:cNvSpPr/>
          <p:nvPr/>
        </p:nvSpPr>
        <p:spPr>
          <a:xfrm rot="10800000">
            <a:off x="533400" y="4038600"/>
            <a:ext cx="2514600" cy="1295400"/>
          </a:xfrm>
          <a:prstGeom prst="accentBorderCallout3">
            <a:avLst>
              <a:gd name="adj1" fmla="val 18750"/>
              <a:gd name="adj2" fmla="val -8333"/>
              <a:gd name="adj3" fmla="val 18750"/>
              <a:gd name="adj4" fmla="val -16667"/>
              <a:gd name="adj5" fmla="val 100000"/>
              <a:gd name="adj6" fmla="val -16667"/>
              <a:gd name="adj7" fmla="val 151473"/>
              <a:gd name="adj8" fmla="val -54592"/>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Line Callout 3 (Border and Accent Bar) 9"/>
          <p:cNvSpPr/>
          <p:nvPr/>
        </p:nvSpPr>
        <p:spPr>
          <a:xfrm rot="10800000">
            <a:off x="152400" y="5410200"/>
            <a:ext cx="2514600" cy="1295400"/>
          </a:xfrm>
          <a:prstGeom prst="accentBorderCallout3">
            <a:avLst>
              <a:gd name="adj1" fmla="val 18750"/>
              <a:gd name="adj2" fmla="val -8333"/>
              <a:gd name="adj3" fmla="val 18750"/>
              <a:gd name="adj4" fmla="val -16667"/>
              <a:gd name="adj5" fmla="val 90226"/>
              <a:gd name="adj6" fmla="val -27856"/>
              <a:gd name="adj7" fmla="val 184052"/>
              <a:gd name="adj8" fmla="val -66900"/>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Line Callout 3 (Border and Accent Bar) 11"/>
          <p:cNvSpPr/>
          <p:nvPr/>
        </p:nvSpPr>
        <p:spPr>
          <a:xfrm>
            <a:off x="6477000" y="5334000"/>
            <a:ext cx="1676400" cy="838200"/>
          </a:xfrm>
          <a:prstGeom prst="accentBorderCallout3">
            <a:avLst>
              <a:gd name="adj1" fmla="val 18750"/>
              <a:gd name="adj2" fmla="val -8333"/>
              <a:gd name="adj3" fmla="val 20428"/>
              <a:gd name="adj4" fmla="val -42009"/>
              <a:gd name="adj5" fmla="val 46293"/>
              <a:gd name="adj6" fmla="val -66345"/>
              <a:gd name="adj7" fmla="val 45830"/>
              <a:gd name="adj8" fmla="val -90769"/>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762000" y="1219200"/>
            <a:ext cx="1905000" cy="1077218"/>
          </a:xfrm>
          <a:prstGeom prst="rect">
            <a:avLst/>
          </a:prstGeom>
          <a:noFill/>
          <a:ln>
            <a:noFill/>
          </a:ln>
        </p:spPr>
        <p:txBody>
          <a:bodyPr wrap="square" rtlCol="0">
            <a:spAutoFit/>
          </a:bodyPr>
          <a:lstStyle/>
          <a:p>
            <a:pPr algn="ctr"/>
            <a:r>
              <a:rPr lang="en-US" sz="3200" b="1" dirty="0" smtClean="0">
                <a:solidFill>
                  <a:srgbClr val="FF0000"/>
                </a:solidFill>
              </a:rPr>
              <a:t>1. Your Address</a:t>
            </a:r>
            <a:endParaRPr lang="en-US" sz="3200" b="1" dirty="0">
              <a:solidFill>
                <a:srgbClr val="FF0000"/>
              </a:solidFill>
            </a:endParaRPr>
          </a:p>
        </p:txBody>
      </p:sp>
      <p:sp>
        <p:nvSpPr>
          <p:cNvPr id="13" name="TextBox 12"/>
          <p:cNvSpPr txBox="1"/>
          <p:nvPr/>
        </p:nvSpPr>
        <p:spPr>
          <a:xfrm>
            <a:off x="-76200" y="2732782"/>
            <a:ext cx="3124200" cy="1077218"/>
          </a:xfrm>
          <a:prstGeom prst="rect">
            <a:avLst/>
          </a:prstGeom>
          <a:noFill/>
          <a:ln>
            <a:noFill/>
          </a:ln>
        </p:spPr>
        <p:txBody>
          <a:bodyPr wrap="square" rtlCol="0">
            <a:spAutoFit/>
          </a:bodyPr>
          <a:lstStyle/>
          <a:p>
            <a:pPr algn="ctr"/>
            <a:r>
              <a:rPr lang="en-US" sz="3200" b="1" dirty="0" smtClean="0">
                <a:solidFill>
                  <a:srgbClr val="FF0000"/>
                </a:solidFill>
              </a:rPr>
              <a:t>2. The Recipient Address</a:t>
            </a:r>
            <a:endParaRPr lang="en-US" sz="3200" b="1" dirty="0">
              <a:solidFill>
                <a:srgbClr val="FF0000"/>
              </a:solidFill>
            </a:endParaRPr>
          </a:p>
        </p:txBody>
      </p:sp>
      <p:sp>
        <p:nvSpPr>
          <p:cNvPr id="14" name="TextBox 13"/>
          <p:cNvSpPr txBox="1"/>
          <p:nvPr/>
        </p:nvSpPr>
        <p:spPr>
          <a:xfrm>
            <a:off x="381000" y="5791200"/>
            <a:ext cx="1905000" cy="584775"/>
          </a:xfrm>
          <a:prstGeom prst="rect">
            <a:avLst/>
          </a:prstGeom>
          <a:noFill/>
          <a:ln>
            <a:noFill/>
          </a:ln>
        </p:spPr>
        <p:txBody>
          <a:bodyPr wrap="square" rtlCol="0">
            <a:spAutoFit/>
          </a:bodyPr>
          <a:lstStyle/>
          <a:p>
            <a:pPr algn="ctr"/>
            <a:r>
              <a:rPr lang="en-US" sz="3200" b="1" dirty="0" smtClean="0">
                <a:solidFill>
                  <a:srgbClr val="FF0000"/>
                </a:solidFill>
              </a:rPr>
              <a:t>5. Body</a:t>
            </a:r>
            <a:endParaRPr lang="en-US" sz="3200" b="1" dirty="0">
              <a:solidFill>
                <a:srgbClr val="FF0000"/>
              </a:solidFill>
            </a:endParaRPr>
          </a:p>
        </p:txBody>
      </p:sp>
      <p:sp>
        <p:nvSpPr>
          <p:cNvPr id="15" name="TextBox 14"/>
          <p:cNvSpPr txBox="1"/>
          <p:nvPr/>
        </p:nvSpPr>
        <p:spPr>
          <a:xfrm>
            <a:off x="533400" y="4368225"/>
            <a:ext cx="2362200" cy="584775"/>
          </a:xfrm>
          <a:prstGeom prst="rect">
            <a:avLst/>
          </a:prstGeom>
          <a:noFill/>
          <a:ln>
            <a:noFill/>
          </a:ln>
        </p:spPr>
        <p:txBody>
          <a:bodyPr wrap="square" rtlCol="0">
            <a:spAutoFit/>
          </a:bodyPr>
          <a:lstStyle/>
          <a:p>
            <a:pPr algn="ctr"/>
            <a:r>
              <a:rPr lang="en-US" sz="3200" b="1" dirty="0" smtClean="0">
                <a:solidFill>
                  <a:srgbClr val="FF0000"/>
                </a:solidFill>
              </a:rPr>
              <a:t>4.Salutation</a:t>
            </a:r>
            <a:endParaRPr lang="en-US" sz="3200" b="1" dirty="0">
              <a:solidFill>
                <a:srgbClr val="FF0000"/>
              </a:solidFill>
            </a:endParaRPr>
          </a:p>
        </p:txBody>
      </p:sp>
      <p:sp>
        <p:nvSpPr>
          <p:cNvPr id="16" name="TextBox 15"/>
          <p:cNvSpPr txBox="1"/>
          <p:nvPr/>
        </p:nvSpPr>
        <p:spPr>
          <a:xfrm>
            <a:off x="6324600" y="5435025"/>
            <a:ext cx="1905000" cy="584775"/>
          </a:xfrm>
          <a:prstGeom prst="rect">
            <a:avLst/>
          </a:prstGeom>
          <a:noFill/>
          <a:ln>
            <a:noFill/>
          </a:ln>
        </p:spPr>
        <p:txBody>
          <a:bodyPr wrap="square" rtlCol="0">
            <a:spAutoFit/>
          </a:bodyPr>
          <a:lstStyle/>
          <a:p>
            <a:pPr algn="ctr"/>
            <a:r>
              <a:rPr lang="en-US" sz="3200" b="1" dirty="0" smtClean="0">
                <a:solidFill>
                  <a:srgbClr val="FF0000"/>
                </a:solidFill>
              </a:rPr>
              <a:t>6.Ending</a:t>
            </a:r>
            <a:endParaRPr lang="en-US" sz="3200" b="1" dirty="0">
              <a:solidFill>
                <a:srgbClr val="FF0000"/>
              </a:solidFill>
            </a:endParaRPr>
          </a:p>
        </p:txBody>
      </p:sp>
      <p:sp>
        <p:nvSpPr>
          <p:cNvPr id="17" name="TextBox 16"/>
          <p:cNvSpPr txBox="1"/>
          <p:nvPr/>
        </p:nvSpPr>
        <p:spPr>
          <a:xfrm>
            <a:off x="7391400" y="329625"/>
            <a:ext cx="1905000" cy="584775"/>
          </a:xfrm>
          <a:prstGeom prst="rect">
            <a:avLst/>
          </a:prstGeom>
          <a:noFill/>
          <a:ln>
            <a:noFill/>
          </a:ln>
        </p:spPr>
        <p:txBody>
          <a:bodyPr wrap="square" rtlCol="0">
            <a:spAutoFit/>
          </a:bodyPr>
          <a:lstStyle/>
          <a:p>
            <a:pPr algn="ctr"/>
            <a:r>
              <a:rPr lang="en-US" sz="3200" b="1" dirty="0" smtClean="0">
                <a:solidFill>
                  <a:srgbClr val="FF0000"/>
                </a:solidFill>
              </a:rPr>
              <a:t>3. Date</a:t>
            </a:r>
            <a:endParaRPr lang="en-US" sz="3200" b="1"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i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810_61273940297.gif"/>
          <p:cNvPicPr>
            <a:picLocks noChangeAspect="1"/>
          </p:cNvPicPr>
          <p:nvPr/>
        </p:nvPicPr>
        <p:blipFill>
          <a:blip r:embed="rId2" cstate="print"/>
          <a:stretch>
            <a:fillRect/>
          </a:stretch>
        </p:blipFill>
        <p:spPr>
          <a:xfrm>
            <a:off x="0" y="0"/>
            <a:ext cx="9144000" cy="6858000"/>
          </a:xfrm>
          <a:prstGeom prst="rect">
            <a:avLst/>
          </a:prstGeom>
        </p:spPr>
      </p:pic>
      <p:sp>
        <p:nvSpPr>
          <p:cNvPr id="4" name="مربع نص 4"/>
          <p:cNvSpPr txBox="1"/>
          <p:nvPr/>
        </p:nvSpPr>
        <p:spPr>
          <a:xfrm>
            <a:off x="762000" y="152400"/>
            <a:ext cx="7620000" cy="830997"/>
          </a:xfrm>
          <a:prstGeom prst="rect">
            <a:avLst/>
          </a:prstGeom>
          <a:noFill/>
        </p:spPr>
        <p:txBody>
          <a:bodyPr wrap="square" rtlCol="1">
            <a:spAutoFit/>
          </a:bodyPr>
          <a:lstStyle/>
          <a:p>
            <a:pPr algn="ctr"/>
            <a:r>
              <a:rPr lang="en-US" sz="4800" u="sng" dirty="0" smtClean="0">
                <a:solidFill>
                  <a:srgbClr val="C00000"/>
                </a:solidFill>
                <a:effectLst/>
                <a:latin typeface="Aharoni" pitchFamily="2" charset="-79"/>
                <a:cs typeface="Aharoni" pitchFamily="2" charset="-79"/>
              </a:rPr>
              <a:t>Format of formal letter</a:t>
            </a:r>
            <a:endParaRPr lang="ar-SA" sz="4800" u="sng" dirty="0">
              <a:solidFill>
                <a:srgbClr val="C00000"/>
              </a:solidFill>
              <a:effectLst/>
              <a:latin typeface="Aharoni" pitchFamily="2" charset="-79"/>
              <a:cs typeface="+mj-cs"/>
            </a:endParaRPr>
          </a:p>
        </p:txBody>
      </p:sp>
      <p:sp>
        <p:nvSpPr>
          <p:cNvPr id="5" name="TextBox 4"/>
          <p:cNvSpPr txBox="1"/>
          <p:nvPr/>
        </p:nvSpPr>
        <p:spPr>
          <a:xfrm>
            <a:off x="304800" y="1143000"/>
            <a:ext cx="8305800" cy="1446550"/>
          </a:xfrm>
          <a:prstGeom prst="rect">
            <a:avLst/>
          </a:prstGeom>
          <a:noFill/>
        </p:spPr>
        <p:txBody>
          <a:bodyPr wrap="square" rtlCol="0">
            <a:spAutoFit/>
          </a:bodyPr>
          <a:lstStyle/>
          <a:p>
            <a:r>
              <a:rPr lang="en-US" sz="3200" b="1" u="sng" dirty="0">
                <a:solidFill>
                  <a:schemeClr val="tx2">
                    <a:lumMod val="75000"/>
                  </a:schemeClr>
                </a:solidFill>
                <a:latin typeface="Andalus" pitchFamily="18" charset="-78"/>
                <a:cs typeface="Andalus" pitchFamily="18" charset="-78"/>
              </a:rPr>
              <a:t>1) Your Address</a:t>
            </a:r>
            <a:r>
              <a:rPr lang="en-US" sz="2800" dirty="0"/>
              <a:t/>
            </a:r>
            <a:br>
              <a:rPr lang="en-US" sz="2800" dirty="0"/>
            </a:br>
            <a:r>
              <a:rPr lang="en-US" sz="2800" dirty="0">
                <a:latin typeface="Times New Roman" pitchFamily="18" charset="0"/>
                <a:cs typeface="Times New Roman" pitchFamily="18" charset="0"/>
              </a:rPr>
              <a:t>The return address should be written in the top right-hand corner of the letter</a:t>
            </a:r>
            <a:r>
              <a:rPr lang="en-US" sz="2800" dirty="0" smtClean="0">
                <a:latin typeface="Times New Roman" pitchFamily="18" charset="0"/>
                <a:cs typeface="Times New Roman" pitchFamily="18" charset="0"/>
              </a:rPr>
              <a:t>.</a:t>
            </a:r>
            <a:endParaRPr lang="en-US" sz="2800" dirty="0">
              <a:latin typeface="Times New Roman" pitchFamily="18" charset="0"/>
              <a:cs typeface="Times New Roman" pitchFamily="18" charset="0"/>
            </a:endParaRPr>
          </a:p>
        </p:txBody>
      </p:sp>
      <p:sp>
        <p:nvSpPr>
          <p:cNvPr id="6" name="TextBox 5"/>
          <p:cNvSpPr txBox="1"/>
          <p:nvPr/>
        </p:nvSpPr>
        <p:spPr>
          <a:xfrm>
            <a:off x="228600" y="2785408"/>
            <a:ext cx="8686800" cy="1446550"/>
          </a:xfrm>
          <a:prstGeom prst="rect">
            <a:avLst/>
          </a:prstGeom>
          <a:noFill/>
        </p:spPr>
        <p:txBody>
          <a:bodyPr wrap="square" rtlCol="0">
            <a:spAutoFit/>
          </a:bodyPr>
          <a:lstStyle/>
          <a:p>
            <a:r>
              <a:rPr lang="en-US" sz="3200" b="1" u="sng" dirty="0" smtClean="0">
                <a:solidFill>
                  <a:schemeClr val="tx2">
                    <a:lumMod val="75000"/>
                  </a:schemeClr>
                </a:solidFill>
                <a:latin typeface="Andalus" pitchFamily="18" charset="-78"/>
                <a:cs typeface="Andalus" pitchFamily="18" charset="-78"/>
              </a:rPr>
              <a:t>2) The Address of the person you are writing to</a:t>
            </a:r>
            <a:r>
              <a:rPr lang="en-US" dirty="0" smtClean="0"/>
              <a:t/>
            </a:r>
            <a:br>
              <a:rPr lang="en-US" dirty="0" smtClean="0"/>
            </a:br>
            <a:r>
              <a:rPr lang="en-US" sz="2800" dirty="0" smtClean="0">
                <a:latin typeface="Times New Roman" pitchFamily="18" charset="0"/>
                <a:cs typeface="Times New Roman" pitchFamily="18" charset="0"/>
              </a:rPr>
              <a:t>The inside address should be written on the left, starting below your address.</a:t>
            </a:r>
            <a:endParaRPr lang="en-US" dirty="0">
              <a:latin typeface="Times New Roman" pitchFamily="18" charset="0"/>
              <a:cs typeface="Times New Roman" pitchFamily="18" charset="0"/>
            </a:endParaRPr>
          </a:p>
        </p:txBody>
      </p:sp>
      <p:sp>
        <p:nvSpPr>
          <p:cNvPr id="7" name="TextBox 6"/>
          <p:cNvSpPr txBox="1"/>
          <p:nvPr/>
        </p:nvSpPr>
        <p:spPr>
          <a:xfrm>
            <a:off x="2286000" y="4341674"/>
            <a:ext cx="6858000" cy="2585323"/>
          </a:xfrm>
          <a:prstGeom prst="rect">
            <a:avLst/>
          </a:prstGeom>
          <a:noFill/>
        </p:spPr>
        <p:txBody>
          <a:bodyPr wrap="square" rtlCol="0">
            <a:spAutoFit/>
          </a:bodyPr>
          <a:lstStyle/>
          <a:p>
            <a:r>
              <a:rPr lang="en-US" sz="3200" b="1" u="sng" dirty="0" smtClean="0">
                <a:solidFill>
                  <a:schemeClr val="tx2">
                    <a:lumMod val="75000"/>
                  </a:schemeClr>
                </a:solidFill>
                <a:latin typeface="Andalus" pitchFamily="18" charset="-78"/>
                <a:cs typeface="Andalus" pitchFamily="18" charset="-78"/>
              </a:rPr>
              <a:t>3) Date</a:t>
            </a:r>
            <a:endParaRPr lang="en-US" sz="3200" u="sng" dirty="0" smtClean="0">
              <a:solidFill>
                <a:schemeClr val="tx2">
                  <a:lumMod val="75000"/>
                </a:schemeClr>
              </a:solidFill>
              <a:latin typeface="Andalus" pitchFamily="18" charset="-78"/>
              <a:cs typeface="Andalus" pitchFamily="18" charset="-78"/>
            </a:endParaRPr>
          </a:p>
          <a:p>
            <a:r>
              <a:rPr lang="en-US" sz="2800" dirty="0" smtClean="0">
                <a:latin typeface="Times New Roman" pitchFamily="18" charset="0"/>
                <a:cs typeface="Times New Roman" pitchFamily="18" charset="0"/>
              </a:rPr>
              <a:t>Different people put the date on different sides of the page. You can write this on the right or the left on the line after the address you are writing to. Write the month as a word.</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i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810_61273940297.gif"/>
          <p:cNvPicPr>
            <a:picLocks noChangeAspect="1"/>
          </p:cNvPicPr>
          <p:nvPr/>
        </p:nvPicPr>
        <p:blipFill>
          <a:blip r:embed="rId2" cstate="print"/>
          <a:stretch>
            <a:fillRect/>
          </a:stretch>
        </p:blipFill>
        <p:spPr>
          <a:xfrm>
            <a:off x="0" y="0"/>
            <a:ext cx="9144000" cy="6858000"/>
          </a:xfrm>
          <a:prstGeom prst="rect">
            <a:avLst/>
          </a:prstGeom>
        </p:spPr>
      </p:pic>
      <p:sp>
        <p:nvSpPr>
          <p:cNvPr id="5" name="TextBox 4"/>
          <p:cNvSpPr txBox="1"/>
          <p:nvPr/>
        </p:nvSpPr>
        <p:spPr>
          <a:xfrm>
            <a:off x="228600" y="228600"/>
            <a:ext cx="8763000" cy="4031873"/>
          </a:xfrm>
          <a:prstGeom prst="rect">
            <a:avLst/>
          </a:prstGeom>
          <a:noFill/>
        </p:spPr>
        <p:txBody>
          <a:bodyPr wrap="square" rtlCol="0">
            <a:spAutoFit/>
          </a:bodyPr>
          <a:lstStyle/>
          <a:p>
            <a:r>
              <a:rPr lang="en-US" sz="3200" b="1" u="sng" dirty="0" smtClean="0">
                <a:solidFill>
                  <a:schemeClr val="tx2">
                    <a:lumMod val="75000"/>
                  </a:schemeClr>
                </a:solidFill>
                <a:latin typeface="Andalus" pitchFamily="18" charset="-78"/>
                <a:cs typeface="Andalus" pitchFamily="18" charset="-78"/>
              </a:rPr>
              <a:t>4) Salutation or greeting:</a:t>
            </a:r>
            <a:endParaRPr lang="en-US" sz="3200" u="sng" dirty="0" smtClean="0">
              <a:solidFill>
                <a:schemeClr val="tx2">
                  <a:lumMod val="75000"/>
                </a:schemeClr>
              </a:solidFill>
              <a:latin typeface="Andalus" pitchFamily="18" charset="-78"/>
              <a:cs typeface="Andalus" pitchFamily="18" charset="-78"/>
            </a:endParaRPr>
          </a:p>
          <a:p>
            <a:pPr marL="514350" indent="-514350">
              <a:buFont typeface="+mj-lt"/>
              <a:buAutoNum type="arabicPeriod"/>
            </a:pPr>
            <a:r>
              <a:rPr lang="en-US" sz="2800" b="1" dirty="0" smtClean="0">
                <a:latin typeface="Times New Roman" pitchFamily="18" charset="0"/>
                <a:cs typeface="Times New Roman" pitchFamily="18" charset="0"/>
              </a:rPr>
              <a:t>Dear Sir or Madam/ Name,</a:t>
            </a:r>
            <a:r>
              <a:rPr lang="en-US" sz="2800" dirty="0" smtClean="0">
                <a:latin typeface="Times New Roman" pitchFamily="18" charset="0"/>
                <a:cs typeface="Times New Roman" pitchFamily="18" charset="0"/>
              </a:rPr>
              <a:t/>
            </a:r>
            <a:br>
              <a:rPr lang="en-US" sz="2800" dirty="0" smtClean="0">
                <a:latin typeface="Times New Roman" pitchFamily="18" charset="0"/>
                <a:cs typeface="Times New Roman" pitchFamily="18" charset="0"/>
              </a:rPr>
            </a:br>
            <a:r>
              <a:rPr lang="en-US" sz="2800" dirty="0" smtClean="0">
                <a:latin typeface="Times New Roman" pitchFamily="18" charset="0"/>
                <a:cs typeface="Times New Roman" pitchFamily="18" charset="0"/>
              </a:rPr>
              <a:t>If </a:t>
            </a:r>
            <a:r>
              <a:rPr lang="en-US" sz="2800" b="1" i="1" dirty="0" smtClean="0">
                <a:solidFill>
                  <a:srgbClr val="FF0066"/>
                </a:solidFill>
                <a:latin typeface="Times New Roman" pitchFamily="18" charset="0"/>
                <a:cs typeface="Times New Roman" pitchFamily="18" charset="0"/>
              </a:rPr>
              <a:t>you do not know </a:t>
            </a:r>
            <a:r>
              <a:rPr lang="en-US" sz="2800" dirty="0" smtClean="0">
                <a:latin typeface="Times New Roman" pitchFamily="18" charset="0"/>
                <a:cs typeface="Times New Roman" pitchFamily="18" charset="0"/>
              </a:rPr>
              <a:t>the name of the person you are writing to, use this. It is always advisable to try to find out a name. </a:t>
            </a:r>
            <a:br>
              <a:rPr lang="en-US" sz="2800" dirty="0" smtClean="0">
                <a:latin typeface="Times New Roman" pitchFamily="18" charset="0"/>
                <a:cs typeface="Times New Roman" pitchFamily="18" charset="0"/>
              </a:rPr>
            </a:br>
            <a:r>
              <a:rPr lang="en-US" sz="2800" dirty="0" smtClean="0">
                <a:latin typeface="Times New Roman" pitchFamily="18" charset="0"/>
                <a:cs typeface="Times New Roman" pitchFamily="18" charset="0"/>
              </a:rPr>
              <a:t>If </a:t>
            </a:r>
            <a:r>
              <a:rPr lang="en-US" sz="2800" b="1" i="1" dirty="0" smtClean="0">
                <a:solidFill>
                  <a:srgbClr val="FF0066"/>
                </a:solidFill>
                <a:latin typeface="Times New Roman" pitchFamily="18" charset="0"/>
                <a:cs typeface="Times New Roman" pitchFamily="18" charset="0"/>
              </a:rPr>
              <a:t>you know the name</a:t>
            </a:r>
            <a:r>
              <a:rPr lang="en-US" sz="2800" dirty="0" smtClean="0">
                <a:latin typeface="Times New Roman" pitchFamily="18" charset="0"/>
                <a:cs typeface="Times New Roman" pitchFamily="18" charset="0"/>
              </a:rPr>
              <a:t>, use the title (Mr., Mrs., Miss. or Ms., Dr., etc.) and the surname only. If you are writing to a woman and do not know if she uses Mrs. or Miss, you can use Ms, which is for married and single women.</a:t>
            </a:r>
            <a:endParaRPr lang="en-US" sz="28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810_61273940297.gif"/>
          <p:cNvPicPr>
            <a:picLocks noChangeAspect="1"/>
          </p:cNvPicPr>
          <p:nvPr/>
        </p:nvPicPr>
        <p:blipFill>
          <a:blip r:embed="rId2" cstate="print"/>
          <a:stretch>
            <a:fillRect/>
          </a:stretch>
        </p:blipFill>
        <p:spPr>
          <a:xfrm>
            <a:off x="0" y="0"/>
            <a:ext cx="9144000" cy="6858000"/>
          </a:xfrm>
          <a:prstGeom prst="rect">
            <a:avLst/>
          </a:prstGeom>
        </p:spPr>
      </p:pic>
      <p:sp>
        <p:nvSpPr>
          <p:cNvPr id="7" name="TextBox 6"/>
          <p:cNvSpPr txBox="1"/>
          <p:nvPr/>
        </p:nvSpPr>
        <p:spPr>
          <a:xfrm>
            <a:off x="76200" y="188178"/>
            <a:ext cx="9144000" cy="5755422"/>
          </a:xfrm>
          <a:prstGeom prst="rect">
            <a:avLst/>
          </a:prstGeom>
          <a:noFill/>
        </p:spPr>
        <p:txBody>
          <a:bodyPr wrap="square" rtlCol="0">
            <a:spAutoFit/>
          </a:bodyPr>
          <a:lstStyle/>
          <a:p>
            <a:r>
              <a:rPr lang="en-US" sz="3200" b="1" u="sng" dirty="0" smtClean="0">
                <a:solidFill>
                  <a:schemeClr val="tx2">
                    <a:lumMod val="75000"/>
                  </a:schemeClr>
                </a:solidFill>
                <a:latin typeface="Andalus" pitchFamily="18" charset="-78"/>
                <a:cs typeface="Andalus" pitchFamily="18" charset="-78"/>
              </a:rPr>
              <a:t>5) Body </a:t>
            </a:r>
            <a:endParaRPr lang="en-US" sz="3200" u="sng" dirty="0" smtClean="0">
              <a:solidFill>
                <a:schemeClr val="tx2">
                  <a:lumMod val="75000"/>
                </a:schemeClr>
              </a:solidFill>
              <a:latin typeface="Andalus" pitchFamily="18" charset="-78"/>
              <a:cs typeface="Andalus" pitchFamily="18" charset="-78"/>
            </a:endParaRPr>
          </a:p>
          <a:p>
            <a:r>
              <a:rPr lang="en-US" sz="2800" b="1" dirty="0" smtClean="0">
                <a:solidFill>
                  <a:schemeClr val="accent3">
                    <a:lumMod val="50000"/>
                  </a:schemeClr>
                </a:solidFill>
                <a:latin typeface="Times New Roman" pitchFamily="18" charset="0"/>
                <a:cs typeface="Times New Roman" pitchFamily="18" charset="0"/>
              </a:rPr>
              <a:t>First paragraph:</a:t>
            </a:r>
            <a:r>
              <a:rPr lang="en-US" sz="2800" dirty="0" smtClean="0">
                <a:latin typeface="Times New Roman" pitchFamily="18" charset="0"/>
                <a:cs typeface="Times New Roman" pitchFamily="18" charset="0"/>
              </a:rPr>
              <a:t/>
            </a:r>
            <a:br>
              <a:rPr lang="en-US" sz="2800" dirty="0" smtClean="0">
                <a:latin typeface="Times New Roman" pitchFamily="18" charset="0"/>
                <a:cs typeface="Times New Roman" pitchFamily="18" charset="0"/>
              </a:rPr>
            </a:br>
            <a:r>
              <a:rPr lang="en-US" sz="2800" dirty="0" smtClean="0">
                <a:latin typeface="Times New Roman" pitchFamily="18" charset="0"/>
                <a:cs typeface="Times New Roman" pitchFamily="18" charset="0"/>
              </a:rPr>
              <a:t>The </a:t>
            </a:r>
            <a:r>
              <a:rPr lang="en-US" sz="2800" b="1" i="1" dirty="0" smtClean="0">
                <a:solidFill>
                  <a:srgbClr val="FF0066"/>
                </a:solidFill>
                <a:latin typeface="Times New Roman" pitchFamily="18" charset="0"/>
                <a:cs typeface="Times New Roman" pitchFamily="18" charset="0"/>
              </a:rPr>
              <a:t>first paragraph </a:t>
            </a:r>
            <a:r>
              <a:rPr lang="en-US" sz="2800" dirty="0" smtClean="0">
                <a:latin typeface="Times New Roman" pitchFamily="18" charset="0"/>
                <a:cs typeface="Times New Roman" pitchFamily="18" charset="0"/>
              </a:rPr>
              <a:t>should be short and state the purpose of the letter- to complain, request something, etc.</a:t>
            </a:r>
          </a:p>
          <a:p>
            <a:r>
              <a:rPr lang="en-US" sz="2800" dirty="0" smtClean="0">
                <a:latin typeface="Times New Roman" pitchFamily="18" charset="0"/>
                <a:cs typeface="Times New Roman" pitchFamily="18" charset="0"/>
              </a:rPr>
              <a:t>The </a:t>
            </a:r>
            <a:r>
              <a:rPr lang="en-US" sz="2800" b="1" i="1" dirty="0" smtClean="0">
                <a:solidFill>
                  <a:srgbClr val="FF0066"/>
                </a:solidFill>
                <a:latin typeface="Times New Roman" pitchFamily="18" charset="0"/>
                <a:cs typeface="Times New Roman" pitchFamily="18" charset="0"/>
              </a:rPr>
              <a:t>paragraph or paragraphs in the middle of the letter </a:t>
            </a:r>
            <a:r>
              <a:rPr lang="en-US" sz="2800" dirty="0" smtClean="0">
                <a:latin typeface="Times New Roman" pitchFamily="18" charset="0"/>
                <a:cs typeface="Times New Roman" pitchFamily="18" charset="0"/>
              </a:rPr>
              <a:t>should contain the relevant information behind the writing of the letter. Most letters in English are not very long, so keep the information to the essentials and concentrate on organizing it in a clear and logical manner rather than expanding too much. </a:t>
            </a:r>
          </a:p>
          <a:p>
            <a:r>
              <a:rPr lang="en-US" sz="2800" b="1" dirty="0" smtClean="0">
                <a:solidFill>
                  <a:schemeClr val="accent3">
                    <a:lumMod val="50000"/>
                  </a:schemeClr>
                </a:solidFill>
                <a:latin typeface="Times New Roman" pitchFamily="18" charset="0"/>
                <a:cs typeface="Times New Roman" pitchFamily="18" charset="0"/>
              </a:rPr>
              <a:t>Last Paragraph: </a:t>
            </a:r>
            <a:r>
              <a:rPr lang="en-US" sz="2800" dirty="0" smtClean="0">
                <a:latin typeface="Times New Roman" pitchFamily="18" charset="0"/>
                <a:cs typeface="Times New Roman" pitchFamily="18" charset="0"/>
              </a:rPr>
              <a:t/>
            </a:r>
            <a:br>
              <a:rPr lang="en-US" sz="2800" dirty="0" smtClean="0">
                <a:latin typeface="Times New Roman" pitchFamily="18" charset="0"/>
                <a:cs typeface="Times New Roman" pitchFamily="18" charset="0"/>
              </a:rPr>
            </a:br>
            <a:r>
              <a:rPr lang="en-US" sz="2800" dirty="0" smtClean="0">
                <a:latin typeface="Times New Roman" pitchFamily="18" charset="0"/>
                <a:cs typeface="Times New Roman" pitchFamily="18" charset="0"/>
              </a:rPr>
              <a:t>The last paragraph of a formal letter should state what action you expect the recipient to take- to refund, send you information, etc. </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810_61273940297.gif"/>
          <p:cNvPicPr>
            <a:picLocks noChangeAspect="1"/>
          </p:cNvPicPr>
          <p:nvPr/>
        </p:nvPicPr>
        <p:blipFill>
          <a:blip r:embed="rId2" cstate="print"/>
          <a:stretch>
            <a:fillRect/>
          </a:stretch>
        </p:blipFill>
        <p:spPr>
          <a:xfrm>
            <a:off x="0" y="0"/>
            <a:ext cx="9144000" cy="6858000"/>
          </a:xfrm>
          <a:prstGeom prst="rect">
            <a:avLst/>
          </a:prstGeom>
        </p:spPr>
      </p:pic>
      <p:sp>
        <p:nvSpPr>
          <p:cNvPr id="7" name="TextBox 6"/>
          <p:cNvSpPr txBox="1"/>
          <p:nvPr/>
        </p:nvSpPr>
        <p:spPr>
          <a:xfrm>
            <a:off x="152400" y="286702"/>
            <a:ext cx="8229600" cy="3447098"/>
          </a:xfrm>
          <a:prstGeom prst="rect">
            <a:avLst/>
          </a:prstGeom>
          <a:noFill/>
        </p:spPr>
        <p:txBody>
          <a:bodyPr wrap="square" rtlCol="0">
            <a:spAutoFit/>
          </a:bodyPr>
          <a:lstStyle/>
          <a:p>
            <a:r>
              <a:rPr lang="en-US" sz="3200" b="1" u="sng" dirty="0" smtClean="0">
                <a:solidFill>
                  <a:schemeClr val="tx2">
                    <a:lumMod val="75000"/>
                  </a:schemeClr>
                </a:solidFill>
                <a:latin typeface="Andalus" pitchFamily="18" charset="-78"/>
                <a:cs typeface="Andalus" pitchFamily="18" charset="-78"/>
              </a:rPr>
              <a:t>6) Ending a letter</a:t>
            </a:r>
            <a:endParaRPr lang="en-US" sz="3200" u="sng" dirty="0" smtClean="0">
              <a:solidFill>
                <a:schemeClr val="tx2">
                  <a:lumMod val="75000"/>
                </a:schemeClr>
              </a:solidFill>
              <a:latin typeface="Andalus" pitchFamily="18" charset="-78"/>
              <a:cs typeface="Andalus" pitchFamily="18" charset="-78"/>
            </a:endParaRPr>
          </a:p>
          <a:p>
            <a:r>
              <a:rPr lang="en-US" sz="2800" b="1" dirty="0" smtClean="0">
                <a:solidFill>
                  <a:schemeClr val="accent3">
                    <a:lumMod val="50000"/>
                  </a:schemeClr>
                </a:solidFill>
                <a:latin typeface="Times New Roman" pitchFamily="18" charset="0"/>
                <a:cs typeface="Times New Roman" pitchFamily="18" charset="0"/>
              </a:rPr>
              <a:t>1) Yours faithfully/sincerely</a:t>
            </a:r>
            <a:r>
              <a:rPr lang="en-US" sz="2800" b="1" dirty="0" smtClean="0">
                <a:latin typeface="Times New Roman" pitchFamily="18" charset="0"/>
                <a:cs typeface="Times New Roman" pitchFamily="18" charset="0"/>
              </a:rPr>
              <a:t/>
            </a:r>
            <a:br>
              <a:rPr lang="en-US" sz="2800" b="1" dirty="0" smtClean="0">
                <a:latin typeface="Times New Roman" pitchFamily="18" charset="0"/>
                <a:cs typeface="Times New Roman" pitchFamily="18" charset="0"/>
              </a:rPr>
            </a:br>
            <a:r>
              <a:rPr lang="en-US" sz="2800" dirty="0" smtClean="0">
                <a:latin typeface="Times New Roman" pitchFamily="18" charset="0"/>
                <a:cs typeface="Times New Roman" pitchFamily="18" charset="0"/>
              </a:rPr>
              <a:t>If you do not know the name of the person, end the letter with “faithfully”. If you know the name of the person, end the letter with “sincerely”.</a:t>
            </a:r>
          </a:p>
          <a:p>
            <a:r>
              <a:rPr lang="en-US" sz="2800" b="1" dirty="0" smtClean="0">
                <a:solidFill>
                  <a:schemeClr val="accent3">
                    <a:lumMod val="50000"/>
                  </a:schemeClr>
                </a:solidFill>
                <a:latin typeface="Times New Roman" pitchFamily="18" charset="0"/>
                <a:cs typeface="Times New Roman" pitchFamily="18" charset="0"/>
              </a:rPr>
              <a:t>2) Your signature</a:t>
            </a:r>
            <a:r>
              <a:rPr lang="en-US" sz="2800" dirty="0" smtClean="0">
                <a:latin typeface="Times New Roman" pitchFamily="18" charset="0"/>
                <a:cs typeface="Times New Roman" pitchFamily="18" charset="0"/>
              </a:rPr>
              <a:t/>
            </a:r>
            <a:br>
              <a:rPr lang="en-US" sz="2800" dirty="0" smtClean="0">
                <a:latin typeface="Times New Roman" pitchFamily="18" charset="0"/>
                <a:cs typeface="Times New Roman" pitchFamily="18" charset="0"/>
              </a:rPr>
            </a:br>
            <a:r>
              <a:rPr lang="en-US" sz="2800" dirty="0" smtClean="0">
                <a:latin typeface="Times New Roman" pitchFamily="18" charset="0"/>
                <a:cs typeface="Times New Roman" pitchFamily="18" charset="0"/>
              </a:rPr>
              <a:t>Sign your name, then print it underneath the signature.</a:t>
            </a:r>
          </a:p>
          <a:p>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810_61273940297.gif"/>
          <p:cNvPicPr>
            <a:picLocks noChangeAspect="1"/>
          </p:cNvPicPr>
          <p:nvPr/>
        </p:nvPicPr>
        <p:blipFill>
          <a:blip r:embed="rId2" cstate="print"/>
          <a:stretch>
            <a:fillRect/>
          </a:stretch>
        </p:blipFill>
        <p:spPr>
          <a:xfrm>
            <a:off x="0" y="0"/>
            <a:ext cx="9144000" cy="6858000"/>
          </a:xfrm>
          <a:prstGeom prst="rect">
            <a:avLst/>
          </a:prstGeom>
        </p:spPr>
      </p:pic>
      <p:pic>
        <p:nvPicPr>
          <p:cNvPr id="4" name="Picture 3" descr="ur-desire-in-success1.jpg"/>
          <p:cNvPicPr>
            <a:picLocks noChangeAspect="1"/>
          </p:cNvPicPr>
          <p:nvPr/>
        </p:nvPicPr>
        <p:blipFill>
          <a:blip r:embed="rId3" cstate="print"/>
          <a:srcRect r="43377" b="21744"/>
          <a:stretch>
            <a:fillRect/>
          </a:stretch>
        </p:blipFill>
        <p:spPr>
          <a:xfrm>
            <a:off x="6665296" y="4419600"/>
            <a:ext cx="2154853" cy="2233613"/>
          </a:xfrm>
          <a:prstGeom prst="rect">
            <a:avLst/>
          </a:prstGeom>
        </p:spPr>
      </p:pic>
      <p:sp>
        <p:nvSpPr>
          <p:cNvPr id="5" name="Oval Callout 4"/>
          <p:cNvSpPr/>
          <p:nvPr/>
        </p:nvSpPr>
        <p:spPr>
          <a:xfrm>
            <a:off x="304800" y="304800"/>
            <a:ext cx="7696200" cy="3886200"/>
          </a:xfrm>
          <a:prstGeom prst="wedgeEllipseCallout">
            <a:avLst>
              <a:gd name="adj1" fmla="val 43743"/>
              <a:gd name="adj2" fmla="val 57094"/>
            </a:avLst>
          </a:prstGeom>
          <a:solidFill>
            <a:srgbClr val="FFFF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مربع نص 4"/>
          <p:cNvSpPr txBox="1"/>
          <p:nvPr/>
        </p:nvSpPr>
        <p:spPr>
          <a:xfrm>
            <a:off x="762000" y="1525250"/>
            <a:ext cx="6934200" cy="1446550"/>
          </a:xfrm>
          <a:prstGeom prst="rect">
            <a:avLst/>
          </a:prstGeom>
          <a:noFill/>
        </p:spPr>
        <p:txBody>
          <a:bodyPr wrap="square" rtlCol="1">
            <a:spAutoFit/>
          </a:bodyPr>
          <a:lstStyle/>
          <a:p>
            <a:pPr algn="ctr"/>
            <a:r>
              <a:rPr lang="en-US" sz="4400" b="1" dirty="0" smtClean="0">
                <a:solidFill>
                  <a:srgbClr val="FF0066"/>
                </a:solidFill>
                <a:latin typeface="Cordia New" pitchFamily="34" charset="-34"/>
                <a:cs typeface="Cordia New" pitchFamily="34" charset="-34"/>
              </a:rPr>
              <a:t>N</a:t>
            </a:r>
            <a:r>
              <a:rPr lang="en-US" sz="4400" b="1" dirty="0" smtClean="0">
                <a:solidFill>
                  <a:srgbClr val="00B050"/>
                </a:solidFill>
                <a:latin typeface="Cordia New" pitchFamily="34" charset="-34"/>
                <a:cs typeface="Cordia New" pitchFamily="34" charset="-34"/>
              </a:rPr>
              <a:t>o</a:t>
            </a:r>
            <a:r>
              <a:rPr lang="en-US" sz="4400" b="1" dirty="0" smtClean="0">
                <a:solidFill>
                  <a:srgbClr val="FFFF00"/>
                </a:solidFill>
                <a:latin typeface="Cordia New" pitchFamily="34" charset="-34"/>
                <a:cs typeface="Cordia New" pitchFamily="34" charset="-34"/>
              </a:rPr>
              <a:t>w</a:t>
            </a:r>
            <a:r>
              <a:rPr lang="en-US" sz="4400" b="1" dirty="0" smtClean="0">
                <a:solidFill>
                  <a:schemeClr val="accent2">
                    <a:lumMod val="75000"/>
                  </a:schemeClr>
                </a:solidFill>
                <a:latin typeface="Cordia New" pitchFamily="34" charset="-34"/>
                <a:cs typeface="Cordia New" pitchFamily="34" charset="-34"/>
              </a:rPr>
              <a:t>,, </a:t>
            </a:r>
            <a:r>
              <a:rPr lang="en-US" sz="4400" b="1" dirty="0" smtClean="0">
                <a:solidFill>
                  <a:schemeClr val="accent4">
                    <a:lumMod val="75000"/>
                  </a:schemeClr>
                </a:solidFill>
                <a:latin typeface="Cordia New" pitchFamily="34" charset="-34"/>
                <a:cs typeface="Cordia New" pitchFamily="34" charset="-34"/>
              </a:rPr>
              <a:t>Let’s analyze the formal letter on pg.49</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i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810_61273940297.gif"/>
          <p:cNvPicPr>
            <a:picLocks noChangeAspect="1"/>
          </p:cNvPicPr>
          <p:nvPr/>
        </p:nvPicPr>
        <p:blipFill>
          <a:blip r:embed="rId2" cstate="print"/>
          <a:stretch>
            <a:fillRect/>
          </a:stretch>
        </p:blipFill>
        <p:spPr>
          <a:xfrm>
            <a:off x="0" y="0"/>
            <a:ext cx="9144000" cy="6858000"/>
          </a:xfrm>
          <a:prstGeom prst="rect">
            <a:avLst/>
          </a:prstGeom>
        </p:spPr>
      </p:pic>
      <p:pic>
        <p:nvPicPr>
          <p:cNvPr id="4" name="Picture 3" descr="ur-desire-in-success1.jpg"/>
          <p:cNvPicPr>
            <a:picLocks noChangeAspect="1"/>
          </p:cNvPicPr>
          <p:nvPr/>
        </p:nvPicPr>
        <p:blipFill>
          <a:blip r:embed="rId3" cstate="print"/>
          <a:srcRect r="43377" b="21744"/>
          <a:stretch>
            <a:fillRect/>
          </a:stretch>
        </p:blipFill>
        <p:spPr>
          <a:xfrm>
            <a:off x="6665296" y="4419600"/>
            <a:ext cx="2154853" cy="2233613"/>
          </a:xfrm>
          <a:prstGeom prst="rect">
            <a:avLst/>
          </a:prstGeom>
        </p:spPr>
      </p:pic>
      <p:sp>
        <p:nvSpPr>
          <p:cNvPr id="5" name="Oval Callout 4"/>
          <p:cNvSpPr/>
          <p:nvPr/>
        </p:nvSpPr>
        <p:spPr>
          <a:xfrm>
            <a:off x="304800" y="304800"/>
            <a:ext cx="7696200" cy="3886200"/>
          </a:xfrm>
          <a:prstGeom prst="wedgeEllipseCallout">
            <a:avLst>
              <a:gd name="adj1" fmla="val 43743"/>
              <a:gd name="adj2" fmla="val 57094"/>
            </a:avLst>
          </a:prstGeom>
          <a:solidFill>
            <a:srgbClr val="FFFF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مربع نص 4"/>
          <p:cNvSpPr txBox="1"/>
          <p:nvPr/>
        </p:nvSpPr>
        <p:spPr>
          <a:xfrm>
            <a:off x="762000" y="1009233"/>
            <a:ext cx="6934200" cy="2800767"/>
          </a:xfrm>
          <a:prstGeom prst="rect">
            <a:avLst/>
          </a:prstGeom>
          <a:noFill/>
        </p:spPr>
        <p:txBody>
          <a:bodyPr wrap="square" rtlCol="1">
            <a:spAutoFit/>
          </a:bodyPr>
          <a:lstStyle/>
          <a:p>
            <a:pPr algn="ctr"/>
            <a:r>
              <a:rPr lang="en-US" sz="4400" b="1" dirty="0" smtClean="0">
                <a:solidFill>
                  <a:srgbClr val="FF0066"/>
                </a:solidFill>
                <a:latin typeface="Cordia New" pitchFamily="34" charset="-34"/>
                <a:cs typeface="Cordia New" pitchFamily="34" charset="-34"/>
              </a:rPr>
              <a:t>N</a:t>
            </a:r>
            <a:r>
              <a:rPr lang="en-US" sz="4400" b="1" dirty="0" smtClean="0">
                <a:solidFill>
                  <a:srgbClr val="00B050"/>
                </a:solidFill>
                <a:latin typeface="Cordia New" pitchFamily="34" charset="-34"/>
                <a:cs typeface="Cordia New" pitchFamily="34" charset="-34"/>
              </a:rPr>
              <a:t>o</a:t>
            </a:r>
            <a:r>
              <a:rPr lang="en-US" sz="4400" b="1" dirty="0" smtClean="0">
                <a:solidFill>
                  <a:srgbClr val="FFFF00"/>
                </a:solidFill>
                <a:latin typeface="Cordia New" pitchFamily="34" charset="-34"/>
                <a:cs typeface="Cordia New" pitchFamily="34" charset="-34"/>
              </a:rPr>
              <a:t>w</a:t>
            </a:r>
            <a:r>
              <a:rPr lang="en-US" sz="4400" b="1" dirty="0" smtClean="0">
                <a:solidFill>
                  <a:schemeClr val="accent2">
                    <a:lumMod val="75000"/>
                  </a:schemeClr>
                </a:solidFill>
                <a:latin typeface="Cordia New" pitchFamily="34" charset="-34"/>
                <a:cs typeface="Cordia New" pitchFamily="34" charset="-34"/>
              </a:rPr>
              <a:t>,, </a:t>
            </a:r>
            <a:r>
              <a:rPr lang="en-US" sz="4400" b="1" dirty="0" smtClean="0">
                <a:solidFill>
                  <a:schemeClr val="accent4">
                    <a:lumMod val="75000"/>
                  </a:schemeClr>
                </a:solidFill>
                <a:latin typeface="Cordia New" pitchFamily="34" charset="-34"/>
                <a:cs typeface="Cordia New" pitchFamily="34" charset="-34"/>
              </a:rPr>
              <a:t>Let’s read the article on pg. 45 and response to the editor in a formal letter but before that let’s discuss the quotes on pg.44</a:t>
            </a:r>
            <a:endParaRPr lang="ar-SA" sz="4400" b="1" dirty="0">
              <a:solidFill>
                <a:schemeClr val="accent4">
                  <a:lumMod val="75000"/>
                </a:schemeClr>
              </a:solidFill>
              <a:effectLst/>
              <a:latin typeface="Cordia New" pitchFamily="34" charset="-34"/>
              <a:cs typeface="+mj-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i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810_61273940297.gif"/>
          <p:cNvPicPr>
            <a:picLocks noChangeAspect="1"/>
          </p:cNvPicPr>
          <p:nvPr/>
        </p:nvPicPr>
        <p:blipFill>
          <a:blip r:embed="rId2" cstate="print"/>
          <a:stretch>
            <a:fillRect/>
          </a:stretch>
        </p:blipFill>
        <p:spPr>
          <a:xfrm>
            <a:off x="0" y="0"/>
            <a:ext cx="9144000" cy="6858000"/>
          </a:xfrm>
          <a:prstGeom prst="rect">
            <a:avLst/>
          </a:prstGeom>
        </p:spPr>
      </p:pic>
      <p:sp>
        <p:nvSpPr>
          <p:cNvPr id="6" name="مربع نص 4"/>
          <p:cNvSpPr txBox="1"/>
          <p:nvPr/>
        </p:nvSpPr>
        <p:spPr>
          <a:xfrm>
            <a:off x="76200" y="1314033"/>
            <a:ext cx="8991600" cy="2800767"/>
          </a:xfrm>
          <a:prstGeom prst="rect">
            <a:avLst/>
          </a:prstGeom>
          <a:noFill/>
        </p:spPr>
        <p:txBody>
          <a:bodyPr wrap="square" rtlCol="1">
            <a:spAutoFit/>
          </a:bodyPr>
          <a:lstStyle/>
          <a:p>
            <a:r>
              <a:rPr lang="en-US" sz="8800" dirty="0" smtClean="0">
                <a:solidFill>
                  <a:srgbClr val="FFFFCC"/>
                </a:solidFill>
                <a:effectLst>
                  <a:glow rad="228600">
                    <a:schemeClr val="accent2">
                      <a:satMod val="175000"/>
                      <a:alpha val="40000"/>
                    </a:schemeClr>
                  </a:glow>
                  <a:outerShdw blurRad="50800" dist="38100" dir="2700000" algn="tl" rotWithShape="0">
                    <a:prstClr val="black">
                      <a:alpha val="40000"/>
                    </a:prstClr>
                  </a:outerShdw>
                  <a:reflection blurRad="6350" stA="55000" endA="50" endPos="85000" dist="29997" dir="5400000" sy="-100000" algn="bl" rotWithShape="0"/>
                </a:effectLst>
                <a:latin typeface="Aharoni" pitchFamily="2" charset="-79"/>
                <a:cs typeface="Aharoni" pitchFamily="2" charset="-79"/>
              </a:rPr>
              <a:t>End of class,,</a:t>
            </a:r>
          </a:p>
          <a:p>
            <a:r>
              <a:rPr lang="en-US" sz="8800" dirty="0" smtClean="0">
                <a:solidFill>
                  <a:srgbClr val="FFFFCC"/>
                </a:solidFill>
                <a:effectLst>
                  <a:glow rad="228600">
                    <a:schemeClr val="accent2">
                      <a:satMod val="175000"/>
                      <a:alpha val="40000"/>
                    </a:schemeClr>
                  </a:glow>
                  <a:outerShdw blurRad="50800" dist="38100" dir="2700000" algn="tl" rotWithShape="0">
                    <a:prstClr val="black">
                      <a:alpha val="40000"/>
                    </a:prstClr>
                  </a:outerShdw>
                  <a:reflection blurRad="6350" stA="55000" endA="50" endPos="85000" dist="29997" dir="5400000" sy="-100000" algn="bl" rotWithShape="0"/>
                </a:effectLst>
                <a:latin typeface="Aharoni" pitchFamily="2" charset="-79"/>
                <a:cs typeface="Aharoni" pitchFamily="2" charset="-79"/>
              </a:rPr>
              <a:t>     Bye for now,, </a:t>
            </a:r>
            <a:endParaRPr lang="ar-SA" sz="8800" dirty="0">
              <a:solidFill>
                <a:srgbClr val="FFFFCC"/>
              </a:solidFill>
              <a:effectLst>
                <a:glow rad="228600">
                  <a:schemeClr val="accent2">
                    <a:satMod val="175000"/>
                    <a:alpha val="40000"/>
                  </a:schemeClr>
                </a:glow>
                <a:outerShdw blurRad="50800" dist="38100" dir="2700000" algn="tl" rotWithShape="0">
                  <a:prstClr val="black">
                    <a:alpha val="40000"/>
                  </a:prstClr>
                </a:outerShdw>
                <a:reflection blurRad="6350" stA="55000" endA="50" endPos="85000" dist="29997" dir="5400000" sy="-100000" algn="bl" rotWithShape="0"/>
              </a:effectLst>
              <a:latin typeface="Aharoni" pitchFamily="2" charset="-79"/>
              <a:cs typeface="+mj-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ox(in)">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948</TotalTime>
  <Words>237</Words>
  <Application>Microsoft Office PowerPoint</Application>
  <PresentationFormat>On-screen Show (4:3)</PresentationFormat>
  <Paragraphs>40</Paragraphs>
  <Slides>13</Slides>
  <Notes>1</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SONY</dc:creator>
  <cp:lastModifiedBy>SONY</cp:lastModifiedBy>
  <cp:revision>55</cp:revision>
  <dcterms:created xsi:type="dcterms:W3CDTF">2012-09-29T19:05:06Z</dcterms:created>
  <dcterms:modified xsi:type="dcterms:W3CDTF">2012-11-05T06:55:11Z</dcterms:modified>
</cp:coreProperties>
</file>