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4" r:id="rId6"/>
    <p:sldId id="272" r:id="rId7"/>
    <p:sldId id="266" r:id="rId8"/>
    <p:sldId id="267" r:id="rId9"/>
    <p:sldId id="260" r:id="rId10"/>
    <p:sldId id="268" r:id="rId11"/>
    <p:sldId id="269" r:id="rId12"/>
    <p:sldId id="270" r:id="rId13"/>
    <p:sldId id="271" r:id="rId14"/>
    <p:sldId id="274" r:id="rId15"/>
    <p:sldId id="275" r:id="rId16"/>
    <p:sldId id="281" r:id="rId17"/>
    <p:sldId id="282" r:id="rId18"/>
    <p:sldId id="283" r:id="rId19"/>
    <p:sldId id="284" r:id="rId20"/>
    <p:sldId id="285" r:id="rId21"/>
    <p:sldId id="276" r:id="rId22"/>
    <p:sldId id="286" r:id="rId23"/>
    <p:sldId id="287" r:id="rId24"/>
    <p:sldId id="288" r:id="rId25"/>
    <p:sldId id="277" r:id="rId26"/>
    <p:sldId id="289" r:id="rId27"/>
    <p:sldId id="290" r:id="rId28"/>
    <p:sldId id="291" r:id="rId29"/>
    <p:sldId id="292" r:id="rId30"/>
    <p:sldId id="273" r:id="rId3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9900"/>
    <a:srgbClr val="FF0066"/>
    <a:srgbClr val="800000"/>
    <a:srgbClr val="000099"/>
    <a:srgbClr val="00CC00"/>
    <a:srgbClr val="660066"/>
    <a:srgbClr val="FFCC66"/>
    <a:srgbClr val="FFFF99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34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9A223B-0538-494F-89C1-C49AE1FE87C1}" type="datetimeFigureOut">
              <a:rPr lang="en-US" smtClean="0"/>
              <a:pPr/>
              <a:t>11/27/2012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D8398F-32B3-4235-A5F5-73E3B39211C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9A223B-0538-494F-89C1-C49AE1FE87C1}" type="datetimeFigureOut">
              <a:rPr lang="en-US" smtClean="0"/>
              <a:pPr/>
              <a:t>11/27/2012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D8398F-32B3-4235-A5F5-73E3B39211C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9A223B-0538-494F-89C1-C49AE1FE87C1}" type="datetimeFigureOut">
              <a:rPr lang="en-US" smtClean="0"/>
              <a:pPr/>
              <a:t>11/27/2012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D8398F-32B3-4235-A5F5-73E3B39211C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9A223B-0538-494F-89C1-C49AE1FE87C1}" type="datetimeFigureOut">
              <a:rPr lang="en-US" smtClean="0"/>
              <a:pPr/>
              <a:t>11/27/2012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D8398F-32B3-4235-A5F5-73E3B39211C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9A223B-0538-494F-89C1-C49AE1FE87C1}" type="datetimeFigureOut">
              <a:rPr lang="en-US" smtClean="0"/>
              <a:pPr/>
              <a:t>11/27/2012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D8398F-32B3-4235-A5F5-73E3B39211C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9A223B-0538-494F-89C1-C49AE1FE87C1}" type="datetimeFigureOut">
              <a:rPr lang="en-US" smtClean="0"/>
              <a:pPr/>
              <a:t>11/27/2012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D8398F-32B3-4235-A5F5-73E3B39211C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9A223B-0538-494F-89C1-C49AE1FE87C1}" type="datetimeFigureOut">
              <a:rPr lang="en-US" smtClean="0"/>
              <a:pPr/>
              <a:t>11/27/2012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D8398F-32B3-4235-A5F5-73E3B39211C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9A223B-0538-494F-89C1-C49AE1FE87C1}" type="datetimeFigureOut">
              <a:rPr lang="en-US" smtClean="0"/>
              <a:pPr/>
              <a:t>11/27/2012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D8398F-32B3-4235-A5F5-73E3B39211C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9A223B-0538-494F-89C1-C49AE1FE87C1}" type="datetimeFigureOut">
              <a:rPr lang="en-US" smtClean="0"/>
              <a:pPr/>
              <a:t>11/27/2012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D8398F-32B3-4235-A5F5-73E3B39211C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9A223B-0538-494F-89C1-C49AE1FE87C1}" type="datetimeFigureOut">
              <a:rPr lang="en-US" smtClean="0"/>
              <a:pPr/>
              <a:t>11/27/2012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D8398F-32B3-4235-A5F5-73E3B39211C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9A223B-0538-494F-89C1-C49AE1FE87C1}" type="datetimeFigureOut">
              <a:rPr lang="en-US" smtClean="0"/>
              <a:pPr/>
              <a:t>11/27/2012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D8398F-32B3-4235-A5F5-73E3B39211C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19A223B-0538-494F-89C1-C49AE1FE87C1}" type="datetimeFigureOut">
              <a:rPr lang="en-US" smtClean="0"/>
              <a:pPr/>
              <a:t>11/27/2012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6D8398F-32B3-4235-A5F5-73E3B39211C4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domain-73466ec022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6" name="مربع نص 4"/>
          <p:cNvSpPr txBox="1"/>
          <p:nvPr/>
        </p:nvSpPr>
        <p:spPr>
          <a:xfrm>
            <a:off x="73968" y="228600"/>
            <a:ext cx="6326832" cy="280076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en-US" sz="8800" dirty="0" smtClean="0">
                <a:solidFill>
                  <a:srgbClr val="C00000"/>
                </a:solidFill>
                <a:effectLst>
                  <a:glow rad="63500">
                    <a:schemeClr val="accent6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  <a:reflection blurRad="6350" stA="55000" endA="50" endPos="85000" dist="29997" dir="5400000" sy="-100000" algn="bl" rotWithShape="0"/>
                </a:effectLst>
                <a:latin typeface="Aharoni" pitchFamily="2" charset="-79"/>
                <a:cs typeface="Aharoni" pitchFamily="2" charset="-79"/>
              </a:rPr>
              <a:t>Good afternoon </a:t>
            </a:r>
            <a:endParaRPr lang="ar-SA" sz="8800" dirty="0">
              <a:solidFill>
                <a:srgbClr val="C00000"/>
              </a:solidFill>
              <a:effectLst>
                <a:glow rad="63500">
                  <a:schemeClr val="accent6">
                    <a:satMod val="175000"/>
                    <a:alpha val="40000"/>
                  </a:schemeClr>
                </a:glow>
                <a:outerShdw blurRad="50800" dist="38100" dir="2700000" algn="tl" rotWithShape="0">
                  <a:prstClr val="black">
                    <a:alpha val="40000"/>
                  </a:prstClr>
                </a:outerShdw>
                <a:reflection blurRad="6350" stA="55000" endA="50" endPos="85000" dist="29997" dir="5400000" sy="-100000" algn="bl" rotWithShape="0"/>
              </a:effectLst>
              <a:latin typeface="Aharoni" pitchFamily="2" charset="-79"/>
              <a:cs typeface="+mj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domain-73466ec022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4" name="مربع نص 4"/>
          <p:cNvSpPr txBox="1"/>
          <p:nvPr/>
        </p:nvSpPr>
        <p:spPr>
          <a:xfrm>
            <a:off x="-914400" y="36016"/>
            <a:ext cx="8382000" cy="4154984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en-US" sz="8800" dirty="0" smtClean="0">
                <a:solidFill>
                  <a:srgbClr val="C0000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  <a:reflection blurRad="6350" stA="55000" endA="50" endPos="85000" dist="29997" dir="5400000" sy="-100000" algn="bl" rotWithShape="0"/>
                </a:effectLst>
                <a:latin typeface="Aharoni" pitchFamily="2" charset="-79"/>
                <a:cs typeface="Aharoni" pitchFamily="2" charset="-79"/>
              </a:rPr>
              <a:t>U4: Jobs &amp; Professions </a:t>
            </a:r>
          </a:p>
          <a:p>
            <a:pPr algn="ctr"/>
            <a:r>
              <a:rPr lang="en-US" sz="8800" dirty="0" smtClean="0">
                <a:solidFill>
                  <a:srgbClr val="80000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  <a:reflection blurRad="6350" stA="55000" endA="50" endPos="85000" dist="29997" dir="5400000" sy="-100000" algn="bl" rotWithShape="0"/>
                </a:effectLst>
                <a:latin typeface="Aharoni" pitchFamily="2" charset="-79"/>
                <a:cs typeface="Aharoni" pitchFamily="2" charset="-79"/>
              </a:rPr>
              <a:t>Part (1) </a:t>
            </a:r>
            <a:endParaRPr lang="ar-SA" sz="8800" dirty="0">
              <a:solidFill>
                <a:srgbClr val="800000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  <a:reflection blurRad="6350" stA="55000" endA="50" endPos="85000" dist="29997" dir="5400000" sy="-100000" algn="bl" rotWithShape="0"/>
              </a:effectLst>
              <a:latin typeface="Aharoni" pitchFamily="2" charset="-79"/>
              <a:cs typeface="+mj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gradFill flip="none" rotWithShape="1">
            <a:gsLst>
              <a:gs pos="0">
                <a:srgbClr val="FFCC66">
                  <a:tint val="66000"/>
                  <a:satMod val="160000"/>
                </a:srgbClr>
              </a:gs>
              <a:gs pos="50000">
                <a:srgbClr val="FFCC66">
                  <a:tint val="44500"/>
                  <a:satMod val="160000"/>
                </a:srgbClr>
              </a:gs>
              <a:gs pos="100000">
                <a:srgbClr val="FFCC66">
                  <a:tint val="23500"/>
                  <a:satMod val="160000"/>
                </a:srgbClr>
              </a:gs>
            </a:gsLst>
            <a:lin ang="10800000" scaled="1"/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Box 2"/>
          <p:cNvSpPr txBox="1"/>
          <p:nvPr/>
        </p:nvSpPr>
        <p:spPr>
          <a:xfrm>
            <a:off x="1066800" y="1295400"/>
            <a:ext cx="70866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 smtClean="0">
                <a:solidFill>
                  <a:schemeClr val="accent6">
                    <a:lumMod val="50000"/>
                  </a:schemeClr>
                </a:solidFill>
                <a:latin typeface="Aharoni" pitchFamily="2" charset="-79"/>
                <a:cs typeface="Aharoni" pitchFamily="2" charset="-79"/>
              </a:rPr>
              <a:t>In this chapter we will focus on:</a:t>
            </a:r>
            <a:endParaRPr lang="en-US" sz="4000" dirty="0">
              <a:solidFill>
                <a:schemeClr val="accent6">
                  <a:lumMod val="50000"/>
                </a:schemeClr>
              </a:solidFill>
              <a:latin typeface="Aharoni" pitchFamily="2" charset="-79"/>
              <a:cs typeface="Aharoni" pitchFamily="2" charset="-79"/>
            </a:endParaRPr>
          </a:p>
        </p:txBody>
      </p:sp>
      <p:sp>
        <p:nvSpPr>
          <p:cNvPr id="4" name="مربع نص 4"/>
          <p:cNvSpPr txBox="1"/>
          <p:nvPr/>
        </p:nvSpPr>
        <p:spPr>
          <a:xfrm>
            <a:off x="683568" y="2819400"/>
            <a:ext cx="7850832" cy="76944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en-US" sz="4400" dirty="0" smtClean="0">
                <a:solidFill>
                  <a:srgbClr val="FF0000"/>
                </a:solidFill>
                <a:latin typeface="Andalus" pitchFamily="18" charset="-78"/>
                <a:cs typeface="Andalus" pitchFamily="18" charset="-78"/>
              </a:rPr>
              <a:t> narrative writing</a:t>
            </a:r>
            <a:endParaRPr lang="ar-SA" sz="4400" dirty="0">
              <a:solidFill>
                <a:srgbClr val="FF0000"/>
              </a:solidFill>
              <a:latin typeface="Andalus" pitchFamily="18" charset="-78"/>
              <a:cs typeface="Andalus" pitchFamily="18" charset="-78"/>
            </a:endParaRPr>
          </a:p>
        </p:txBody>
      </p:sp>
      <p:pic>
        <p:nvPicPr>
          <p:cNvPr id="12290" name="Picture 2" descr="http://img.ehowcdn.com/article-new/ehow/images/a06/km/lq/write-biographical-narrative-essay-800x800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81000" y="3810000"/>
            <a:ext cx="3810000" cy="28575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gradFill flip="none" rotWithShape="1">
            <a:gsLst>
              <a:gs pos="0">
                <a:srgbClr val="FFCC66">
                  <a:tint val="66000"/>
                  <a:satMod val="160000"/>
                </a:srgbClr>
              </a:gs>
              <a:gs pos="50000">
                <a:srgbClr val="FFCC66">
                  <a:tint val="44500"/>
                  <a:satMod val="160000"/>
                </a:srgbClr>
              </a:gs>
              <a:gs pos="100000">
                <a:srgbClr val="FFCC66">
                  <a:tint val="23500"/>
                  <a:satMod val="160000"/>
                </a:srgbClr>
              </a:gs>
            </a:gsLst>
            <a:lin ang="10800000" scaled="1"/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Box 2"/>
          <p:cNvSpPr txBox="1"/>
          <p:nvPr/>
        </p:nvSpPr>
        <p:spPr>
          <a:xfrm>
            <a:off x="1066800" y="838200"/>
            <a:ext cx="70866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 smtClean="0">
                <a:solidFill>
                  <a:schemeClr val="accent3">
                    <a:lumMod val="50000"/>
                  </a:schemeClr>
                </a:solidFill>
                <a:latin typeface="Arial Rounded MT Bold" pitchFamily="34" charset="0"/>
                <a:cs typeface="Aharoni" pitchFamily="2" charset="-79"/>
              </a:rPr>
              <a:t>What is a narration?</a:t>
            </a:r>
            <a:endParaRPr lang="en-US" sz="4000" dirty="0">
              <a:solidFill>
                <a:schemeClr val="accent3">
                  <a:lumMod val="50000"/>
                </a:schemeClr>
              </a:solidFill>
              <a:latin typeface="Arial Rounded MT Bold" pitchFamily="34" charset="0"/>
              <a:cs typeface="Aharoni" pitchFamily="2" charset="-79"/>
            </a:endParaRPr>
          </a:p>
        </p:txBody>
      </p:sp>
      <p:sp>
        <p:nvSpPr>
          <p:cNvPr id="4" name="مربع نص 4"/>
          <p:cNvSpPr txBox="1"/>
          <p:nvPr/>
        </p:nvSpPr>
        <p:spPr>
          <a:xfrm>
            <a:off x="762000" y="1828800"/>
            <a:ext cx="7850832" cy="76944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en-US" sz="4400" dirty="0" smtClean="0">
                <a:solidFill>
                  <a:srgbClr val="009900"/>
                </a:solidFill>
                <a:latin typeface="Andalus" pitchFamily="18" charset="-78"/>
                <a:cs typeface="Akhbar MT" pitchFamily="2" charset="-78"/>
              </a:rPr>
              <a:t>It tells a story.</a:t>
            </a:r>
            <a:endParaRPr lang="ar-SA" sz="4400" dirty="0">
              <a:solidFill>
                <a:srgbClr val="009900"/>
              </a:solidFill>
              <a:latin typeface="Andalus" pitchFamily="18" charset="-78"/>
              <a:cs typeface="Akhbar MT" pitchFamily="2" charset="-78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066800" y="2667000"/>
            <a:ext cx="70866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 smtClean="0">
                <a:solidFill>
                  <a:schemeClr val="accent3">
                    <a:lumMod val="50000"/>
                  </a:schemeClr>
                </a:solidFill>
                <a:latin typeface="Arial Rounded MT Bold" pitchFamily="34" charset="0"/>
                <a:cs typeface="Aharoni" pitchFamily="2" charset="-79"/>
              </a:rPr>
              <a:t>Where can we find it?</a:t>
            </a:r>
            <a:endParaRPr lang="en-US" sz="4000" dirty="0">
              <a:solidFill>
                <a:schemeClr val="accent3">
                  <a:lumMod val="50000"/>
                </a:schemeClr>
              </a:solidFill>
              <a:latin typeface="Arial Rounded MT Bold" pitchFamily="34" charset="0"/>
              <a:cs typeface="Aharoni" pitchFamily="2" charset="-79"/>
            </a:endParaRPr>
          </a:p>
        </p:txBody>
      </p:sp>
      <p:sp>
        <p:nvSpPr>
          <p:cNvPr id="6" name="مربع نص 4"/>
          <p:cNvSpPr txBox="1"/>
          <p:nvPr/>
        </p:nvSpPr>
        <p:spPr>
          <a:xfrm>
            <a:off x="2743200" y="3505200"/>
            <a:ext cx="4572000" cy="280076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>
              <a:buFont typeface="Wingdings" pitchFamily="2" charset="2"/>
              <a:buChar char="Ø"/>
            </a:pPr>
            <a:r>
              <a:rPr lang="en-US" sz="4400" dirty="0" smtClean="0">
                <a:solidFill>
                  <a:srgbClr val="009900"/>
                </a:solidFill>
                <a:latin typeface="Andalus" pitchFamily="18" charset="-78"/>
                <a:cs typeface="Akhbar MT" pitchFamily="2" charset="-78"/>
              </a:rPr>
              <a:t> Fiction</a:t>
            </a:r>
          </a:p>
          <a:p>
            <a:pPr>
              <a:buFont typeface="Wingdings" pitchFamily="2" charset="2"/>
              <a:buChar char="Ø"/>
            </a:pPr>
            <a:r>
              <a:rPr lang="en-US" sz="4400" dirty="0" smtClean="0">
                <a:solidFill>
                  <a:srgbClr val="009900"/>
                </a:solidFill>
                <a:latin typeface="Andalus" pitchFamily="18" charset="-78"/>
                <a:cs typeface="Akhbar MT" pitchFamily="2" charset="-78"/>
              </a:rPr>
              <a:t> Nonfiction</a:t>
            </a:r>
          </a:p>
          <a:p>
            <a:pPr>
              <a:buFont typeface="Wingdings" pitchFamily="2" charset="2"/>
              <a:buChar char="Ø"/>
            </a:pPr>
            <a:r>
              <a:rPr lang="en-US" sz="4400" dirty="0" smtClean="0">
                <a:solidFill>
                  <a:srgbClr val="009900"/>
                </a:solidFill>
                <a:latin typeface="Andalus" pitchFamily="18" charset="-78"/>
                <a:cs typeface="Akhbar MT" pitchFamily="2" charset="-78"/>
              </a:rPr>
              <a:t> Biography</a:t>
            </a:r>
          </a:p>
          <a:p>
            <a:pPr>
              <a:buFont typeface="Wingdings" pitchFamily="2" charset="2"/>
              <a:buChar char="Ø"/>
            </a:pPr>
            <a:r>
              <a:rPr lang="en-US" sz="44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ndalus" pitchFamily="18" charset="-78"/>
                <a:cs typeface="Akhbar MT" pitchFamily="2" charset="-78"/>
              </a:rPr>
              <a:t> Autobiography</a:t>
            </a:r>
          </a:p>
        </p:txBody>
      </p:sp>
      <p:pic>
        <p:nvPicPr>
          <p:cNvPr id="11266" name="Picture 2" descr="http://www.shadowsys.com/images/Announcer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81000" y="4114800"/>
            <a:ext cx="2364640" cy="24384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P spid="6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gradFill flip="none" rotWithShape="1">
            <a:gsLst>
              <a:gs pos="0">
                <a:srgbClr val="FFCC66">
                  <a:tint val="66000"/>
                  <a:satMod val="160000"/>
                </a:srgbClr>
              </a:gs>
              <a:gs pos="50000">
                <a:srgbClr val="FFCC66">
                  <a:tint val="44500"/>
                  <a:satMod val="160000"/>
                </a:srgbClr>
              </a:gs>
              <a:gs pos="100000">
                <a:srgbClr val="FFCC66">
                  <a:tint val="23500"/>
                  <a:satMod val="160000"/>
                </a:srgbClr>
              </a:gs>
            </a:gsLst>
            <a:lin ang="10800000" scaled="1"/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Down Arrow Callout 7"/>
          <p:cNvSpPr/>
          <p:nvPr/>
        </p:nvSpPr>
        <p:spPr>
          <a:xfrm>
            <a:off x="990600" y="2743200"/>
            <a:ext cx="7162800" cy="2209800"/>
          </a:xfrm>
          <a:prstGeom prst="downArrowCallout">
            <a:avLst/>
          </a:prstGeom>
          <a:gradFill flip="none" rotWithShape="1">
            <a:gsLst>
              <a:gs pos="0">
                <a:schemeClr val="accent2">
                  <a:tint val="66000"/>
                  <a:satMod val="160000"/>
                </a:schemeClr>
              </a:gs>
              <a:gs pos="50000">
                <a:schemeClr val="accent2">
                  <a:tint val="44500"/>
                  <a:satMod val="160000"/>
                </a:schemeClr>
              </a:gs>
              <a:gs pos="100000">
                <a:schemeClr val="accent2">
                  <a:tint val="23500"/>
                  <a:satMod val="160000"/>
                </a:schemeClr>
              </a:gs>
            </a:gsLst>
            <a:path path="circle">
              <a:fillToRect l="50000" t="50000" r="50000" b="50000"/>
            </a:path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066800" y="2791361"/>
            <a:ext cx="70866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 smtClean="0">
                <a:solidFill>
                  <a:srgbClr val="000099"/>
                </a:solidFill>
                <a:latin typeface="Berlin Sans FB" pitchFamily="34" charset="0"/>
                <a:cs typeface="Aharoni" pitchFamily="2" charset="-79"/>
              </a:rPr>
              <a:t>What is an autobiographical narrative paragraph?</a:t>
            </a:r>
            <a:endParaRPr lang="en-US" sz="4000" dirty="0">
              <a:solidFill>
                <a:srgbClr val="000099"/>
              </a:solidFill>
              <a:latin typeface="Berlin Sans FB" pitchFamily="34" charset="0"/>
              <a:cs typeface="Aharoni" pitchFamily="2" charset="-79"/>
            </a:endParaRPr>
          </a:p>
        </p:txBody>
      </p:sp>
      <p:sp>
        <p:nvSpPr>
          <p:cNvPr id="4" name="مربع نص 4"/>
          <p:cNvSpPr txBox="1"/>
          <p:nvPr/>
        </p:nvSpPr>
        <p:spPr>
          <a:xfrm>
            <a:off x="533400" y="5001161"/>
            <a:ext cx="8384232" cy="1323439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en-US" sz="4000" dirty="0" smtClean="0">
                <a:solidFill>
                  <a:srgbClr val="002060"/>
                </a:solidFill>
                <a:latin typeface="Andalus" pitchFamily="18" charset="-78"/>
                <a:cs typeface="Akhbar MT" pitchFamily="2" charset="-78"/>
              </a:rPr>
              <a:t>It’s a personal narrative.</a:t>
            </a:r>
          </a:p>
          <a:p>
            <a:pPr algn="ctr"/>
            <a:r>
              <a:rPr lang="en-US" sz="400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ndalus" pitchFamily="18" charset="-78"/>
                <a:cs typeface="Akhbar MT" pitchFamily="2" charset="-78"/>
              </a:rPr>
              <a:t>An autobiographical </a:t>
            </a:r>
            <a:r>
              <a:rPr lang="en-US" sz="4000" dirty="0" smtClean="0">
                <a:solidFill>
                  <a:srgbClr val="002060"/>
                </a:solidFill>
                <a:latin typeface="Andalus" pitchFamily="18" charset="-78"/>
                <a:cs typeface="Akhbar MT" pitchFamily="2" charset="-78"/>
              </a:rPr>
              <a:t>means about you.</a:t>
            </a:r>
            <a:endParaRPr lang="ar-SA" sz="4000" dirty="0">
              <a:solidFill>
                <a:srgbClr val="002060"/>
              </a:solidFill>
              <a:latin typeface="Andalus" pitchFamily="18" charset="-78"/>
              <a:cs typeface="Akhbar MT" pitchFamily="2" charset="-78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533400" y="228600"/>
            <a:ext cx="807720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 smtClean="0">
                <a:solidFill>
                  <a:srgbClr val="800000"/>
                </a:solidFill>
                <a:latin typeface="Cooper Black" pitchFamily="18" charset="0"/>
                <a:cs typeface="Aharoni" pitchFamily="2" charset="-79"/>
              </a:rPr>
              <a:t>Today we will concentrate on how to write                                       </a:t>
            </a:r>
            <a:r>
              <a:rPr lang="en-US" sz="3600" dirty="0" smtClean="0">
                <a:solidFill>
                  <a:srgbClr val="FF0000"/>
                </a:solidFill>
                <a:latin typeface="Cooper Black" pitchFamily="18" charset="0"/>
                <a:cs typeface="Aharoni" pitchFamily="2" charset="-79"/>
              </a:rPr>
              <a:t>an</a:t>
            </a:r>
            <a:r>
              <a:rPr lang="en-US" sz="3600" dirty="0" smtClean="0">
                <a:solidFill>
                  <a:srgbClr val="800000"/>
                </a:solidFill>
                <a:latin typeface="Cooper Black" pitchFamily="18" charset="0"/>
                <a:cs typeface="Aharoni" pitchFamily="2" charset="-79"/>
              </a:rPr>
              <a:t> </a:t>
            </a:r>
            <a:r>
              <a:rPr lang="en-US" sz="3600" dirty="0" smtClean="0">
                <a:solidFill>
                  <a:srgbClr val="FF0000"/>
                </a:solidFill>
                <a:latin typeface="Cooper Black" pitchFamily="18" charset="0"/>
                <a:cs typeface="Aharoni" pitchFamily="2" charset="-79"/>
              </a:rPr>
              <a:t>autobiographical narrative paragraph</a:t>
            </a:r>
            <a:endParaRPr lang="en-US" sz="3600" dirty="0">
              <a:solidFill>
                <a:srgbClr val="800000"/>
              </a:solidFill>
              <a:latin typeface="Cooper Black" pitchFamily="18" charset="0"/>
              <a:cs typeface="Aharoni" pitchFamily="2" charset="-79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2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7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gradFill flip="none" rotWithShape="1">
            <a:gsLst>
              <a:gs pos="0">
                <a:srgbClr val="FFCC66">
                  <a:tint val="66000"/>
                  <a:satMod val="160000"/>
                </a:srgbClr>
              </a:gs>
              <a:gs pos="50000">
                <a:srgbClr val="FFCC66">
                  <a:tint val="44500"/>
                  <a:satMod val="160000"/>
                </a:srgbClr>
              </a:gs>
              <a:gs pos="100000">
                <a:srgbClr val="FFCC66">
                  <a:tint val="23500"/>
                  <a:satMod val="160000"/>
                </a:srgbClr>
              </a:gs>
            </a:gsLst>
            <a:lin ang="10800000" scaled="1"/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Down Arrow Callout 7"/>
          <p:cNvSpPr/>
          <p:nvPr/>
        </p:nvSpPr>
        <p:spPr>
          <a:xfrm>
            <a:off x="152400" y="228600"/>
            <a:ext cx="6477000" cy="3048000"/>
          </a:xfrm>
          <a:prstGeom prst="downArrowCallout">
            <a:avLst/>
          </a:prstGeom>
          <a:gradFill flip="none" rotWithShape="1">
            <a:gsLst>
              <a:gs pos="0">
                <a:schemeClr val="accent2">
                  <a:tint val="66000"/>
                  <a:satMod val="160000"/>
                </a:schemeClr>
              </a:gs>
              <a:gs pos="50000">
                <a:schemeClr val="accent2">
                  <a:tint val="44500"/>
                  <a:satMod val="160000"/>
                </a:schemeClr>
              </a:gs>
              <a:gs pos="100000">
                <a:schemeClr val="accent2">
                  <a:tint val="23500"/>
                  <a:satMod val="160000"/>
                </a:schemeClr>
              </a:gs>
            </a:gsLst>
            <a:path path="circle">
              <a:fillToRect l="50000" t="50000" r="50000" b="50000"/>
            </a:path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81000" y="228600"/>
            <a:ext cx="601980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 smtClean="0">
                <a:solidFill>
                  <a:srgbClr val="C00000"/>
                </a:solidFill>
                <a:latin typeface="Berlin Sans FB" pitchFamily="34" charset="0"/>
                <a:cs typeface="Aharoni" pitchFamily="2" charset="-79"/>
              </a:rPr>
              <a:t>Why do we need to write an autobiographical paragraph?</a:t>
            </a:r>
            <a:endParaRPr lang="en-US" sz="4000" dirty="0">
              <a:solidFill>
                <a:srgbClr val="C00000"/>
              </a:solidFill>
              <a:latin typeface="Berlin Sans FB" pitchFamily="34" charset="0"/>
              <a:cs typeface="Aharoni" pitchFamily="2" charset="-79"/>
            </a:endParaRPr>
          </a:p>
        </p:txBody>
      </p:sp>
      <p:sp>
        <p:nvSpPr>
          <p:cNvPr id="4" name="مربع نص 4"/>
          <p:cNvSpPr txBox="1"/>
          <p:nvPr/>
        </p:nvSpPr>
        <p:spPr>
          <a:xfrm>
            <a:off x="990600" y="3389055"/>
            <a:ext cx="4955232" cy="3170099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en-US" sz="4000" dirty="0" smtClean="0">
                <a:solidFill>
                  <a:schemeClr val="accent1">
                    <a:lumMod val="50000"/>
                  </a:schemeClr>
                </a:solidFill>
                <a:latin typeface="Andalus" pitchFamily="18" charset="-78"/>
                <a:cs typeface="Akhbar MT" pitchFamily="2" charset="-78"/>
              </a:rPr>
              <a:t>To write bout our personal history, accomplishments, talents, qualities…..etc. for any purpose.</a:t>
            </a:r>
            <a:endParaRPr lang="ar-SA" sz="4000" dirty="0">
              <a:solidFill>
                <a:schemeClr val="accent1">
                  <a:lumMod val="50000"/>
                </a:schemeClr>
              </a:solidFill>
              <a:latin typeface="Andalus" pitchFamily="18" charset="-78"/>
              <a:cs typeface="Akhbar MT" pitchFamily="2" charset="-78"/>
            </a:endParaRPr>
          </a:p>
        </p:txBody>
      </p:sp>
      <p:pic>
        <p:nvPicPr>
          <p:cNvPr id="9218" name="Picture 2" descr="http://ieng9.ucsd.edu/~tnarayan/accomplishment_picture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096000" y="2971800"/>
            <a:ext cx="2819400" cy="35814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gradFill flip="none" rotWithShape="1">
            <a:gsLst>
              <a:gs pos="0">
                <a:srgbClr val="FFCC66">
                  <a:tint val="66000"/>
                  <a:satMod val="160000"/>
                </a:srgbClr>
              </a:gs>
              <a:gs pos="50000">
                <a:srgbClr val="FFCC66">
                  <a:tint val="44500"/>
                  <a:satMod val="160000"/>
                </a:srgbClr>
              </a:gs>
              <a:gs pos="100000">
                <a:srgbClr val="FFCC66">
                  <a:tint val="23500"/>
                  <a:satMod val="160000"/>
                </a:srgbClr>
              </a:gs>
            </a:gsLst>
            <a:lin ang="10800000" scaled="1"/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Box 2"/>
          <p:cNvSpPr txBox="1"/>
          <p:nvPr/>
        </p:nvSpPr>
        <p:spPr>
          <a:xfrm>
            <a:off x="457200" y="304800"/>
            <a:ext cx="50292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u="sng" dirty="0" smtClean="0">
                <a:solidFill>
                  <a:srgbClr val="FF0000"/>
                </a:solidFill>
                <a:latin typeface="Aharoni" pitchFamily="2" charset="-79"/>
                <a:cs typeface="Aharoni" pitchFamily="2" charset="-79"/>
              </a:rPr>
              <a:t>Before you write:</a:t>
            </a:r>
            <a:endParaRPr lang="en-US" sz="4000" u="sng" dirty="0">
              <a:solidFill>
                <a:srgbClr val="FF0000"/>
              </a:solidFill>
              <a:latin typeface="Aharoni" pitchFamily="2" charset="-79"/>
              <a:cs typeface="Aharoni" pitchFamily="2" charset="-79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28600" y="1267361"/>
            <a:ext cx="8305800" cy="11387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smtClean="0">
                <a:latin typeface="Andalus" pitchFamily="18" charset="-78"/>
                <a:cs typeface="Andalus" pitchFamily="18" charset="-78"/>
              </a:rPr>
              <a:t>1- Set your main idea. </a:t>
            </a:r>
            <a:r>
              <a:rPr lang="en-US" sz="3200" dirty="0" smtClean="0">
                <a:solidFill>
                  <a:schemeClr val="accent6">
                    <a:lumMod val="50000"/>
                  </a:schemeClr>
                </a:solidFill>
                <a:latin typeface="Andalus" pitchFamily="18" charset="-78"/>
                <a:cs typeface="Andalus" pitchFamily="18" charset="-78"/>
              </a:rPr>
              <a:t>( writing about my accomplishments)</a:t>
            </a:r>
            <a:endParaRPr lang="en-US" sz="3600" dirty="0">
              <a:solidFill>
                <a:schemeClr val="accent6">
                  <a:lumMod val="50000"/>
                </a:schemeClr>
              </a:solidFill>
              <a:latin typeface="Andalus" pitchFamily="18" charset="-78"/>
              <a:cs typeface="Andalus" pitchFamily="18" charset="-78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52400" y="2514600"/>
            <a:ext cx="88392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>
                <a:latin typeface="Andalus" pitchFamily="18" charset="-78"/>
                <a:cs typeface="Andalus" pitchFamily="18" charset="-78"/>
              </a:rPr>
              <a:t>2</a:t>
            </a:r>
            <a:r>
              <a:rPr lang="en-US" sz="3600" dirty="0" smtClean="0">
                <a:latin typeface="Andalus" pitchFamily="18" charset="-78"/>
                <a:cs typeface="Andalus" pitchFamily="18" charset="-78"/>
              </a:rPr>
              <a:t>- Explore ideas </a:t>
            </a:r>
            <a:r>
              <a:rPr lang="en-US" sz="3200" dirty="0" smtClean="0">
                <a:latin typeface="Andalus" pitchFamily="18" charset="-78"/>
                <a:cs typeface="Andalus" pitchFamily="18" charset="-78"/>
              </a:rPr>
              <a:t>(think of your accomplishments)</a:t>
            </a:r>
          </a:p>
          <a:p>
            <a:pPr algn="ctr"/>
            <a:r>
              <a:rPr lang="en-US" sz="2800" dirty="0" smtClean="0">
                <a:solidFill>
                  <a:srgbClr val="FF0066"/>
                </a:solidFill>
                <a:latin typeface="Agency FB" pitchFamily="34" charset="0"/>
                <a:cs typeface="Andalus" pitchFamily="18" charset="-78"/>
              </a:rPr>
              <a:t>Let’s discuss the questions on pg.66 </a:t>
            </a:r>
            <a:endParaRPr lang="en-US" sz="3200" dirty="0">
              <a:solidFill>
                <a:srgbClr val="FF0066"/>
              </a:solidFill>
              <a:latin typeface="Agency FB" pitchFamily="34" charset="0"/>
              <a:cs typeface="Andalus" pitchFamily="18" charset="-78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0" y="3611701"/>
            <a:ext cx="9144000" cy="3170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b="1" i="1" u="sng" dirty="0" smtClean="0">
                <a:solidFill>
                  <a:srgbClr val="FF0000"/>
                </a:solidFill>
                <a:latin typeface="Angsana New" pitchFamily="18" charset="-34"/>
                <a:cs typeface="Angsana New" pitchFamily="18" charset="-34"/>
              </a:rPr>
              <a:t>Strategy 1:</a:t>
            </a:r>
            <a:r>
              <a:rPr lang="en-US" sz="4000" b="1" i="1" u="sng" dirty="0" smtClean="0">
                <a:solidFill>
                  <a:schemeClr val="tx2">
                    <a:lumMod val="75000"/>
                  </a:schemeClr>
                </a:solidFill>
                <a:latin typeface="Angsana New" pitchFamily="18" charset="-34"/>
                <a:cs typeface="Angsana New" pitchFamily="18" charset="-34"/>
              </a:rPr>
              <a:t> How to write about my personal accomplishments?</a:t>
            </a:r>
          </a:p>
          <a:p>
            <a:pPr>
              <a:buFont typeface="Arial" pitchFamily="34" charset="0"/>
              <a:buChar char="•"/>
            </a:pPr>
            <a:r>
              <a:rPr lang="en-US" sz="4000" dirty="0" smtClean="0">
                <a:solidFill>
                  <a:srgbClr val="0000CC"/>
                </a:solidFill>
                <a:latin typeface="Angsana New" pitchFamily="18" charset="-34"/>
                <a:cs typeface="Angsana New" pitchFamily="18" charset="-34"/>
              </a:rPr>
              <a:t>  </a:t>
            </a:r>
            <a:r>
              <a:rPr lang="en-US" sz="4000" dirty="0" smtClean="0">
                <a:solidFill>
                  <a:srgbClr val="000099"/>
                </a:solidFill>
                <a:latin typeface="Angsana New" pitchFamily="18" charset="-34"/>
                <a:cs typeface="Angsana New" pitchFamily="18" charset="-34"/>
              </a:rPr>
              <a:t>Show that you are special or different in some way</a:t>
            </a:r>
          </a:p>
          <a:p>
            <a:pPr>
              <a:buFont typeface="Arial" pitchFamily="34" charset="0"/>
              <a:buChar char="•"/>
            </a:pPr>
            <a:r>
              <a:rPr lang="en-US" sz="4000" dirty="0" smtClean="0">
                <a:solidFill>
                  <a:srgbClr val="000099"/>
                </a:solidFill>
                <a:latin typeface="Angsana New" pitchFamily="18" charset="-34"/>
                <a:cs typeface="Angsana New" pitchFamily="18" charset="-34"/>
              </a:rPr>
              <a:t>  Focus on your good points</a:t>
            </a:r>
          </a:p>
          <a:p>
            <a:pPr>
              <a:buFont typeface="Arial" pitchFamily="34" charset="0"/>
              <a:buChar char="•"/>
            </a:pPr>
            <a:r>
              <a:rPr lang="en-US" sz="4000" dirty="0" smtClean="0">
                <a:solidFill>
                  <a:srgbClr val="000099"/>
                </a:solidFill>
                <a:latin typeface="Angsana New" pitchFamily="18" charset="-34"/>
                <a:cs typeface="Angsana New" pitchFamily="18" charset="-34"/>
              </a:rPr>
              <a:t>  Describe qualities that indicate that you are the best person for the job or college you are applying</a:t>
            </a:r>
            <a:r>
              <a:rPr lang="en-US" sz="4000" dirty="0" smtClean="0">
                <a:solidFill>
                  <a:srgbClr val="0000CC"/>
                </a:solidFill>
                <a:latin typeface="Angsana New" pitchFamily="18" charset="-34"/>
                <a:cs typeface="Angsana New" pitchFamily="18" charset="-34"/>
              </a:rPr>
              <a:t>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4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4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3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600" decel="5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1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2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2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3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3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4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4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50000">
                                          <p:val>
                                            <p:strVal val="#ppt_x+0.1550"/>
                                          </p:val>
                                        </p:tav>
                                        <p:tav tm="5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6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6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7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7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8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8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9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9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600" decel="5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5000">
                                          <p:val>
                                            <p:strVal val="#ppt_y+0.308"/>
                                          </p:val>
                                        </p:tav>
                                        <p:tav tm="10000">
                                          <p:val>
                                            <p:strVal val="#ppt_y+0.3024"/>
                                          </p:val>
                                        </p:tav>
                                        <p:tav tm="15000">
                                          <p:val>
                                            <p:strVal val="#ppt_y+0.2931"/>
                                          </p:val>
                                        </p:tav>
                                        <p:tav tm="20000">
                                          <p:val>
                                            <p:strVal val="#ppt_y+0.2804"/>
                                          </p:val>
                                        </p:tav>
                                        <p:tav tm="25000">
                                          <p:val>
                                            <p:strVal val="#ppt_y+0.2646"/>
                                          </p:val>
                                        </p:tav>
                                        <p:tav tm="30000">
                                          <p:val>
                                            <p:strVal val="#ppt_y+0.2461"/>
                                          </p:val>
                                        </p:tav>
                                        <p:tav tm="35000">
                                          <p:val>
                                            <p:strVal val="#ppt_y+0.2253"/>
                                          </p:val>
                                        </p:tav>
                                        <p:tav tm="40000">
                                          <p:val>
                                            <p:strVal val="#ppt_y+0.2029"/>
                                          </p:val>
                                        </p:tav>
                                        <p:tav tm="45000">
                                          <p:val>
                                            <p:strVal val="#ppt_y+0.1792"/>
                                          </p:val>
                                        </p:tav>
                                        <p:tav tm="50000">
                                          <p:val>
                                            <p:strVal val="#ppt_y+0.155"/>
                                          </p:val>
                                        </p:tav>
                                        <p:tav tm="55000">
                                          <p:val>
                                            <p:strVal val="#ppt_y+0.1307"/>
                                          </p:val>
                                        </p:tav>
                                        <p:tav tm="60000">
                                          <p:val>
                                            <p:strVal val="#ppt_y+0.1071"/>
                                          </p:val>
                                        </p:tav>
                                        <p:tav tm="65000">
                                          <p:val>
                                            <p:strVal val="#ppt_y+0.0846"/>
                                          </p:val>
                                        </p:tav>
                                        <p:tav tm="70000">
                                          <p:val>
                                            <p:strVal val="#ppt_y+0.0639"/>
                                          </p:val>
                                        </p:tav>
                                        <p:tav tm="75000">
                                          <p:val>
                                            <p:strVal val="#ppt_y+0.0454"/>
                                          </p:val>
                                        </p:tav>
                                        <p:tav tm="80000">
                                          <p:val>
                                            <p:strVal val="#ppt_y+0.0296"/>
                                          </p:val>
                                        </p:tav>
                                        <p:tav tm="85000">
                                          <p:val>
                                            <p:strVal val="#ppt_y+0.0169"/>
                                          </p:val>
                                        </p:tav>
                                        <p:tav tm="90000">
                                          <p:val>
                                            <p:strVal val="#ppt_y+0.0076"/>
                                          </p:val>
                                        </p:tav>
                                        <p:tav tm="95000">
                                          <p:val>
                                            <p:strVal val="#ppt_y+0.0019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P spid="6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gradFill flip="none" rotWithShape="1">
            <a:gsLst>
              <a:gs pos="0">
                <a:srgbClr val="FFCC66">
                  <a:tint val="66000"/>
                  <a:satMod val="160000"/>
                </a:srgbClr>
              </a:gs>
              <a:gs pos="50000">
                <a:srgbClr val="FFCC66">
                  <a:tint val="44500"/>
                  <a:satMod val="160000"/>
                </a:srgbClr>
              </a:gs>
              <a:gs pos="100000">
                <a:srgbClr val="FFCC66">
                  <a:tint val="23500"/>
                  <a:satMod val="160000"/>
                </a:srgbClr>
              </a:gs>
            </a:gsLst>
            <a:lin ang="10800000" scaled="1"/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Box 2"/>
          <p:cNvSpPr txBox="1"/>
          <p:nvPr/>
        </p:nvSpPr>
        <p:spPr>
          <a:xfrm>
            <a:off x="457200" y="304800"/>
            <a:ext cx="50292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u="sng" dirty="0" smtClean="0">
                <a:solidFill>
                  <a:srgbClr val="FF0000"/>
                </a:solidFill>
                <a:latin typeface="Aharoni" pitchFamily="2" charset="-79"/>
                <a:cs typeface="Aharoni" pitchFamily="2" charset="-79"/>
              </a:rPr>
              <a:t>Before you write:</a:t>
            </a:r>
            <a:endParaRPr lang="en-US" sz="4000" u="sng" dirty="0">
              <a:solidFill>
                <a:srgbClr val="FF0000"/>
              </a:solidFill>
              <a:latin typeface="Aharoni" pitchFamily="2" charset="-79"/>
              <a:cs typeface="Aharoni" pitchFamily="2" charset="-79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76200" y="1267361"/>
            <a:ext cx="9220200" cy="11387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>
                <a:latin typeface="Andalus" pitchFamily="18" charset="-78"/>
                <a:cs typeface="Andalus" pitchFamily="18" charset="-78"/>
              </a:rPr>
              <a:t>3</a:t>
            </a:r>
            <a:r>
              <a:rPr lang="en-US" sz="3600" dirty="0" smtClean="0">
                <a:latin typeface="Andalus" pitchFamily="18" charset="-78"/>
                <a:cs typeface="Andalus" pitchFamily="18" charset="-78"/>
              </a:rPr>
              <a:t>- Build up you vocabulary. </a:t>
            </a:r>
            <a:r>
              <a:rPr lang="en-US" sz="3200" dirty="0" smtClean="0">
                <a:solidFill>
                  <a:schemeClr val="accent6">
                    <a:lumMod val="50000"/>
                  </a:schemeClr>
                </a:solidFill>
                <a:latin typeface="Andalus" pitchFamily="18" charset="-78"/>
                <a:cs typeface="Andalus" pitchFamily="18" charset="-78"/>
              </a:rPr>
              <a:t>(Think of vocabulary that describe your personal characteristic)</a:t>
            </a:r>
            <a:endParaRPr lang="en-US" sz="3600" dirty="0">
              <a:solidFill>
                <a:schemeClr val="accent6">
                  <a:lumMod val="50000"/>
                </a:schemeClr>
              </a:solidFill>
              <a:latin typeface="Andalus" pitchFamily="18" charset="-78"/>
              <a:cs typeface="Andalus" pitchFamily="18" charset="-78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81000" y="2387025"/>
            <a:ext cx="83058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 smtClean="0">
                <a:solidFill>
                  <a:srgbClr val="FF0066"/>
                </a:solidFill>
                <a:latin typeface="Agency FB" pitchFamily="34" charset="0"/>
                <a:cs typeface="Angsana New" pitchFamily="18" charset="-34"/>
              </a:rPr>
              <a:t>Let’s do Ex. 3 on pg.67</a:t>
            </a:r>
            <a:endParaRPr lang="en-US" sz="3200" dirty="0">
              <a:solidFill>
                <a:srgbClr val="FF0066"/>
              </a:solidFill>
              <a:latin typeface="Agency FB" pitchFamily="34" charset="0"/>
              <a:cs typeface="Angsana New" pitchFamily="18" charset="-34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76200" y="3163669"/>
            <a:ext cx="42672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u="sng" dirty="0" smtClean="0">
                <a:solidFill>
                  <a:srgbClr val="660066"/>
                </a:solidFill>
                <a:latin typeface="Arial Rounded MT Bold" pitchFamily="34" charset="0"/>
                <a:cs typeface="Aharoni" pitchFamily="2" charset="-79"/>
              </a:rPr>
              <a:t>Using Antonyms: 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0" y="3922455"/>
            <a:ext cx="9220200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>
                <a:solidFill>
                  <a:srgbClr val="FF0000"/>
                </a:solidFill>
                <a:latin typeface="Berlin Sans FB" pitchFamily="34" charset="0"/>
                <a:cs typeface="Angsana New" pitchFamily="18" charset="-34"/>
              </a:rPr>
              <a:t>An antonym = </a:t>
            </a:r>
            <a:r>
              <a:rPr lang="en-US" sz="3200" dirty="0" smtClean="0">
                <a:solidFill>
                  <a:srgbClr val="000099"/>
                </a:solidFill>
                <a:latin typeface="Berlin Sans FB" pitchFamily="34" charset="0"/>
                <a:cs typeface="Angsana New" pitchFamily="18" charset="-34"/>
              </a:rPr>
              <a:t>a word that has an opposite meaning</a:t>
            </a:r>
          </a:p>
          <a:p>
            <a:pPr>
              <a:buFont typeface="Arial" pitchFamily="34" charset="0"/>
              <a:buChar char="•"/>
            </a:pPr>
            <a:r>
              <a:rPr lang="en-US" sz="3200" dirty="0" smtClean="0">
                <a:solidFill>
                  <a:srgbClr val="000099"/>
                </a:solidFill>
                <a:latin typeface="Berlin Sans FB" pitchFamily="34" charset="0"/>
                <a:cs typeface="Angsana New" pitchFamily="18" charset="-34"/>
              </a:rPr>
              <a:t> some of them are completely different words:</a:t>
            </a:r>
          </a:p>
          <a:p>
            <a:pPr algn="ctr"/>
            <a:r>
              <a:rPr lang="en-US" sz="3200" dirty="0" smtClean="0">
                <a:solidFill>
                  <a:srgbClr val="009900"/>
                </a:solidFill>
                <a:latin typeface="Berlin Sans FB" pitchFamily="34" charset="0"/>
                <a:cs typeface="Angsana New" pitchFamily="18" charset="-34"/>
              </a:rPr>
              <a:t>difficult – easygoing</a:t>
            </a:r>
          </a:p>
          <a:p>
            <a:pPr>
              <a:buFont typeface="Arial" pitchFamily="34" charset="0"/>
              <a:buChar char="•"/>
            </a:pPr>
            <a:r>
              <a:rPr lang="en-US" sz="3200" dirty="0" smtClean="0">
                <a:solidFill>
                  <a:srgbClr val="000099"/>
                </a:solidFill>
                <a:latin typeface="Berlin Sans FB" pitchFamily="34" charset="0"/>
                <a:cs typeface="Angsana New" pitchFamily="18" charset="-34"/>
              </a:rPr>
              <a:t> some of them are different forms of the same word:</a:t>
            </a:r>
          </a:p>
          <a:p>
            <a:pPr algn="ctr"/>
            <a:r>
              <a:rPr lang="en-US" sz="3200" dirty="0" smtClean="0">
                <a:solidFill>
                  <a:srgbClr val="009900"/>
                </a:solidFill>
                <a:latin typeface="Berlin Sans FB" pitchFamily="34" charset="0"/>
                <a:cs typeface="Angsana New" pitchFamily="18" charset="-34"/>
              </a:rPr>
              <a:t>attractive - unattractive </a:t>
            </a:r>
            <a:endParaRPr lang="en-US" sz="3200" dirty="0">
              <a:solidFill>
                <a:srgbClr val="009900"/>
              </a:solidFill>
              <a:latin typeface="Berlin Sans FB" pitchFamily="34" charset="0"/>
              <a:cs typeface="Angsana New" pitchFamily="18" charset="-34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3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8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23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6" grpId="0"/>
      <p:bldP spid="8" grpId="0"/>
      <p:bldP spid="10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gradFill flip="none" rotWithShape="1">
            <a:gsLst>
              <a:gs pos="0">
                <a:srgbClr val="FFCC66">
                  <a:tint val="66000"/>
                  <a:satMod val="160000"/>
                </a:srgbClr>
              </a:gs>
              <a:gs pos="50000">
                <a:srgbClr val="FFCC66">
                  <a:tint val="44500"/>
                  <a:satMod val="160000"/>
                </a:srgbClr>
              </a:gs>
              <a:gs pos="100000">
                <a:srgbClr val="FFCC66">
                  <a:tint val="23500"/>
                  <a:satMod val="160000"/>
                </a:srgbClr>
              </a:gs>
            </a:gsLst>
            <a:lin ang="10800000" scaled="1"/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Box 2"/>
          <p:cNvSpPr txBox="1"/>
          <p:nvPr/>
        </p:nvSpPr>
        <p:spPr>
          <a:xfrm>
            <a:off x="76200" y="381000"/>
            <a:ext cx="8991600" cy="4401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b="1" i="1" u="sng" dirty="0" smtClean="0">
                <a:solidFill>
                  <a:srgbClr val="FF0000"/>
                </a:solidFill>
                <a:latin typeface="Angsana New" pitchFamily="18" charset="-34"/>
                <a:cs typeface="Angsana New" pitchFamily="18" charset="-34"/>
              </a:rPr>
              <a:t>Strategy 2:</a:t>
            </a:r>
            <a:r>
              <a:rPr lang="en-US" sz="4000" b="1" i="1" u="sng" dirty="0" smtClean="0">
                <a:solidFill>
                  <a:schemeClr val="tx2">
                    <a:lumMod val="75000"/>
                  </a:schemeClr>
                </a:solidFill>
                <a:latin typeface="Angsana New" pitchFamily="18" charset="-34"/>
                <a:cs typeface="Angsana New" pitchFamily="18" charset="-34"/>
              </a:rPr>
              <a:t> Making direct statements and implying:</a:t>
            </a:r>
          </a:p>
          <a:p>
            <a:r>
              <a:rPr lang="en-US" sz="4000" dirty="0" smtClean="0">
                <a:solidFill>
                  <a:srgbClr val="0000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ngsana New" pitchFamily="18" charset="-34"/>
                <a:cs typeface="Angsana New" pitchFamily="18" charset="-34"/>
              </a:rPr>
              <a:t>To write about yourself, there are two ways: </a:t>
            </a:r>
            <a:r>
              <a:rPr lang="en-US" sz="40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ngsana New" pitchFamily="18" charset="-34"/>
                <a:cs typeface="Angsana New" pitchFamily="18" charset="-34"/>
              </a:rPr>
              <a:t>direct and indirect:</a:t>
            </a:r>
          </a:p>
          <a:p>
            <a:pPr>
              <a:buFont typeface="Arial" pitchFamily="34" charset="0"/>
              <a:buChar char="•"/>
            </a:pPr>
            <a:r>
              <a:rPr lang="en-US" sz="4000" dirty="0" smtClean="0">
                <a:solidFill>
                  <a:srgbClr val="000099"/>
                </a:solidFill>
                <a:latin typeface="Angsana New" pitchFamily="18" charset="-34"/>
                <a:cs typeface="Angsana New" pitchFamily="18" charset="-34"/>
              </a:rPr>
              <a:t> You can state directly that you have specific talents or qualities and then approve this with an example or an experience</a:t>
            </a:r>
          </a:p>
          <a:p>
            <a:pPr>
              <a:buFont typeface="Arial" pitchFamily="34" charset="0"/>
              <a:buChar char="•"/>
            </a:pPr>
            <a:r>
              <a:rPr lang="en-US" sz="4000" dirty="0" smtClean="0">
                <a:solidFill>
                  <a:srgbClr val="000099"/>
                </a:solidFill>
                <a:latin typeface="Angsana New" pitchFamily="18" charset="-34"/>
                <a:cs typeface="Angsana New" pitchFamily="18" charset="-34"/>
              </a:rPr>
              <a:t> You can describe an accomplishment or an experience that show you have certain talents or qualities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4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4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3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00" decel="5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1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2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2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3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3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4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4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50000">
                                          <p:val>
                                            <p:strVal val="#ppt_x+0.1550"/>
                                          </p:val>
                                        </p:tav>
                                        <p:tav tm="5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6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6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7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7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8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8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9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9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600" decel="5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5000">
                                          <p:val>
                                            <p:strVal val="#ppt_y+0.308"/>
                                          </p:val>
                                        </p:tav>
                                        <p:tav tm="10000">
                                          <p:val>
                                            <p:strVal val="#ppt_y+0.3024"/>
                                          </p:val>
                                        </p:tav>
                                        <p:tav tm="15000">
                                          <p:val>
                                            <p:strVal val="#ppt_y+0.2931"/>
                                          </p:val>
                                        </p:tav>
                                        <p:tav tm="20000">
                                          <p:val>
                                            <p:strVal val="#ppt_y+0.2804"/>
                                          </p:val>
                                        </p:tav>
                                        <p:tav tm="25000">
                                          <p:val>
                                            <p:strVal val="#ppt_y+0.2646"/>
                                          </p:val>
                                        </p:tav>
                                        <p:tav tm="30000">
                                          <p:val>
                                            <p:strVal val="#ppt_y+0.2461"/>
                                          </p:val>
                                        </p:tav>
                                        <p:tav tm="35000">
                                          <p:val>
                                            <p:strVal val="#ppt_y+0.2253"/>
                                          </p:val>
                                        </p:tav>
                                        <p:tav tm="40000">
                                          <p:val>
                                            <p:strVal val="#ppt_y+0.2029"/>
                                          </p:val>
                                        </p:tav>
                                        <p:tav tm="45000">
                                          <p:val>
                                            <p:strVal val="#ppt_y+0.1792"/>
                                          </p:val>
                                        </p:tav>
                                        <p:tav tm="50000">
                                          <p:val>
                                            <p:strVal val="#ppt_y+0.155"/>
                                          </p:val>
                                        </p:tav>
                                        <p:tav tm="55000">
                                          <p:val>
                                            <p:strVal val="#ppt_y+0.1307"/>
                                          </p:val>
                                        </p:tav>
                                        <p:tav tm="60000">
                                          <p:val>
                                            <p:strVal val="#ppt_y+0.1071"/>
                                          </p:val>
                                        </p:tav>
                                        <p:tav tm="65000">
                                          <p:val>
                                            <p:strVal val="#ppt_y+0.0846"/>
                                          </p:val>
                                        </p:tav>
                                        <p:tav tm="70000">
                                          <p:val>
                                            <p:strVal val="#ppt_y+0.0639"/>
                                          </p:val>
                                        </p:tav>
                                        <p:tav tm="75000">
                                          <p:val>
                                            <p:strVal val="#ppt_y+0.0454"/>
                                          </p:val>
                                        </p:tav>
                                        <p:tav tm="80000">
                                          <p:val>
                                            <p:strVal val="#ppt_y+0.0296"/>
                                          </p:val>
                                        </p:tav>
                                        <p:tav tm="85000">
                                          <p:val>
                                            <p:strVal val="#ppt_y+0.0169"/>
                                          </p:val>
                                        </p:tav>
                                        <p:tav tm="90000">
                                          <p:val>
                                            <p:strVal val="#ppt_y+0.0076"/>
                                          </p:val>
                                        </p:tav>
                                        <p:tav tm="95000">
                                          <p:val>
                                            <p:strVal val="#ppt_y+0.0019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gradFill flip="none" rotWithShape="1">
            <a:gsLst>
              <a:gs pos="0">
                <a:srgbClr val="FFCC66">
                  <a:tint val="66000"/>
                  <a:satMod val="160000"/>
                </a:srgbClr>
              </a:gs>
              <a:gs pos="50000">
                <a:srgbClr val="FFCC66">
                  <a:tint val="44500"/>
                  <a:satMod val="160000"/>
                </a:srgbClr>
              </a:gs>
              <a:gs pos="100000">
                <a:srgbClr val="FFCC66">
                  <a:tint val="23500"/>
                  <a:satMod val="160000"/>
                </a:srgbClr>
              </a:gs>
            </a:gsLst>
            <a:lin ang="10800000" scaled="1"/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Box 2"/>
          <p:cNvSpPr txBox="1"/>
          <p:nvPr/>
        </p:nvSpPr>
        <p:spPr>
          <a:xfrm>
            <a:off x="457200" y="304800"/>
            <a:ext cx="50292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u="sng" dirty="0" smtClean="0">
                <a:solidFill>
                  <a:srgbClr val="FF0000"/>
                </a:solidFill>
                <a:latin typeface="Aharoni" pitchFamily="2" charset="-79"/>
                <a:cs typeface="Aharoni" pitchFamily="2" charset="-79"/>
              </a:rPr>
              <a:t>Before you write:</a:t>
            </a:r>
            <a:endParaRPr lang="en-US" sz="4000" u="sng" dirty="0">
              <a:solidFill>
                <a:srgbClr val="FF0000"/>
              </a:solidFill>
              <a:latin typeface="Aharoni" pitchFamily="2" charset="-79"/>
              <a:cs typeface="Aharoni" pitchFamily="2" charset="-79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28600" y="1447800"/>
            <a:ext cx="8305800" cy="21852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smtClean="0">
                <a:latin typeface="Andalus" pitchFamily="18" charset="-78"/>
                <a:cs typeface="Andalus" pitchFamily="18" charset="-78"/>
              </a:rPr>
              <a:t>4- Organize your idea. </a:t>
            </a:r>
            <a:r>
              <a:rPr lang="en-US" sz="3200" dirty="0" smtClean="0">
                <a:solidFill>
                  <a:schemeClr val="accent6">
                    <a:lumMod val="50000"/>
                  </a:schemeClr>
                </a:solidFill>
                <a:latin typeface="Andalus" pitchFamily="18" charset="-78"/>
                <a:cs typeface="Andalus" pitchFamily="18" charset="-78"/>
              </a:rPr>
              <a:t>( Use a spider map)</a:t>
            </a:r>
            <a:endParaRPr lang="en-US" sz="3600" dirty="0" smtClean="0">
              <a:solidFill>
                <a:schemeClr val="accent6">
                  <a:lumMod val="50000"/>
                </a:schemeClr>
              </a:solidFill>
              <a:latin typeface="Andalus" pitchFamily="18" charset="-78"/>
              <a:cs typeface="Andalus" pitchFamily="18" charset="-78"/>
            </a:endParaRPr>
          </a:p>
          <a:p>
            <a:r>
              <a:rPr lang="en-US" sz="3600" dirty="0" smtClean="0">
                <a:latin typeface="Andalus" pitchFamily="18" charset="-78"/>
                <a:cs typeface="Andalus" pitchFamily="18" charset="-78"/>
              </a:rPr>
              <a:t> </a:t>
            </a:r>
            <a:r>
              <a:rPr lang="en-US" sz="3600" dirty="0" smtClean="0">
                <a:solidFill>
                  <a:srgbClr val="002060"/>
                </a:solidFill>
                <a:latin typeface="Andalus" pitchFamily="18" charset="-78"/>
                <a:cs typeface="Andalus" pitchFamily="18" charset="-78"/>
              </a:rPr>
              <a:t>=</a:t>
            </a:r>
            <a:r>
              <a:rPr lang="en-US" sz="3600" dirty="0" smtClean="0">
                <a:latin typeface="Andalus" pitchFamily="18" charset="-78"/>
                <a:cs typeface="Andalus" pitchFamily="18" charset="-78"/>
              </a:rPr>
              <a:t> </a:t>
            </a:r>
            <a:r>
              <a:rPr lang="en-US" sz="3200" dirty="0" smtClean="0">
                <a:solidFill>
                  <a:srgbClr val="000099"/>
                </a:solidFill>
                <a:latin typeface="Andalus" pitchFamily="18" charset="-78"/>
                <a:cs typeface="Andalus" pitchFamily="18" charset="-78"/>
              </a:rPr>
              <a:t>It’s a type of graphic organizer that allows you to develop several aspects of one central idea. </a:t>
            </a:r>
            <a:endParaRPr lang="en-US" sz="3600" dirty="0" smtClean="0">
              <a:solidFill>
                <a:srgbClr val="000099"/>
              </a:solidFill>
              <a:latin typeface="Andalus" pitchFamily="18" charset="-78"/>
              <a:cs typeface="Andalus" pitchFamily="18" charset="-78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381000" y="3682425"/>
            <a:ext cx="83058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 smtClean="0">
                <a:solidFill>
                  <a:srgbClr val="FF0066"/>
                </a:solidFill>
                <a:latin typeface="Agency FB" pitchFamily="34" charset="0"/>
                <a:cs typeface="Angsana New" pitchFamily="18" charset="-34"/>
              </a:rPr>
              <a:t>Let’s look at the spider map on pg.70</a:t>
            </a:r>
            <a:endParaRPr lang="en-US" sz="3200" dirty="0">
              <a:solidFill>
                <a:srgbClr val="FF0066"/>
              </a:solidFill>
              <a:latin typeface="Agency FB" pitchFamily="34" charset="0"/>
              <a:cs typeface="Angsana New" pitchFamily="18" charset="-34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3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10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gradFill flip="none" rotWithShape="1">
            <a:gsLst>
              <a:gs pos="0">
                <a:srgbClr val="FFCC66">
                  <a:tint val="66000"/>
                  <a:satMod val="160000"/>
                </a:srgbClr>
              </a:gs>
              <a:gs pos="50000">
                <a:srgbClr val="FFCC66">
                  <a:tint val="44500"/>
                  <a:satMod val="160000"/>
                </a:srgbClr>
              </a:gs>
              <a:gs pos="100000">
                <a:srgbClr val="FFCC66">
                  <a:tint val="23500"/>
                  <a:satMod val="160000"/>
                </a:srgbClr>
              </a:gs>
            </a:gsLst>
            <a:lin ang="10800000" scaled="1"/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Box 2"/>
          <p:cNvSpPr txBox="1"/>
          <p:nvPr/>
        </p:nvSpPr>
        <p:spPr>
          <a:xfrm>
            <a:off x="76200" y="533400"/>
            <a:ext cx="8991600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b="1" i="1" u="sng" dirty="0" smtClean="0">
                <a:solidFill>
                  <a:srgbClr val="FF0000"/>
                </a:solidFill>
                <a:latin typeface="Angsana New" pitchFamily="18" charset="-34"/>
                <a:cs typeface="Angsana New" pitchFamily="18" charset="-34"/>
              </a:rPr>
              <a:t>Strategy 3:</a:t>
            </a:r>
            <a:r>
              <a:rPr lang="en-US" sz="4000" b="1" i="1" u="sng" dirty="0" smtClean="0">
                <a:solidFill>
                  <a:schemeClr val="tx2">
                    <a:lumMod val="75000"/>
                  </a:schemeClr>
                </a:solidFill>
                <a:latin typeface="Angsana New" pitchFamily="18" charset="-34"/>
                <a:cs typeface="Angsana New" pitchFamily="18" charset="-34"/>
              </a:rPr>
              <a:t> Using more than one paragraph:</a:t>
            </a:r>
          </a:p>
          <a:p>
            <a:r>
              <a:rPr lang="en-US" sz="4000" dirty="0" smtClean="0">
                <a:solidFill>
                  <a:srgbClr val="000099"/>
                </a:solidFill>
                <a:latin typeface="Angsana New" pitchFamily="18" charset="-34"/>
                <a:cs typeface="Angsana New" pitchFamily="18" charset="-34"/>
              </a:rPr>
              <a:t>You will be able to write about your experience in one paragraph. However, if the experience has several parts, you can use two paragraphs.</a:t>
            </a:r>
          </a:p>
          <a:p>
            <a:pPr algn="ctr"/>
            <a:r>
              <a:rPr lang="en-US" sz="4000" b="1" dirty="0" smtClean="0">
                <a:solidFill>
                  <a:srgbClr val="00CC00"/>
                </a:solidFill>
                <a:latin typeface="Angsana New" pitchFamily="18" charset="-34"/>
                <a:cs typeface="Angsana New" pitchFamily="18" charset="-34"/>
              </a:rPr>
              <a:t>BUT REMEMBER!!</a:t>
            </a:r>
          </a:p>
          <a:p>
            <a:r>
              <a:rPr lang="en-US" sz="4000" dirty="0" smtClean="0">
                <a:solidFill>
                  <a:srgbClr val="000099"/>
                </a:solidFill>
                <a:latin typeface="Angsana New" pitchFamily="18" charset="-34"/>
                <a:cs typeface="Angsana New" pitchFamily="18" charset="-34"/>
              </a:rPr>
              <a:t>Each paragraph should have </a:t>
            </a:r>
            <a:r>
              <a:rPr lang="en-US" sz="4000" u="sng" dirty="0" smtClean="0">
                <a:solidFill>
                  <a:srgbClr val="C00000"/>
                </a:solidFill>
                <a:latin typeface="Angsana New" pitchFamily="18" charset="-34"/>
                <a:cs typeface="Angsana New" pitchFamily="18" charset="-34"/>
              </a:rPr>
              <a:t>its own topic sentence</a:t>
            </a:r>
            <a:r>
              <a:rPr lang="en-US" sz="4000" dirty="0" smtClean="0">
                <a:solidFill>
                  <a:srgbClr val="000099"/>
                </a:solidFill>
                <a:latin typeface="Angsana New" pitchFamily="18" charset="-34"/>
                <a:cs typeface="Angsana New" pitchFamily="18" charset="-34"/>
              </a:rPr>
              <a:t>. </a:t>
            </a:r>
            <a:endParaRPr lang="en-US" sz="4000" b="1" dirty="0" smtClean="0">
              <a:solidFill>
                <a:srgbClr val="C00000"/>
              </a:solidFill>
              <a:latin typeface="Angsana New" pitchFamily="18" charset="-34"/>
              <a:cs typeface="Angsana New" pitchFamily="18" charset="-34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4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4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3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00" decel="5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1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2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2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3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3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4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4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50000">
                                          <p:val>
                                            <p:strVal val="#ppt_x+0.1550"/>
                                          </p:val>
                                        </p:tav>
                                        <p:tav tm="5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6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6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7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7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8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8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9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9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600" decel="5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5000">
                                          <p:val>
                                            <p:strVal val="#ppt_y+0.308"/>
                                          </p:val>
                                        </p:tav>
                                        <p:tav tm="10000">
                                          <p:val>
                                            <p:strVal val="#ppt_y+0.3024"/>
                                          </p:val>
                                        </p:tav>
                                        <p:tav tm="15000">
                                          <p:val>
                                            <p:strVal val="#ppt_y+0.2931"/>
                                          </p:val>
                                        </p:tav>
                                        <p:tav tm="20000">
                                          <p:val>
                                            <p:strVal val="#ppt_y+0.2804"/>
                                          </p:val>
                                        </p:tav>
                                        <p:tav tm="25000">
                                          <p:val>
                                            <p:strVal val="#ppt_y+0.2646"/>
                                          </p:val>
                                        </p:tav>
                                        <p:tav tm="30000">
                                          <p:val>
                                            <p:strVal val="#ppt_y+0.2461"/>
                                          </p:val>
                                        </p:tav>
                                        <p:tav tm="35000">
                                          <p:val>
                                            <p:strVal val="#ppt_y+0.2253"/>
                                          </p:val>
                                        </p:tav>
                                        <p:tav tm="40000">
                                          <p:val>
                                            <p:strVal val="#ppt_y+0.2029"/>
                                          </p:val>
                                        </p:tav>
                                        <p:tav tm="45000">
                                          <p:val>
                                            <p:strVal val="#ppt_y+0.1792"/>
                                          </p:val>
                                        </p:tav>
                                        <p:tav tm="50000">
                                          <p:val>
                                            <p:strVal val="#ppt_y+0.155"/>
                                          </p:val>
                                        </p:tav>
                                        <p:tav tm="55000">
                                          <p:val>
                                            <p:strVal val="#ppt_y+0.1307"/>
                                          </p:val>
                                        </p:tav>
                                        <p:tav tm="60000">
                                          <p:val>
                                            <p:strVal val="#ppt_y+0.1071"/>
                                          </p:val>
                                        </p:tav>
                                        <p:tav tm="65000">
                                          <p:val>
                                            <p:strVal val="#ppt_y+0.0846"/>
                                          </p:val>
                                        </p:tav>
                                        <p:tav tm="70000">
                                          <p:val>
                                            <p:strVal val="#ppt_y+0.0639"/>
                                          </p:val>
                                        </p:tav>
                                        <p:tav tm="75000">
                                          <p:val>
                                            <p:strVal val="#ppt_y+0.0454"/>
                                          </p:val>
                                        </p:tav>
                                        <p:tav tm="80000">
                                          <p:val>
                                            <p:strVal val="#ppt_y+0.0296"/>
                                          </p:val>
                                        </p:tav>
                                        <p:tav tm="85000">
                                          <p:val>
                                            <p:strVal val="#ppt_y+0.0169"/>
                                          </p:val>
                                        </p:tav>
                                        <p:tav tm="90000">
                                          <p:val>
                                            <p:strVal val="#ppt_y+0.0076"/>
                                          </p:val>
                                        </p:tav>
                                        <p:tav tm="95000">
                                          <p:val>
                                            <p:strVal val="#ppt_y+0.0019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gradFill flip="none" rotWithShape="1">
            <a:gsLst>
              <a:gs pos="0">
                <a:srgbClr val="FFCC66">
                  <a:tint val="66000"/>
                  <a:satMod val="160000"/>
                </a:srgbClr>
              </a:gs>
              <a:gs pos="50000">
                <a:srgbClr val="FFCC66">
                  <a:tint val="44500"/>
                  <a:satMod val="160000"/>
                </a:srgbClr>
              </a:gs>
              <a:gs pos="100000">
                <a:srgbClr val="FFCC66">
                  <a:tint val="23500"/>
                  <a:satMod val="160000"/>
                </a:srgbClr>
              </a:gs>
            </a:gsLst>
            <a:lin ang="10800000" scaled="1"/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Box 2"/>
          <p:cNvSpPr txBox="1"/>
          <p:nvPr/>
        </p:nvSpPr>
        <p:spPr>
          <a:xfrm>
            <a:off x="76200" y="304800"/>
            <a:ext cx="8991600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b="1" i="1" u="sng" dirty="0" smtClean="0">
                <a:solidFill>
                  <a:srgbClr val="FF0000"/>
                </a:solidFill>
                <a:latin typeface="Angsana New" pitchFamily="18" charset="-34"/>
                <a:cs typeface="Angsana New" pitchFamily="18" charset="-34"/>
              </a:rPr>
              <a:t>Strategy 4:</a:t>
            </a:r>
            <a:r>
              <a:rPr lang="en-US" sz="4000" b="1" i="1" u="sng" dirty="0" smtClean="0">
                <a:solidFill>
                  <a:schemeClr val="tx2">
                    <a:lumMod val="75000"/>
                  </a:schemeClr>
                </a:solidFill>
                <a:latin typeface="Angsana New" pitchFamily="18" charset="-34"/>
                <a:cs typeface="Angsana New" pitchFamily="18" charset="-34"/>
              </a:rPr>
              <a:t> Writing a topic sentence:</a:t>
            </a:r>
          </a:p>
          <a:p>
            <a:r>
              <a:rPr lang="en-US" sz="4000" dirty="0" smtClean="0">
                <a:solidFill>
                  <a:srgbClr val="0000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ngsana New" pitchFamily="18" charset="-34"/>
                <a:cs typeface="Angsana New" pitchFamily="18" charset="-34"/>
              </a:rPr>
              <a:t>The topic sentence for your autobiographical paragraph should:</a:t>
            </a:r>
          </a:p>
          <a:p>
            <a:pPr>
              <a:buFont typeface="Arial" pitchFamily="34" charset="0"/>
              <a:buChar char="•"/>
            </a:pPr>
            <a:r>
              <a:rPr lang="en-US" sz="4000" dirty="0" smtClean="0">
                <a:solidFill>
                  <a:srgbClr val="000099"/>
                </a:solidFill>
                <a:latin typeface="Angsana New" pitchFamily="18" charset="-34"/>
                <a:cs typeface="Angsana New" pitchFamily="18" charset="-34"/>
              </a:rPr>
              <a:t> tell that you are going to talk about your personal accomplishments, talents, qualities…..etc.</a:t>
            </a:r>
          </a:p>
          <a:p>
            <a:pPr>
              <a:buFont typeface="Arial" pitchFamily="34" charset="0"/>
              <a:buChar char="•"/>
            </a:pPr>
            <a:r>
              <a:rPr lang="en-US" sz="4000" dirty="0" smtClean="0">
                <a:solidFill>
                  <a:srgbClr val="000099"/>
                </a:solidFill>
                <a:latin typeface="Angsana New" pitchFamily="18" charset="-34"/>
                <a:cs typeface="Angsana New" pitchFamily="18" charset="-34"/>
              </a:rPr>
              <a:t> grab your readers’ attention.</a:t>
            </a:r>
          </a:p>
          <a:p>
            <a:pPr>
              <a:buFont typeface="Arial" pitchFamily="34" charset="0"/>
              <a:buChar char="•"/>
            </a:pPr>
            <a:r>
              <a:rPr lang="en-US" sz="4000" dirty="0" smtClean="0">
                <a:solidFill>
                  <a:srgbClr val="000099"/>
                </a:solidFill>
                <a:latin typeface="Angsana New" pitchFamily="18" charset="-34"/>
                <a:cs typeface="Angsana New" pitchFamily="18" charset="-34"/>
              </a:rPr>
              <a:t> give a positive feeling to your readers.</a:t>
            </a:r>
            <a:endParaRPr lang="en-US" sz="4000" b="1" dirty="0" smtClean="0">
              <a:solidFill>
                <a:srgbClr val="C00000"/>
              </a:solidFill>
              <a:latin typeface="Angsana New" pitchFamily="18" charset="-34"/>
              <a:cs typeface="Angsana New" pitchFamily="18" charset="-34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81000" y="4343400"/>
            <a:ext cx="83058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 smtClean="0">
                <a:solidFill>
                  <a:srgbClr val="FF0066"/>
                </a:solidFill>
                <a:latin typeface="Agency FB" pitchFamily="34" charset="0"/>
                <a:cs typeface="Angsana New" pitchFamily="18" charset="-34"/>
              </a:rPr>
              <a:t>Let’s discuss the topic sentences on pg.71</a:t>
            </a:r>
            <a:endParaRPr lang="en-US" sz="3200" dirty="0">
              <a:solidFill>
                <a:srgbClr val="FF0066"/>
              </a:solidFill>
              <a:latin typeface="Agency FB" pitchFamily="34" charset="0"/>
              <a:cs typeface="Angsana New" pitchFamily="18" charset="-34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4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4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3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00" decel="5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1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2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2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3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3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4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4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50000">
                                          <p:val>
                                            <p:strVal val="#ppt_x+0.1550"/>
                                          </p:val>
                                        </p:tav>
                                        <p:tav tm="5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6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6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7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7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8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8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9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9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600" decel="5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5000">
                                          <p:val>
                                            <p:strVal val="#ppt_y+0.308"/>
                                          </p:val>
                                        </p:tav>
                                        <p:tav tm="10000">
                                          <p:val>
                                            <p:strVal val="#ppt_y+0.3024"/>
                                          </p:val>
                                        </p:tav>
                                        <p:tav tm="15000">
                                          <p:val>
                                            <p:strVal val="#ppt_y+0.2931"/>
                                          </p:val>
                                        </p:tav>
                                        <p:tav tm="20000">
                                          <p:val>
                                            <p:strVal val="#ppt_y+0.2804"/>
                                          </p:val>
                                        </p:tav>
                                        <p:tav tm="25000">
                                          <p:val>
                                            <p:strVal val="#ppt_y+0.2646"/>
                                          </p:val>
                                        </p:tav>
                                        <p:tav tm="30000">
                                          <p:val>
                                            <p:strVal val="#ppt_y+0.2461"/>
                                          </p:val>
                                        </p:tav>
                                        <p:tav tm="35000">
                                          <p:val>
                                            <p:strVal val="#ppt_y+0.2253"/>
                                          </p:val>
                                        </p:tav>
                                        <p:tav tm="40000">
                                          <p:val>
                                            <p:strVal val="#ppt_y+0.2029"/>
                                          </p:val>
                                        </p:tav>
                                        <p:tav tm="45000">
                                          <p:val>
                                            <p:strVal val="#ppt_y+0.1792"/>
                                          </p:val>
                                        </p:tav>
                                        <p:tav tm="50000">
                                          <p:val>
                                            <p:strVal val="#ppt_y+0.155"/>
                                          </p:val>
                                        </p:tav>
                                        <p:tav tm="55000">
                                          <p:val>
                                            <p:strVal val="#ppt_y+0.1307"/>
                                          </p:val>
                                        </p:tav>
                                        <p:tav tm="60000">
                                          <p:val>
                                            <p:strVal val="#ppt_y+0.1071"/>
                                          </p:val>
                                        </p:tav>
                                        <p:tav tm="65000">
                                          <p:val>
                                            <p:strVal val="#ppt_y+0.0846"/>
                                          </p:val>
                                        </p:tav>
                                        <p:tav tm="70000">
                                          <p:val>
                                            <p:strVal val="#ppt_y+0.0639"/>
                                          </p:val>
                                        </p:tav>
                                        <p:tav tm="75000">
                                          <p:val>
                                            <p:strVal val="#ppt_y+0.0454"/>
                                          </p:val>
                                        </p:tav>
                                        <p:tav tm="80000">
                                          <p:val>
                                            <p:strVal val="#ppt_y+0.0296"/>
                                          </p:val>
                                        </p:tav>
                                        <p:tav tm="85000">
                                          <p:val>
                                            <p:strVal val="#ppt_y+0.0169"/>
                                          </p:val>
                                        </p:tav>
                                        <p:tav tm="90000">
                                          <p:val>
                                            <p:strVal val="#ppt_y+0.0076"/>
                                          </p:val>
                                        </p:tav>
                                        <p:tav tm="95000">
                                          <p:val>
                                            <p:strVal val="#ppt_y+0.0019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6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gradFill flip="none" rotWithShape="1">
            <a:gsLst>
              <a:gs pos="0">
                <a:srgbClr val="FFCC66">
                  <a:tint val="66000"/>
                  <a:satMod val="160000"/>
                </a:srgbClr>
              </a:gs>
              <a:gs pos="50000">
                <a:srgbClr val="FFCC66">
                  <a:tint val="44500"/>
                  <a:satMod val="160000"/>
                </a:srgbClr>
              </a:gs>
              <a:gs pos="100000">
                <a:srgbClr val="FFCC66">
                  <a:tint val="23500"/>
                  <a:satMod val="160000"/>
                </a:srgbClr>
              </a:gs>
            </a:gsLst>
            <a:lin ang="10800000" scaled="1"/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Box 2"/>
          <p:cNvSpPr txBox="1"/>
          <p:nvPr/>
        </p:nvSpPr>
        <p:spPr>
          <a:xfrm>
            <a:off x="76200" y="304800"/>
            <a:ext cx="8991600" cy="5016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b="1" i="1" u="sng" dirty="0" smtClean="0">
                <a:solidFill>
                  <a:srgbClr val="FF0000"/>
                </a:solidFill>
                <a:latin typeface="Angsana New" pitchFamily="18" charset="-34"/>
                <a:cs typeface="Angsana New" pitchFamily="18" charset="-34"/>
              </a:rPr>
              <a:t>Strategy 4:</a:t>
            </a:r>
            <a:r>
              <a:rPr lang="en-US" sz="4000" b="1" i="1" u="sng" dirty="0" smtClean="0">
                <a:solidFill>
                  <a:schemeClr val="tx2">
                    <a:lumMod val="75000"/>
                  </a:schemeClr>
                </a:solidFill>
                <a:latin typeface="Angsana New" pitchFamily="18" charset="-34"/>
                <a:cs typeface="Angsana New" pitchFamily="18" charset="-34"/>
              </a:rPr>
              <a:t> Writing a concluding sentence:</a:t>
            </a:r>
          </a:p>
          <a:p>
            <a:r>
              <a:rPr lang="en-US" sz="4000" dirty="0" smtClean="0">
                <a:solidFill>
                  <a:srgbClr val="0000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ngsana New" pitchFamily="18" charset="-34"/>
                <a:cs typeface="Angsana New" pitchFamily="18" charset="-34"/>
              </a:rPr>
              <a:t>The concluding sentence for your autobiographical paragraph can</a:t>
            </a:r>
            <a:r>
              <a:rPr lang="en-US" sz="4000" dirty="0" smtClean="0">
                <a:solidFill>
                  <a:srgbClr val="000099"/>
                </a:solidFill>
                <a:latin typeface="Angsana New" pitchFamily="18" charset="-34"/>
                <a:cs typeface="Angsana New" pitchFamily="18" charset="-34"/>
              </a:rPr>
              <a:t>:</a:t>
            </a:r>
          </a:p>
          <a:p>
            <a:pPr>
              <a:buFont typeface="Arial" pitchFamily="34" charset="0"/>
              <a:buChar char="•"/>
            </a:pPr>
            <a:r>
              <a:rPr lang="en-US" sz="4000" dirty="0" smtClean="0">
                <a:solidFill>
                  <a:srgbClr val="000099"/>
                </a:solidFill>
                <a:latin typeface="Angsana New" pitchFamily="18" charset="-34"/>
                <a:cs typeface="Angsana New" pitchFamily="18" charset="-34"/>
              </a:rPr>
              <a:t> tell what you learned about yourself from the experience you chose.</a:t>
            </a:r>
          </a:p>
          <a:p>
            <a:pPr>
              <a:buFont typeface="Arial" pitchFamily="34" charset="0"/>
              <a:buChar char="•"/>
            </a:pPr>
            <a:r>
              <a:rPr lang="en-US" sz="4000" dirty="0" smtClean="0">
                <a:solidFill>
                  <a:srgbClr val="000099"/>
                </a:solidFill>
                <a:latin typeface="Angsana New" pitchFamily="18" charset="-34"/>
                <a:cs typeface="Angsana New" pitchFamily="18" charset="-34"/>
              </a:rPr>
              <a:t> describe a hope for the future.</a:t>
            </a:r>
          </a:p>
          <a:p>
            <a:pPr>
              <a:buFont typeface="Arial" pitchFamily="34" charset="0"/>
              <a:buChar char="•"/>
            </a:pPr>
            <a:r>
              <a:rPr lang="en-US" sz="4000" dirty="0" smtClean="0">
                <a:solidFill>
                  <a:srgbClr val="000099"/>
                </a:solidFill>
                <a:latin typeface="Angsana New" pitchFamily="18" charset="-34"/>
                <a:cs typeface="Angsana New" pitchFamily="18" charset="-34"/>
              </a:rPr>
              <a:t> state that your accomplishments will be a great help for your success.</a:t>
            </a:r>
            <a:endParaRPr lang="en-US" sz="4000" b="1" dirty="0" smtClean="0">
              <a:solidFill>
                <a:srgbClr val="C00000"/>
              </a:solidFill>
              <a:latin typeface="Angsana New" pitchFamily="18" charset="-34"/>
              <a:cs typeface="Angsana New" pitchFamily="18" charset="-34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81000" y="5486400"/>
            <a:ext cx="83058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 smtClean="0">
                <a:solidFill>
                  <a:srgbClr val="FF0066"/>
                </a:solidFill>
                <a:latin typeface="Agency FB" pitchFamily="34" charset="0"/>
                <a:cs typeface="Angsana New" pitchFamily="18" charset="-34"/>
              </a:rPr>
              <a:t>Let’s discuss the concluding sentences on pg.72</a:t>
            </a:r>
            <a:endParaRPr lang="en-US" sz="3200" dirty="0">
              <a:solidFill>
                <a:srgbClr val="FF0066"/>
              </a:solidFill>
              <a:latin typeface="Agency FB" pitchFamily="34" charset="0"/>
              <a:cs typeface="Angsana New" pitchFamily="18" charset="-34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4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4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3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00" decel="5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1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2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2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3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3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4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4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50000">
                                          <p:val>
                                            <p:strVal val="#ppt_x+0.1550"/>
                                          </p:val>
                                        </p:tav>
                                        <p:tav tm="5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6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6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7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7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8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8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9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9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600" decel="5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5000">
                                          <p:val>
                                            <p:strVal val="#ppt_y+0.308"/>
                                          </p:val>
                                        </p:tav>
                                        <p:tav tm="10000">
                                          <p:val>
                                            <p:strVal val="#ppt_y+0.3024"/>
                                          </p:val>
                                        </p:tav>
                                        <p:tav tm="15000">
                                          <p:val>
                                            <p:strVal val="#ppt_y+0.2931"/>
                                          </p:val>
                                        </p:tav>
                                        <p:tav tm="20000">
                                          <p:val>
                                            <p:strVal val="#ppt_y+0.2804"/>
                                          </p:val>
                                        </p:tav>
                                        <p:tav tm="25000">
                                          <p:val>
                                            <p:strVal val="#ppt_y+0.2646"/>
                                          </p:val>
                                        </p:tav>
                                        <p:tav tm="30000">
                                          <p:val>
                                            <p:strVal val="#ppt_y+0.2461"/>
                                          </p:val>
                                        </p:tav>
                                        <p:tav tm="35000">
                                          <p:val>
                                            <p:strVal val="#ppt_y+0.2253"/>
                                          </p:val>
                                        </p:tav>
                                        <p:tav tm="40000">
                                          <p:val>
                                            <p:strVal val="#ppt_y+0.2029"/>
                                          </p:val>
                                        </p:tav>
                                        <p:tav tm="45000">
                                          <p:val>
                                            <p:strVal val="#ppt_y+0.1792"/>
                                          </p:val>
                                        </p:tav>
                                        <p:tav tm="50000">
                                          <p:val>
                                            <p:strVal val="#ppt_y+0.155"/>
                                          </p:val>
                                        </p:tav>
                                        <p:tav tm="55000">
                                          <p:val>
                                            <p:strVal val="#ppt_y+0.1307"/>
                                          </p:val>
                                        </p:tav>
                                        <p:tav tm="60000">
                                          <p:val>
                                            <p:strVal val="#ppt_y+0.1071"/>
                                          </p:val>
                                        </p:tav>
                                        <p:tav tm="65000">
                                          <p:val>
                                            <p:strVal val="#ppt_y+0.0846"/>
                                          </p:val>
                                        </p:tav>
                                        <p:tav tm="70000">
                                          <p:val>
                                            <p:strVal val="#ppt_y+0.0639"/>
                                          </p:val>
                                        </p:tav>
                                        <p:tav tm="75000">
                                          <p:val>
                                            <p:strVal val="#ppt_y+0.0454"/>
                                          </p:val>
                                        </p:tav>
                                        <p:tav tm="80000">
                                          <p:val>
                                            <p:strVal val="#ppt_y+0.0296"/>
                                          </p:val>
                                        </p:tav>
                                        <p:tav tm="85000">
                                          <p:val>
                                            <p:strVal val="#ppt_y+0.0169"/>
                                          </p:val>
                                        </p:tav>
                                        <p:tav tm="90000">
                                          <p:val>
                                            <p:strVal val="#ppt_y+0.0076"/>
                                          </p:val>
                                        </p:tav>
                                        <p:tav tm="95000">
                                          <p:val>
                                            <p:strVal val="#ppt_y+0.0019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6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domain-73466ec022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4" name="مربع نص 4"/>
          <p:cNvSpPr txBox="1"/>
          <p:nvPr/>
        </p:nvSpPr>
        <p:spPr>
          <a:xfrm>
            <a:off x="-914400" y="487740"/>
            <a:ext cx="8382000" cy="156966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en-US" sz="9600" dirty="0" smtClean="0">
                <a:solidFill>
                  <a:srgbClr val="C0000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  <a:reflection blurRad="6350" stA="55000" endA="50" endPos="85000" dist="29997" dir="5400000" sy="-100000" algn="bl" rotWithShape="0"/>
                </a:effectLst>
                <a:latin typeface="Aharoni" pitchFamily="2" charset="-79"/>
                <a:cs typeface="Aharoni" pitchFamily="2" charset="-79"/>
              </a:rPr>
              <a:t>Part (2) </a:t>
            </a:r>
            <a:endParaRPr lang="ar-SA" sz="9600" dirty="0">
              <a:solidFill>
                <a:srgbClr val="C00000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  <a:reflection blurRad="6350" stA="55000" endA="50" endPos="85000" dist="29997" dir="5400000" sy="-100000" algn="bl" rotWithShape="0"/>
              </a:effectLst>
              <a:latin typeface="Aharoni" pitchFamily="2" charset="-79"/>
              <a:cs typeface="+mj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gradFill flip="none" rotWithShape="1">
            <a:gsLst>
              <a:gs pos="0">
                <a:srgbClr val="FFCC66">
                  <a:tint val="66000"/>
                  <a:satMod val="160000"/>
                </a:srgbClr>
              </a:gs>
              <a:gs pos="50000">
                <a:srgbClr val="FFCC66">
                  <a:tint val="44500"/>
                  <a:satMod val="160000"/>
                </a:srgbClr>
              </a:gs>
              <a:gs pos="100000">
                <a:srgbClr val="FFCC66">
                  <a:tint val="23500"/>
                  <a:satMod val="160000"/>
                </a:srgbClr>
              </a:gs>
            </a:gsLst>
            <a:lin ang="10800000" scaled="1"/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/>
        </p:nvSpPr>
        <p:spPr>
          <a:xfrm>
            <a:off x="152400" y="304800"/>
            <a:ext cx="80772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u="sng" dirty="0" smtClean="0">
                <a:solidFill>
                  <a:srgbClr val="C00000"/>
                </a:solidFill>
                <a:latin typeface="Aharoni" pitchFamily="2" charset="-79"/>
                <a:cs typeface="Aharoni" pitchFamily="2" charset="-79"/>
              </a:rPr>
              <a:t>I. Developing Cohesion and Clarity:</a:t>
            </a:r>
            <a:endParaRPr lang="en-US" sz="3600" u="sng" dirty="0">
              <a:solidFill>
                <a:srgbClr val="C00000"/>
              </a:solidFill>
              <a:latin typeface="Aharoni" pitchFamily="2" charset="-79"/>
              <a:cs typeface="Aharoni" pitchFamily="2" charset="-79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04800" y="1185208"/>
            <a:ext cx="815340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 smtClean="0">
                <a:solidFill>
                  <a:schemeClr val="tx2">
                    <a:lumMod val="75000"/>
                  </a:schemeClr>
                </a:solidFill>
                <a:latin typeface="Baskerville Old Face" pitchFamily="18" charset="0"/>
              </a:rPr>
              <a:t>A- Using the correct tense: </a:t>
            </a:r>
            <a:r>
              <a:rPr lang="en-US" sz="4000" b="1" dirty="0" smtClean="0">
                <a:solidFill>
                  <a:schemeClr val="accent6">
                    <a:lumMod val="50000"/>
                  </a:schemeClr>
                </a:solidFill>
                <a:latin typeface="Baskerville Old Face" pitchFamily="18" charset="0"/>
              </a:rPr>
              <a:t>Simple Past, Present Perfect or Present Perfect Continuous </a:t>
            </a:r>
            <a:endParaRPr lang="en-US" sz="4000" b="1" i="1" u="sng" dirty="0">
              <a:solidFill>
                <a:schemeClr val="accent6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askerville Old Face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9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5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15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16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6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Mrs.Azzah</a:t>
            </a:r>
            <a:endParaRPr lang="en-US" dirty="0"/>
          </a:p>
        </p:txBody>
      </p:sp>
      <p:sp>
        <p:nvSpPr>
          <p:cNvPr id="3" name="مستطيل 12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gradFill flip="none" rotWithShape="1">
            <a:gsLst>
              <a:gs pos="0">
                <a:srgbClr val="FFCC66">
                  <a:tint val="66000"/>
                  <a:satMod val="160000"/>
                </a:srgbClr>
              </a:gs>
              <a:gs pos="50000">
                <a:srgbClr val="FFCC66">
                  <a:tint val="44500"/>
                  <a:satMod val="160000"/>
                </a:srgbClr>
              </a:gs>
              <a:gs pos="100000">
                <a:srgbClr val="FFCC66">
                  <a:tint val="23500"/>
                  <a:satMod val="160000"/>
                </a:srgbClr>
              </a:gs>
            </a:gsLst>
            <a:lin ang="13500000" scaled="1"/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 dirty="0">
              <a:solidFill>
                <a:schemeClr val="accent6">
                  <a:lumMod val="50000"/>
                </a:schemeClr>
              </a:solidFill>
              <a:latin typeface="Andalus" pitchFamily="18" charset="-78"/>
              <a:cs typeface="Andalus" pitchFamily="18" charset="-78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438400" y="130314"/>
            <a:ext cx="4038600" cy="707886"/>
          </a:xfrm>
          <a:prstGeom prst="rect">
            <a:avLst/>
          </a:prstGeom>
          <a:ln w="28575"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40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Simple Past</a:t>
            </a:r>
            <a:endParaRPr lang="en-US" sz="40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228600" y="2882205"/>
            <a:ext cx="4572000" cy="1384995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2800" b="1" dirty="0" smtClean="0">
                <a:solidFill>
                  <a:schemeClr val="accent4">
                    <a:lumMod val="50000"/>
                  </a:schemeClr>
                </a:solidFill>
                <a:latin typeface="Andalus" pitchFamily="18" charset="-78"/>
                <a:cs typeface="Andalus" pitchFamily="18" charset="-78"/>
              </a:rPr>
              <a:t>1- To talk about actions started and ended </a:t>
            </a:r>
            <a:r>
              <a:rPr lang="en-US" sz="2800" b="1" u="sng" dirty="0" smtClean="0">
                <a:solidFill>
                  <a:srgbClr val="FF0000"/>
                </a:solidFill>
                <a:latin typeface="Andalus" pitchFamily="18" charset="-78"/>
                <a:cs typeface="Andalus" pitchFamily="18" charset="-78"/>
              </a:rPr>
              <a:t>at a particular time</a:t>
            </a:r>
            <a:r>
              <a:rPr lang="en-US" sz="2800" b="1" dirty="0" smtClean="0">
                <a:solidFill>
                  <a:schemeClr val="accent4">
                    <a:lumMod val="50000"/>
                  </a:schemeClr>
                </a:solidFill>
                <a:latin typeface="Andalus" pitchFamily="18" charset="-78"/>
                <a:cs typeface="Andalus" pitchFamily="18" charset="-78"/>
              </a:rPr>
              <a:t> in the past</a:t>
            </a:r>
            <a:endParaRPr lang="en-US" sz="2800" b="1" dirty="0">
              <a:solidFill>
                <a:schemeClr val="accent4">
                  <a:lumMod val="50000"/>
                </a:schemeClr>
              </a:solidFill>
              <a:latin typeface="Andalus" pitchFamily="18" charset="-78"/>
              <a:cs typeface="Andalus" pitchFamily="18" charset="-78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4953000" y="2882205"/>
            <a:ext cx="3962400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>
                <a:solidFill>
                  <a:srgbClr val="33CC33"/>
                </a:solidFill>
                <a:latin typeface="Arial Rounded MT Bold" pitchFamily="34" charset="0"/>
                <a:cs typeface="Andalus" pitchFamily="18" charset="-78"/>
              </a:rPr>
              <a:t>e.g.</a:t>
            </a:r>
            <a:r>
              <a:rPr lang="en-US" sz="2800" b="1" dirty="0" smtClean="0">
                <a:solidFill>
                  <a:srgbClr val="C00000"/>
                </a:solidFill>
                <a:latin typeface="Arial Rounded MT Bold" pitchFamily="34" charset="0"/>
                <a:cs typeface="Andalus" pitchFamily="18" charset="-78"/>
              </a:rPr>
              <a:t> I </a:t>
            </a:r>
            <a:r>
              <a:rPr lang="en-US" sz="2800" b="1" u="sng" dirty="0" smtClean="0">
                <a:solidFill>
                  <a:srgbClr val="C00000"/>
                </a:solidFill>
                <a:latin typeface="Arial Rounded MT Bold" pitchFamily="34" charset="0"/>
                <a:cs typeface="Andalus" pitchFamily="18" charset="-78"/>
              </a:rPr>
              <a:t>was</a:t>
            </a:r>
            <a:r>
              <a:rPr lang="en-US" sz="2800" b="1" dirty="0" smtClean="0">
                <a:solidFill>
                  <a:srgbClr val="C00000"/>
                </a:solidFill>
                <a:latin typeface="Arial Rounded MT Bold" pitchFamily="34" charset="0"/>
                <a:cs typeface="Andalus" pitchFamily="18" charset="-78"/>
              </a:rPr>
              <a:t> in Beirut in 2009.</a:t>
            </a:r>
          </a:p>
          <a:p>
            <a:r>
              <a:rPr lang="en-US" sz="2800" b="1" dirty="0" smtClean="0">
                <a:solidFill>
                  <a:srgbClr val="C00000"/>
                </a:solidFill>
                <a:latin typeface="Arial Rounded MT Bold" pitchFamily="34" charset="0"/>
                <a:cs typeface="Andalus" pitchFamily="18" charset="-78"/>
              </a:rPr>
              <a:t>I </a:t>
            </a:r>
            <a:r>
              <a:rPr lang="en-US" sz="2800" b="1" u="sng" dirty="0" smtClean="0">
                <a:solidFill>
                  <a:srgbClr val="C00000"/>
                </a:solidFill>
                <a:latin typeface="Arial Rounded MT Bold" pitchFamily="34" charset="0"/>
                <a:cs typeface="Andalus" pitchFamily="18" charset="-78"/>
              </a:rPr>
              <a:t>graduated</a:t>
            </a:r>
            <a:r>
              <a:rPr lang="en-US" sz="2800" b="1" dirty="0" smtClean="0">
                <a:solidFill>
                  <a:srgbClr val="C00000"/>
                </a:solidFill>
                <a:latin typeface="Arial Rounded MT Bold" pitchFamily="34" charset="0"/>
                <a:cs typeface="Andalus" pitchFamily="18" charset="-78"/>
              </a:rPr>
              <a:t> </a:t>
            </a:r>
            <a:r>
              <a:rPr lang="en-US" sz="2800" b="1" dirty="0" smtClean="0">
                <a:solidFill>
                  <a:srgbClr val="C00000"/>
                </a:solidFill>
                <a:latin typeface="Arial Rounded MT Bold" pitchFamily="34" charset="0"/>
                <a:cs typeface="Andalus" pitchFamily="18" charset="-78"/>
              </a:rPr>
              <a:t>from high school before three years. </a:t>
            </a:r>
            <a:endParaRPr lang="en-US" sz="2800" b="1" dirty="0">
              <a:solidFill>
                <a:srgbClr val="C00000"/>
              </a:solidFill>
              <a:latin typeface="Arial Rounded MT Bold" pitchFamily="34" charset="0"/>
              <a:cs typeface="Andalus" pitchFamily="18" charset="-78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1371600" y="914400"/>
            <a:ext cx="69342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i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Use the past tense in only </a:t>
            </a:r>
            <a:r>
              <a:rPr lang="en-US" sz="3200" b="1" i="1" u="sng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1 case</a:t>
            </a:r>
            <a:r>
              <a:rPr lang="en-US" sz="3200" b="1" i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:</a:t>
            </a:r>
            <a:endParaRPr lang="en-US" sz="3200" b="1" i="1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cxnSp>
        <p:nvCxnSpPr>
          <p:cNvPr id="16" name="Straight Arrow Connector 15"/>
          <p:cNvCxnSpPr/>
          <p:nvPr/>
        </p:nvCxnSpPr>
        <p:spPr>
          <a:xfrm>
            <a:off x="762000" y="2286000"/>
            <a:ext cx="2438400" cy="1588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 rot="5400000" flipH="1" flipV="1">
            <a:off x="1829197" y="2285603"/>
            <a:ext cx="457200" cy="794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21" name="Multiply 20"/>
          <p:cNvSpPr/>
          <p:nvPr/>
        </p:nvSpPr>
        <p:spPr>
          <a:xfrm>
            <a:off x="990600" y="2057400"/>
            <a:ext cx="381000" cy="457200"/>
          </a:xfrm>
          <a:prstGeom prst="mathMultiply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2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11" grpId="0" animBg="1"/>
      <p:bldP spid="13" grpId="0"/>
      <p:bldP spid="15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Mrs.Azzah</a:t>
            </a:r>
            <a:endParaRPr lang="en-US" dirty="0"/>
          </a:p>
        </p:txBody>
      </p:sp>
      <p:sp>
        <p:nvSpPr>
          <p:cNvPr id="3" name="مستطيل 12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gradFill flip="none" rotWithShape="1">
            <a:gsLst>
              <a:gs pos="0">
                <a:srgbClr val="FFCC66">
                  <a:tint val="66000"/>
                  <a:satMod val="160000"/>
                </a:srgbClr>
              </a:gs>
              <a:gs pos="50000">
                <a:srgbClr val="FFCC66">
                  <a:tint val="44500"/>
                  <a:satMod val="160000"/>
                </a:srgbClr>
              </a:gs>
              <a:gs pos="100000">
                <a:srgbClr val="FFCC66">
                  <a:tint val="23500"/>
                  <a:satMod val="160000"/>
                </a:srgbClr>
              </a:gs>
            </a:gsLst>
            <a:lin ang="13500000" scaled="1"/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 dirty="0">
              <a:solidFill>
                <a:schemeClr val="accent6">
                  <a:lumMod val="50000"/>
                </a:schemeClr>
              </a:solidFill>
              <a:latin typeface="Andalus" pitchFamily="18" charset="-78"/>
              <a:cs typeface="Andalus" pitchFamily="18" charset="-78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438400" y="130314"/>
            <a:ext cx="4038600" cy="707886"/>
          </a:xfrm>
          <a:prstGeom prst="rect">
            <a:avLst/>
          </a:prstGeom>
          <a:ln w="28575"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40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Present Perfect</a:t>
            </a:r>
            <a:endParaRPr lang="en-US" sz="40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228600" y="2362200"/>
            <a:ext cx="4572000" cy="1815882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2800" b="1" dirty="0" smtClean="0">
                <a:solidFill>
                  <a:schemeClr val="accent4">
                    <a:lumMod val="50000"/>
                  </a:schemeClr>
                </a:solidFill>
                <a:latin typeface="Andalus" pitchFamily="18" charset="-78"/>
                <a:cs typeface="Andalus" pitchFamily="18" charset="-78"/>
              </a:rPr>
              <a:t>1- to talk about actions started in the past and continues to the present</a:t>
            </a:r>
          </a:p>
          <a:p>
            <a:pPr algn="ctr"/>
            <a:r>
              <a:rPr lang="en-US" sz="2800" b="1" i="1" dirty="0" smtClean="0">
                <a:solidFill>
                  <a:srgbClr val="FF0066"/>
                </a:solidFill>
                <a:latin typeface="Andalus" pitchFamily="18" charset="-78"/>
                <a:cs typeface="Andalus" pitchFamily="18" charset="-78"/>
              </a:rPr>
              <a:t>(for – since )  </a:t>
            </a:r>
            <a:endParaRPr lang="en-US" sz="2800" b="1" i="1" dirty="0">
              <a:solidFill>
                <a:srgbClr val="FF0066"/>
              </a:solidFill>
              <a:latin typeface="Andalus" pitchFamily="18" charset="-78"/>
              <a:cs typeface="Andalus" pitchFamily="18" charset="-78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4953000" y="2551093"/>
            <a:ext cx="39624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>
                <a:solidFill>
                  <a:srgbClr val="33CC33"/>
                </a:solidFill>
                <a:latin typeface="Arial Rounded MT Bold" pitchFamily="34" charset="0"/>
                <a:cs typeface="Andalus" pitchFamily="18" charset="-78"/>
              </a:rPr>
              <a:t>e.g.</a:t>
            </a:r>
            <a:r>
              <a:rPr lang="en-US" sz="2800" b="1" dirty="0" smtClean="0">
                <a:solidFill>
                  <a:srgbClr val="C00000"/>
                </a:solidFill>
                <a:latin typeface="Arial Rounded MT Bold" pitchFamily="34" charset="0"/>
                <a:cs typeface="Andalus" pitchFamily="18" charset="-78"/>
              </a:rPr>
              <a:t> I </a:t>
            </a:r>
            <a:r>
              <a:rPr lang="en-US" sz="2800" b="1" u="sng" dirty="0" smtClean="0">
                <a:solidFill>
                  <a:srgbClr val="C00000"/>
                </a:solidFill>
                <a:latin typeface="Arial Rounded MT Bold" pitchFamily="34" charset="0"/>
                <a:cs typeface="Andalus" pitchFamily="18" charset="-78"/>
              </a:rPr>
              <a:t>have</a:t>
            </a:r>
            <a:r>
              <a:rPr lang="en-US" sz="2800" b="1" dirty="0" smtClean="0">
                <a:solidFill>
                  <a:srgbClr val="C00000"/>
                </a:solidFill>
                <a:latin typeface="Arial Rounded MT Bold" pitchFamily="34" charset="0"/>
                <a:cs typeface="Andalus" pitchFamily="18" charset="-78"/>
              </a:rPr>
              <a:t> </a:t>
            </a:r>
            <a:r>
              <a:rPr lang="en-US" sz="2800" b="1" u="sng" dirty="0" smtClean="0">
                <a:solidFill>
                  <a:srgbClr val="C00000"/>
                </a:solidFill>
                <a:latin typeface="Arial Rounded MT Bold" pitchFamily="34" charset="0"/>
                <a:cs typeface="Andalus" pitchFamily="18" charset="-78"/>
              </a:rPr>
              <a:t>gone</a:t>
            </a:r>
            <a:r>
              <a:rPr lang="en-US" sz="2800" b="1" dirty="0" smtClean="0">
                <a:solidFill>
                  <a:srgbClr val="C00000"/>
                </a:solidFill>
                <a:latin typeface="Arial Rounded MT Bold" pitchFamily="34" charset="0"/>
                <a:cs typeface="Andalus" pitchFamily="18" charset="-78"/>
              </a:rPr>
              <a:t> to Beirut since 2009.</a:t>
            </a:r>
            <a:endParaRPr lang="en-US" sz="2800" b="1" dirty="0">
              <a:solidFill>
                <a:srgbClr val="C00000"/>
              </a:solidFill>
              <a:latin typeface="Arial Rounded MT Bold" pitchFamily="34" charset="0"/>
              <a:cs typeface="Andalus" pitchFamily="18" charset="-78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1371600" y="914400"/>
            <a:ext cx="69342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i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Use the present perfect in </a:t>
            </a:r>
            <a:r>
              <a:rPr lang="en-US" sz="3200" b="1" i="1" u="sng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3 cases</a:t>
            </a:r>
            <a:r>
              <a:rPr lang="en-US" sz="3200" b="1" i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:</a:t>
            </a:r>
            <a:endParaRPr lang="en-US" sz="3200" b="1" i="1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cxnSp>
        <p:nvCxnSpPr>
          <p:cNvPr id="19" name="Straight Arrow Connector 18"/>
          <p:cNvCxnSpPr/>
          <p:nvPr/>
        </p:nvCxnSpPr>
        <p:spPr>
          <a:xfrm>
            <a:off x="5105400" y="1981200"/>
            <a:ext cx="2895600" cy="1588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21" name="Straight Connector 20"/>
          <p:cNvCxnSpPr/>
          <p:nvPr/>
        </p:nvCxnSpPr>
        <p:spPr>
          <a:xfrm rot="5400000" flipH="1" flipV="1">
            <a:off x="6172200" y="2133600"/>
            <a:ext cx="914400" cy="1588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24" name="Multiply 23"/>
          <p:cNvSpPr/>
          <p:nvPr/>
        </p:nvSpPr>
        <p:spPr>
          <a:xfrm>
            <a:off x="5410200" y="1752600"/>
            <a:ext cx="381000" cy="457200"/>
          </a:xfrm>
          <a:prstGeom prst="mathMultiply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50" name="Straight Arrow Connector 49"/>
          <p:cNvCxnSpPr/>
          <p:nvPr/>
        </p:nvCxnSpPr>
        <p:spPr>
          <a:xfrm>
            <a:off x="5562600" y="2362200"/>
            <a:ext cx="1066800" cy="1588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54" name="Straight Connector 53"/>
          <p:cNvCxnSpPr/>
          <p:nvPr/>
        </p:nvCxnSpPr>
        <p:spPr>
          <a:xfrm rot="5400000" flipH="1" flipV="1">
            <a:off x="5394189" y="2192201"/>
            <a:ext cx="338410" cy="1588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sp>
        <p:nvSpPr>
          <p:cNvPr id="25" name="TextBox 24"/>
          <p:cNvSpPr txBox="1"/>
          <p:nvPr/>
        </p:nvSpPr>
        <p:spPr>
          <a:xfrm>
            <a:off x="4953000" y="3770293"/>
            <a:ext cx="39624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>
                <a:solidFill>
                  <a:srgbClr val="33CC33"/>
                </a:solidFill>
                <a:latin typeface="Arial Rounded MT Bold" pitchFamily="34" charset="0"/>
                <a:cs typeface="Andalus" pitchFamily="18" charset="-78"/>
              </a:rPr>
              <a:t>e.g.</a:t>
            </a:r>
            <a:r>
              <a:rPr lang="en-US" sz="2800" b="1" dirty="0" smtClean="0">
                <a:solidFill>
                  <a:srgbClr val="C00000"/>
                </a:solidFill>
                <a:latin typeface="Arial Rounded MT Bold" pitchFamily="34" charset="0"/>
                <a:cs typeface="Andalus" pitchFamily="18" charset="-78"/>
              </a:rPr>
              <a:t> She </a:t>
            </a:r>
            <a:r>
              <a:rPr lang="en-US" sz="2800" b="1" u="sng" dirty="0" smtClean="0">
                <a:solidFill>
                  <a:srgbClr val="C00000"/>
                </a:solidFill>
                <a:latin typeface="Arial Rounded MT Bold" pitchFamily="34" charset="0"/>
                <a:cs typeface="Andalus" pitchFamily="18" charset="-78"/>
              </a:rPr>
              <a:t>has</a:t>
            </a:r>
            <a:r>
              <a:rPr lang="en-US" sz="2800" b="1" dirty="0" smtClean="0">
                <a:solidFill>
                  <a:srgbClr val="C00000"/>
                </a:solidFill>
                <a:latin typeface="Arial Rounded MT Bold" pitchFamily="34" charset="0"/>
                <a:cs typeface="Andalus" pitchFamily="18" charset="-78"/>
              </a:rPr>
              <a:t> </a:t>
            </a:r>
            <a:r>
              <a:rPr lang="en-US" sz="2800" b="1" u="sng" dirty="0" smtClean="0">
                <a:solidFill>
                  <a:srgbClr val="C00000"/>
                </a:solidFill>
                <a:latin typeface="Arial Rounded MT Bold" pitchFamily="34" charset="0"/>
                <a:cs typeface="Andalus" pitchFamily="18" charset="-78"/>
              </a:rPr>
              <a:t>lived</a:t>
            </a:r>
            <a:r>
              <a:rPr lang="en-US" sz="2800" b="1" dirty="0" smtClean="0">
                <a:solidFill>
                  <a:srgbClr val="C00000"/>
                </a:solidFill>
                <a:latin typeface="Arial Rounded MT Bold" pitchFamily="34" charset="0"/>
                <a:cs typeface="Andalus" pitchFamily="18" charset="-78"/>
              </a:rPr>
              <a:t> in Beirut for three years.</a:t>
            </a:r>
            <a:endParaRPr lang="en-US" sz="2800" b="1" dirty="0">
              <a:solidFill>
                <a:srgbClr val="C00000"/>
              </a:solidFill>
              <a:latin typeface="Arial Rounded MT Bold" pitchFamily="34" charset="0"/>
              <a:cs typeface="Andalus" pitchFamily="18" charset="-7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8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1"/>
                                          </p:val>
                                        </p:tav>
                                        <p:tav tm="50000">
                                          <p:val>
                                            <p:fltVal val="0.9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8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1"/>
                                          </p:val>
                                        </p:tav>
                                        <p:tav tm="50000">
                                          <p:val>
                                            <p:fltVal val="0.9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48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1"/>
                                          </p:val>
                                        </p:tav>
                                        <p:tav tm="50000">
                                          <p:val>
                                            <p:fltVal val="0.9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48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1"/>
                                          </p:val>
                                        </p:tav>
                                        <p:tav tm="50000">
                                          <p:val>
                                            <p:fltVal val="0.9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11" grpId="0" animBg="1"/>
      <p:bldP spid="13" grpId="0"/>
      <p:bldP spid="15" grpId="0"/>
      <p:bldP spid="25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Mrs.Azzah</a:t>
            </a:r>
            <a:endParaRPr lang="en-US" dirty="0"/>
          </a:p>
        </p:txBody>
      </p:sp>
      <p:sp>
        <p:nvSpPr>
          <p:cNvPr id="3" name="مستطيل 12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gradFill flip="none" rotWithShape="1">
            <a:gsLst>
              <a:gs pos="0">
                <a:srgbClr val="FFCC66">
                  <a:tint val="66000"/>
                  <a:satMod val="160000"/>
                </a:srgbClr>
              </a:gs>
              <a:gs pos="50000">
                <a:srgbClr val="FFCC66">
                  <a:tint val="44500"/>
                  <a:satMod val="160000"/>
                </a:srgbClr>
              </a:gs>
              <a:gs pos="100000">
                <a:srgbClr val="FFCC66">
                  <a:tint val="23500"/>
                  <a:satMod val="160000"/>
                </a:srgbClr>
              </a:gs>
            </a:gsLst>
            <a:lin ang="13500000" scaled="1"/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 dirty="0">
              <a:solidFill>
                <a:schemeClr val="accent6">
                  <a:lumMod val="50000"/>
                </a:schemeClr>
              </a:solidFill>
              <a:latin typeface="Andalus" pitchFamily="18" charset="-78"/>
              <a:cs typeface="Andalus" pitchFamily="18" charset="-78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438400" y="130314"/>
            <a:ext cx="4038600" cy="707886"/>
          </a:xfrm>
          <a:prstGeom prst="rect">
            <a:avLst/>
          </a:prstGeom>
          <a:ln w="28575"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40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Present Perfect</a:t>
            </a:r>
            <a:endParaRPr lang="en-US" sz="40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228600" y="1752600"/>
            <a:ext cx="4724400" cy="2677656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2800" b="1" dirty="0" smtClean="0">
                <a:solidFill>
                  <a:schemeClr val="accent4">
                    <a:lumMod val="50000"/>
                  </a:schemeClr>
                </a:solidFill>
                <a:latin typeface="Andalus" pitchFamily="18" charset="-78"/>
                <a:cs typeface="Andalus" pitchFamily="18" charset="-78"/>
              </a:rPr>
              <a:t>2- to talk about actions happened before now at </a:t>
            </a:r>
            <a:r>
              <a:rPr lang="en-US" sz="2800" b="1" u="sng" dirty="0" smtClean="0">
                <a:solidFill>
                  <a:srgbClr val="FF0000"/>
                </a:solidFill>
                <a:latin typeface="Andalus" pitchFamily="18" charset="-78"/>
                <a:cs typeface="Andalus" pitchFamily="18" charset="-78"/>
              </a:rPr>
              <a:t>unspecified time </a:t>
            </a:r>
          </a:p>
          <a:p>
            <a:pPr algn="ctr"/>
            <a:r>
              <a:rPr lang="en-US" sz="2800" b="1" i="1" dirty="0" smtClean="0">
                <a:solidFill>
                  <a:srgbClr val="FF0066"/>
                </a:solidFill>
                <a:latin typeface="Andalus" pitchFamily="18" charset="-78"/>
                <a:cs typeface="Andalus" pitchFamily="18" charset="-78"/>
              </a:rPr>
              <a:t>(ever, never, already, yet, still, twice, three or four…etc. times recently )</a:t>
            </a:r>
            <a:endParaRPr lang="en-US" sz="2800" b="1" i="1" dirty="0">
              <a:solidFill>
                <a:srgbClr val="FF0066"/>
              </a:solidFill>
              <a:latin typeface="Andalus" pitchFamily="18" charset="-78"/>
              <a:cs typeface="Andalus" pitchFamily="18" charset="-78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5181600" y="3124200"/>
            <a:ext cx="38100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>
                <a:solidFill>
                  <a:srgbClr val="33CC33"/>
                </a:solidFill>
                <a:latin typeface="Arial Rounded MT Bold" pitchFamily="34" charset="0"/>
                <a:cs typeface="Andalus" pitchFamily="18" charset="-78"/>
              </a:rPr>
              <a:t>e.g.</a:t>
            </a:r>
            <a:r>
              <a:rPr lang="en-US" sz="2800" b="1" dirty="0" smtClean="0">
                <a:solidFill>
                  <a:srgbClr val="C00000"/>
                </a:solidFill>
                <a:latin typeface="Arial Rounded MT Bold" pitchFamily="34" charset="0"/>
                <a:cs typeface="Andalus" pitchFamily="18" charset="-78"/>
              </a:rPr>
              <a:t> I </a:t>
            </a:r>
            <a:r>
              <a:rPr lang="en-US" sz="2800" b="1" u="sng" dirty="0" smtClean="0">
                <a:solidFill>
                  <a:srgbClr val="C00000"/>
                </a:solidFill>
                <a:latin typeface="Arial Rounded MT Bold" pitchFamily="34" charset="0"/>
                <a:cs typeface="Andalus" pitchFamily="18" charset="-78"/>
              </a:rPr>
              <a:t>have</a:t>
            </a:r>
            <a:r>
              <a:rPr lang="en-US" sz="2800" b="1" dirty="0" smtClean="0">
                <a:solidFill>
                  <a:srgbClr val="C00000"/>
                </a:solidFill>
                <a:latin typeface="Arial Rounded MT Bold" pitchFamily="34" charset="0"/>
                <a:cs typeface="Andalus" pitchFamily="18" charset="-78"/>
              </a:rPr>
              <a:t> been to Beirut many times.</a:t>
            </a:r>
            <a:endParaRPr lang="en-US" sz="2800" b="1" dirty="0">
              <a:solidFill>
                <a:srgbClr val="C00000"/>
              </a:solidFill>
              <a:latin typeface="Arial Rounded MT Bold" pitchFamily="34" charset="0"/>
              <a:cs typeface="Andalus" pitchFamily="18" charset="-78"/>
            </a:endParaRPr>
          </a:p>
        </p:txBody>
      </p:sp>
      <p:cxnSp>
        <p:nvCxnSpPr>
          <p:cNvPr id="20" name="Straight Arrow Connector 19"/>
          <p:cNvCxnSpPr/>
          <p:nvPr/>
        </p:nvCxnSpPr>
        <p:spPr>
          <a:xfrm>
            <a:off x="5410200" y="2438400"/>
            <a:ext cx="2895600" cy="1588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22" name="Straight Connector 21"/>
          <p:cNvCxnSpPr/>
          <p:nvPr/>
        </p:nvCxnSpPr>
        <p:spPr>
          <a:xfrm rot="5400000" flipH="1" flipV="1">
            <a:off x="6819106" y="2475706"/>
            <a:ext cx="685800" cy="1588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23" name="Multiply 22"/>
          <p:cNvSpPr/>
          <p:nvPr/>
        </p:nvSpPr>
        <p:spPr>
          <a:xfrm>
            <a:off x="5943600" y="2209800"/>
            <a:ext cx="381000" cy="457200"/>
          </a:xfrm>
          <a:prstGeom prst="mathMultiply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2" name="TextBox 51"/>
          <p:cNvSpPr txBox="1"/>
          <p:nvPr/>
        </p:nvSpPr>
        <p:spPr>
          <a:xfrm>
            <a:off x="5486400" y="1676400"/>
            <a:ext cx="1143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>
                <a:solidFill>
                  <a:srgbClr val="FF0000"/>
                </a:solidFill>
              </a:rPr>
              <a:t>TIME </a:t>
            </a:r>
            <a:r>
              <a:rPr lang="en-US" sz="2800" b="1" dirty="0" smtClean="0">
                <a:solidFill>
                  <a:srgbClr val="FF0000"/>
                </a:solidFill>
              </a:rPr>
              <a:t>?</a:t>
            </a:r>
            <a:endParaRPr lang="en-US" sz="2800" b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8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1"/>
                                          </p:val>
                                        </p:tav>
                                        <p:tav tm="50000">
                                          <p:val>
                                            <p:fltVal val="0.9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8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1"/>
                                          </p:val>
                                        </p:tav>
                                        <p:tav tm="50000">
                                          <p:val>
                                            <p:fltVal val="0.9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14" grpId="0" animBg="1"/>
      <p:bldP spid="17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Mrs.Azzah</a:t>
            </a:r>
            <a:endParaRPr lang="en-US" dirty="0"/>
          </a:p>
        </p:txBody>
      </p:sp>
      <p:sp>
        <p:nvSpPr>
          <p:cNvPr id="3" name="مستطيل 12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gradFill flip="none" rotWithShape="1">
            <a:gsLst>
              <a:gs pos="0">
                <a:srgbClr val="FFCC66">
                  <a:tint val="66000"/>
                  <a:satMod val="160000"/>
                </a:srgbClr>
              </a:gs>
              <a:gs pos="50000">
                <a:srgbClr val="FFCC66">
                  <a:tint val="44500"/>
                  <a:satMod val="160000"/>
                </a:srgbClr>
              </a:gs>
              <a:gs pos="100000">
                <a:srgbClr val="FFCC66">
                  <a:tint val="23500"/>
                  <a:satMod val="160000"/>
                </a:srgbClr>
              </a:gs>
            </a:gsLst>
            <a:lin ang="13500000" scaled="1"/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 dirty="0">
              <a:solidFill>
                <a:schemeClr val="accent6">
                  <a:lumMod val="50000"/>
                </a:schemeClr>
              </a:solidFill>
              <a:latin typeface="Andalus" pitchFamily="18" charset="-78"/>
              <a:cs typeface="Andalus" pitchFamily="18" charset="-78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304800" y="2286000"/>
            <a:ext cx="4495800" cy="1384995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2800" b="1" dirty="0" smtClean="0">
                <a:solidFill>
                  <a:schemeClr val="accent4">
                    <a:lumMod val="50000"/>
                  </a:schemeClr>
                </a:solidFill>
                <a:latin typeface="Andalus" pitchFamily="18" charset="-78"/>
                <a:cs typeface="Andalus" pitchFamily="18" charset="-78"/>
              </a:rPr>
              <a:t>3- To talk about actions that happened short time ago </a:t>
            </a:r>
          </a:p>
          <a:p>
            <a:pPr algn="ctr"/>
            <a:r>
              <a:rPr lang="en-US" sz="2800" b="1" i="1" dirty="0" smtClean="0">
                <a:solidFill>
                  <a:srgbClr val="FF0066"/>
                </a:solidFill>
                <a:latin typeface="Andalus" pitchFamily="18" charset="-78"/>
                <a:cs typeface="Andalus" pitchFamily="18" charset="-78"/>
              </a:rPr>
              <a:t>(just)</a:t>
            </a:r>
            <a:endParaRPr lang="en-US" sz="2800" b="1" i="1" dirty="0">
              <a:solidFill>
                <a:srgbClr val="FF0066"/>
              </a:solidFill>
              <a:latin typeface="Andalus" pitchFamily="18" charset="-78"/>
              <a:cs typeface="Andalus" pitchFamily="18" charset="-78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5181600" y="2514600"/>
            <a:ext cx="3657600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>
                <a:solidFill>
                  <a:srgbClr val="33CC33"/>
                </a:solidFill>
                <a:latin typeface="Arial Rounded MT Bold" pitchFamily="34" charset="0"/>
                <a:cs typeface="Andalus" pitchFamily="18" charset="-78"/>
              </a:rPr>
              <a:t>e.g.</a:t>
            </a:r>
            <a:r>
              <a:rPr lang="en-US" sz="2800" b="1" dirty="0" smtClean="0">
                <a:solidFill>
                  <a:srgbClr val="C00000"/>
                </a:solidFill>
                <a:latin typeface="Arial Rounded MT Bold" pitchFamily="34" charset="0"/>
                <a:cs typeface="Andalus" pitchFamily="18" charset="-78"/>
              </a:rPr>
              <a:t> I </a:t>
            </a:r>
            <a:r>
              <a:rPr lang="en-US" sz="2800" b="1" u="sng" dirty="0" smtClean="0">
                <a:solidFill>
                  <a:srgbClr val="C00000"/>
                </a:solidFill>
                <a:latin typeface="Arial Rounded MT Bold" pitchFamily="34" charset="0"/>
                <a:cs typeface="Andalus" pitchFamily="18" charset="-78"/>
              </a:rPr>
              <a:t>have</a:t>
            </a:r>
            <a:r>
              <a:rPr lang="en-US" sz="2800" b="1" dirty="0" smtClean="0">
                <a:solidFill>
                  <a:srgbClr val="C00000"/>
                </a:solidFill>
                <a:latin typeface="Arial Rounded MT Bold" pitchFamily="34" charset="0"/>
                <a:cs typeface="Andalus" pitchFamily="18" charset="-78"/>
              </a:rPr>
              <a:t> just </a:t>
            </a:r>
            <a:r>
              <a:rPr lang="en-US" sz="2800" b="1" u="sng" dirty="0" smtClean="0">
                <a:solidFill>
                  <a:srgbClr val="C00000"/>
                </a:solidFill>
                <a:latin typeface="Arial Rounded MT Bold" pitchFamily="34" charset="0"/>
                <a:cs typeface="Andalus" pitchFamily="18" charset="-78"/>
              </a:rPr>
              <a:t>finished</a:t>
            </a:r>
            <a:r>
              <a:rPr lang="en-US" sz="2800" b="1" dirty="0" smtClean="0">
                <a:solidFill>
                  <a:srgbClr val="C00000"/>
                </a:solidFill>
                <a:latin typeface="Arial Rounded MT Bold" pitchFamily="34" charset="0"/>
                <a:cs typeface="Andalus" pitchFamily="18" charset="-78"/>
              </a:rPr>
              <a:t> writing my report.</a:t>
            </a:r>
            <a:endParaRPr lang="en-US" sz="2800" b="1" dirty="0">
              <a:solidFill>
                <a:srgbClr val="C00000"/>
              </a:solidFill>
              <a:latin typeface="Arial Rounded MT Bold" pitchFamily="34" charset="0"/>
              <a:cs typeface="Andalus" pitchFamily="18" charset="-78"/>
            </a:endParaRPr>
          </a:p>
        </p:txBody>
      </p:sp>
      <p:cxnSp>
        <p:nvCxnSpPr>
          <p:cNvPr id="20" name="Straight Arrow Connector 19"/>
          <p:cNvCxnSpPr/>
          <p:nvPr/>
        </p:nvCxnSpPr>
        <p:spPr>
          <a:xfrm>
            <a:off x="5334000" y="1676400"/>
            <a:ext cx="2819400" cy="1588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 rot="5400000" flipH="1" flipV="1">
            <a:off x="6667500" y="1638300"/>
            <a:ext cx="838994" cy="794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25" name="Multiply 24"/>
          <p:cNvSpPr/>
          <p:nvPr/>
        </p:nvSpPr>
        <p:spPr>
          <a:xfrm>
            <a:off x="6629400" y="1447800"/>
            <a:ext cx="381000" cy="457200"/>
          </a:xfrm>
          <a:prstGeom prst="mathMultiply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TextBox 25"/>
          <p:cNvSpPr txBox="1"/>
          <p:nvPr/>
        </p:nvSpPr>
        <p:spPr>
          <a:xfrm>
            <a:off x="2438400" y="130314"/>
            <a:ext cx="4038600" cy="707886"/>
          </a:xfrm>
          <a:prstGeom prst="rect">
            <a:avLst/>
          </a:prstGeom>
          <a:ln w="28575"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40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Present Perfect</a:t>
            </a:r>
            <a:endParaRPr lang="en-US" sz="40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8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1"/>
                                          </p:val>
                                        </p:tav>
                                        <p:tav tm="50000">
                                          <p:val>
                                            <p:fltVal val="0.9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8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1"/>
                                          </p:val>
                                        </p:tav>
                                        <p:tav tm="50000">
                                          <p:val>
                                            <p:fltVal val="0.9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animBg="1"/>
      <p:bldP spid="16" grpId="0"/>
      <p:bldP spid="26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Mrs.Azzah</a:t>
            </a:r>
            <a:endParaRPr lang="en-US" dirty="0"/>
          </a:p>
        </p:txBody>
      </p:sp>
      <p:sp>
        <p:nvSpPr>
          <p:cNvPr id="3" name="مستطيل 12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gradFill flip="none" rotWithShape="1">
            <a:gsLst>
              <a:gs pos="0">
                <a:srgbClr val="FFCC66">
                  <a:tint val="66000"/>
                  <a:satMod val="160000"/>
                </a:srgbClr>
              </a:gs>
              <a:gs pos="50000">
                <a:srgbClr val="FFCC66">
                  <a:tint val="44500"/>
                  <a:satMod val="160000"/>
                </a:srgbClr>
              </a:gs>
              <a:gs pos="100000">
                <a:srgbClr val="FFCC66">
                  <a:tint val="23500"/>
                  <a:satMod val="160000"/>
                </a:srgbClr>
              </a:gs>
            </a:gsLst>
            <a:lin ang="13500000" scaled="1"/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 dirty="0">
              <a:solidFill>
                <a:schemeClr val="accent6">
                  <a:lumMod val="50000"/>
                </a:schemeClr>
              </a:solidFill>
              <a:latin typeface="Andalus" pitchFamily="18" charset="-78"/>
              <a:cs typeface="Andalus" pitchFamily="18" charset="-78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295400" y="130314"/>
            <a:ext cx="6400800" cy="707886"/>
          </a:xfrm>
          <a:prstGeom prst="rect">
            <a:avLst/>
          </a:prstGeom>
          <a:ln w="28575"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40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Present Perfect Continuous</a:t>
            </a:r>
            <a:endParaRPr lang="en-US" sz="40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228600" y="2858631"/>
            <a:ext cx="4572000" cy="3108543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2800" b="1" dirty="0" smtClean="0">
                <a:solidFill>
                  <a:schemeClr val="accent4">
                    <a:lumMod val="50000"/>
                  </a:schemeClr>
                </a:solidFill>
                <a:latin typeface="Andalus" pitchFamily="18" charset="-78"/>
                <a:cs typeface="Andalus" pitchFamily="18" charset="-78"/>
              </a:rPr>
              <a:t>1- to talk about actions that are currently in progress  as well as </a:t>
            </a:r>
            <a:r>
              <a:rPr lang="en-US" sz="2800" b="1" i="1" u="sng" dirty="0" smtClean="0">
                <a:solidFill>
                  <a:srgbClr val="FF0000"/>
                </a:solidFill>
                <a:latin typeface="Andalus" pitchFamily="18" charset="-78"/>
                <a:cs typeface="Andalus" pitchFamily="18" charset="-78"/>
              </a:rPr>
              <a:t>how long </a:t>
            </a:r>
            <a:r>
              <a:rPr lang="en-US" sz="2800" b="1" dirty="0" smtClean="0">
                <a:solidFill>
                  <a:schemeClr val="accent4">
                    <a:lumMod val="50000"/>
                  </a:schemeClr>
                </a:solidFill>
                <a:latin typeface="Andalus" pitchFamily="18" charset="-78"/>
                <a:cs typeface="Andalus" pitchFamily="18" charset="-78"/>
              </a:rPr>
              <a:t>it has been in progress up until now.</a:t>
            </a:r>
          </a:p>
          <a:p>
            <a:pPr algn="ctr"/>
            <a:r>
              <a:rPr lang="en-US" sz="2800" b="1" i="1" dirty="0" smtClean="0">
                <a:solidFill>
                  <a:srgbClr val="FF0066"/>
                </a:solidFill>
                <a:latin typeface="Andalus" pitchFamily="18" charset="-78"/>
                <a:cs typeface="Andalus" pitchFamily="18" charset="-78"/>
              </a:rPr>
              <a:t>(for – since – so far- up to now- all morning- all day- all week)  </a:t>
            </a:r>
            <a:endParaRPr lang="en-US" sz="2800" b="1" i="1" dirty="0">
              <a:solidFill>
                <a:srgbClr val="FF0066"/>
              </a:solidFill>
              <a:latin typeface="Andalus" pitchFamily="18" charset="-78"/>
              <a:cs typeface="Andalus" pitchFamily="18" charset="-78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4953000" y="3048000"/>
            <a:ext cx="3962400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>
                <a:solidFill>
                  <a:srgbClr val="33CC33"/>
                </a:solidFill>
                <a:latin typeface="Arial Rounded MT Bold" pitchFamily="34" charset="0"/>
                <a:cs typeface="Andalus" pitchFamily="18" charset="-78"/>
              </a:rPr>
              <a:t>e.g.</a:t>
            </a:r>
            <a:r>
              <a:rPr lang="en-US" sz="2800" b="1" dirty="0" smtClean="0">
                <a:solidFill>
                  <a:srgbClr val="C00000"/>
                </a:solidFill>
                <a:latin typeface="Arial Rounded MT Bold" pitchFamily="34" charset="0"/>
                <a:cs typeface="Andalus" pitchFamily="18" charset="-78"/>
              </a:rPr>
              <a:t> I </a:t>
            </a:r>
            <a:r>
              <a:rPr lang="en-US" sz="2800" b="1" u="sng" dirty="0" smtClean="0">
                <a:solidFill>
                  <a:srgbClr val="C00000"/>
                </a:solidFill>
                <a:latin typeface="Arial Rounded MT Bold" pitchFamily="34" charset="0"/>
                <a:cs typeface="Andalus" pitchFamily="18" charset="-78"/>
              </a:rPr>
              <a:t>have</a:t>
            </a:r>
            <a:r>
              <a:rPr lang="en-US" sz="2800" b="1" dirty="0" smtClean="0">
                <a:solidFill>
                  <a:srgbClr val="C00000"/>
                </a:solidFill>
                <a:latin typeface="Arial Rounded MT Bold" pitchFamily="34" charset="0"/>
                <a:cs typeface="Andalus" pitchFamily="18" charset="-78"/>
              </a:rPr>
              <a:t> </a:t>
            </a:r>
            <a:r>
              <a:rPr lang="en-US" sz="2800" b="1" u="sng" dirty="0" smtClean="0">
                <a:solidFill>
                  <a:srgbClr val="C00000"/>
                </a:solidFill>
                <a:latin typeface="Arial Rounded MT Bold" pitchFamily="34" charset="0"/>
                <a:cs typeface="Andalus" pitchFamily="18" charset="-78"/>
              </a:rPr>
              <a:t>been</a:t>
            </a:r>
            <a:r>
              <a:rPr lang="en-US" sz="2800" b="1" dirty="0" smtClean="0">
                <a:solidFill>
                  <a:srgbClr val="C00000"/>
                </a:solidFill>
                <a:latin typeface="Arial Rounded MT Bold" pitchFamily="34" charset="0"/>
                <a:cs typeface="Andalus" pitchFamily="18" charset="-78"/>
              </a:rPr>
              <a:t> </a:t>
            </a:r>
            <a:r>
              <a:rPr lang="en-US" sz="2800" b="1" u="sng" dirty="0" smtClean="0">
                <a:solidFill>
                  <a:srgbClr val="C00000"/>
                </a:solidFill>
                <a:latin typeface="Arial Rounded MT Bold" pitchFamily="34" charset="0"/>
                <a:cs typeface="Andalus" pitchFamily="18" charset="-78"/>
              </a:rPr>
              <a:t>learning English</a:t>
            </a:r>
            <a:r>
              <a:rPr lang="en-US" sz="2800" b="1" dirty="0" smtClean="0">
                <a:solidFill>
                  <a:srgbClr val="C00000"/>
                </a:solidFill>
                <a:latin typeface="Arial Rounded MT Bold" pitchFamily="34" charset="0"/>
                <a:cs typeface="Andalus" pitchFamily="18" charset="-78"/>
              </a:rPr>
              <a:t>  since 2010. </a:t>
            </a:r>
            <a:endParaRPr lang="en-US" sz="2800" b="1" dirty="0">
              <a:solidFill>
                <a:srgbClr val="C00000"/>
              </a:solidFill>
              <a:latin typeface="Arial Rounded MT Bold" pitchFamily="34" charset="0"/>
              <a:cs typeface="Andalus" pitchFamily="18" charset="-78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457200" y="1091625"/>
            <a:ext cx="80772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i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Use the Present Perfect Continuous  in </a:t>
            </a:r>
            <a:r>
              <a:rPr lang="en-US" sz="3200" b="1" i="1" u="sng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1 case</a:t>
            </a:r>
            <a:r>
              <a:rPr lang="en-US" sz="3200" b="1" i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:</a:t>
            </a:r>
            <a:endParaRPr lang="en-US" sz="3200" b="1" i="1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cxnSp>
        <p:nvCxnSpPr>
          <p:cNvPr id="19" name="Straight Arrow Connector 18"/>
          <p:cNvCxnSpPr/>
          <p:nvPr/>
        </p:nvCxnSpPr>
        <p:spPr>
          <a:xfrm>
            <a:off x="5105400" y="2208212"/>
            <a:ext cx="2895600" cy="1588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21" name="Straight Connector 20"/>
          <p:cNvCxnSpPr/>
          <p:nvPr/>
        </p:nvCxnSpPr>
        <p:spPr>
          <a:xfrm rot="5400000" flipH="1" flipV="1">
            <a:off x="6172200" y="2361406"/>
            <a:ext cx="914400" cy="1588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24" name="Multiply 23"/>
          <p:cNvSpPr/>
          <p:nvPr/>
        </p:nvSpPr>
        <p:spPr>
          <a:xfrm>
            <a:off x="5410200" y="1905000"/>
            <a:ext cx="381000" cy="457200"/>
          </a:xfrm>
          <a:prstGeom prst="mathMultiply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50" name="Straight Arrow Connector 49"/>
          <p:cNvCxnSpPr/>
          <p:nvPr/>
        </p:nvCxnSpPr>
        <p:spPr>
          <a:xfrm>
            <a:off x="5562600" y="2513012"/>
            <a:ext cx="762000" cy="1588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54" name="Straight Connector 53"/>
          <p:cNvCxnSpPr/>
          <p:nvPr/>
        </p:nvCxnSpPr>
        <p:spPr>
          <a:xfrm rot="5400000" flipH="1" flipV="1">
            <a:off x="5394189" y="2344601"/>
            <a:ext cx="338410" cy="1588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sp>
        <p:nvSpPr>
          <p:cNvPr id="16" name="TextBox 15"/>
          <p:cNvSpPr txBox="1"/>
          <p:nvPr/>
        </p:nvSpPr>
        <p:spPr>
          <a:xfrm>
            <a:off x="4953000" y="4558605"/>
            <a:ext cx="3962400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>
                <a:solidFill>
                  <a:srgbClr val="33CC33"/>
                </a:solidFill>
                <a:latin typeface="Arial Rounded MT Bold" pitchFamily="34" charset="0"/>
                <a:cs typeface="Andalus" pitchFamily="18" charset="-78"/>
              </a:rPr>
              <a:t>e.g.</a:t>
            </a:r>
            <a:r>
              <a:rPr lang="en-US" sz="2800" b="1" dirty="0" smtClean="0">
                <a:solidFill>
                  <a:srgbClr val="C00000"/>
                </a:solidFill>
                <a:latin typeface="Arial Rounded MT Bold" pitchFamily="34" charset="0"/>
                <a:cs typeface="Andalus" pitchFamily="18" charset="-78"/>
              </a:rPr>
              <a:t> She </a:t>
            </a:r>
            <a:r>
              <a:rPr lang="en-US" sz="2800" b="1" u="sng" dirty="0" smtClean="0">
                <a:solidFill>
                  <a:srgbClr val="C00000"/>
                </a:solidFill>
                <a:latin typeface="Arial Rounded MT Bold" pitchFamily="34" charset="0"/>
                <a:cs typeface="Andalus" pitchFamily="18" charset="-78"/>
              </a:rPr>
              <a:t>has</a:t>
            </a:r>
            <a:r>
              <a:rPr lang="en-US" sz="2800" b="1" dirty="0" smtClean="0">
                <a:solidFill>
                  <a:srgbClr val="C00000"/>
                </a:solidFill>
                <a:latin typeface="Arial Rounded MT Bold" pitchFamily="34" charset="0"/>
                <a:cs typeface="Andalus" pitchFamily="18" charset="-78"/>
              </a:rPr>
              <a:t> </a:t>
            </a:r>
            <a:r>
              <a:rPr lang="en-US" sz="2800" b="1" u="sng" dirty="0" smtClean="0">
                <a:solidFill>
                  <a:srgbClr val="C00000"/>
                </a:solidFill>
                <a:latin typeface="Arial Rounded MT Bold" pitchFamily="34" charset="0"/>
                <a:cs typeface="Andalus" pitchFamily="18" charset="-78"/>
              </a:rPr>
              <a:t>been</a:t>
            </a:r>
            <a:r>
              <a:rPr lang="en-US" sz="2800" b="1" dirty="0" smtClean="0">
                <a:solidFill>
                  <a:srgbClr val="C00000"/>
                </a:solidFill>
                <a:latin typeface="Arial Rounded MT Bold" pitchFamily="34" charset="0"/>
                <a:cs typeface="Andalus" pitchFamily="18" charset="-78"/>
              </a:rPr>
              <a:t> </a:t>
            </a:r>
            <a:r>
              <a:rPr lang="en-US" sz="2800" b="1" u="sng" dirty="0" smtClean="0">
                <a:solidFill>
                  <a:srgbClr val="C00000"/>
                </a:solidFill>
                <a:latin typeface="Arial Rounded MT Bold" pitchFamily="34" charset="0"/>
                <a:cs typeface="Andalus" pitchFamily="18" charset="-78"/>
              </a:rPr>
              <a:t>working</a:t>
            </a:r>
            <a:r>
              <a:rPr lang="en-US" sz="2800" b="1" dirty="0" smtClean="0">
                <a:solidFill>
                  <a:srgbClr val="C00000"/>
                </a:solidFill>
                <a:latin typeface="Arial Rounded MT Bold" pitchFamily="34" charset="0"/>
                <a:cs typeface="Andalus" pitchFamily="18" charset="-78"/>
              </a:rPr>
              <a:t> at school all week. </a:t>
            </a:r>
            <a:endParaRPr lang="en-US" sz="2800" b="1" dirty="0">
              <a:solidFill>
                <a:srgbClr val="C00000"/>
              </a:solidFill>
              <a:latin typeface="Arial Rounded MT Bold" pitchFamily="34" charset="0"/>
              <a:cs typeface="Andalus" pitchFamily="18" charset="-7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8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1"/>
                                          </p:val>
                                        </p:tav>
                                        <p:tav tm="50000">
                                          <p:val>
                                            <p:fltVal val="0.9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8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1"/>
                                          </p:val>
                                        </p:tav>
                                        <p:tav tm="50000">
                                          <p:val>
                                            <p:fltVal val="0.9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48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1"/>
                                          </p:val>
                                        </p:tav>
                                        <p:tav tm="50000">
                                          <p:val>
                                            <p:fltVal val="0.9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48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1"/>
                                          </p:val>
                                        </p:tav>
                                        <p:tav tm="50000">
                                          <p:val>
                                            <p:fltVal val="0.9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11" grpId="0" animBg="1"/>
      <p:bldP spid="13" grpId="0"/>
      <p:bldP spid="15" grpId="0"/>
      <p:bldP spid="16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gradFill flip="none" rotWithShape="1">
            <a:gsLst>
              <a:gs pos="0">
                <a:srgbClr val="FFCC66">
                  <a:tint val="66000"/>
                  <a:satMod val="160000"/>
                </a:srgbClr>
              </a:gs>
              <a:gs pos="50000">
                <a:srgbClr val="FFCC66">
                  <a:tint val="44500"/>
                  <a:satMod val="160000"/>
                </a:srgbClr>
              </a:gs>
              <a:gs pos="100000">
                <a:srgbClr val="FFCC66">
                  <a:tint val="23500"/>
                  <a:satMod val="160000"/>
                </a:srgbClr>
              </a:gs>
            </a:gsLst>
            <a:lin ang="10800000" scaled="1"/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Box 2"/>
          <p:cNvSpPr txBox="1"/>
          <p:nvPr/>
        </p:nvSpPr>
        <p:spPr>
          <a:xfrm>
            <a:off x="1676400" y="304800"/>
            <a:ext cx="55626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itchFamily="34" charset="0"/>
              </a:rPr>
              <a:t>ATTENTION!!</a:t>
            </a:r>
            <a:endParaRPr lang="en-US" sz="4000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Black" pitchFamily="34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28600" y="1524000"/>
            <a:ext cx="87630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>
                <a:solidFill>
                  <a:schemeClr val="tx2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1) </a:t>
            </a:r>
            <a:r>
              <a:rPr lang="en-US" sz="3200" b="1" dirty="0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DON’T</a:t>
            </a:r>
            <a:r>
              <a:rPr lang="en-US" sz="3200" dirty="0" smtClean="0">
                <a:solidFill>
                  <a:schemeClr val="tx2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use the present perfect continuous with most </a:t>
            </a:r>
            <a:r>
              <a:rPr lang="en-US" sz="3200" u="sng" dirty="0" err="1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nonaction</a:t>
            </a:r>
            <a:r>
              <a:rPr lang="en-US" sz="3200" u="sng" dirty="0" smtClean="0">
                <a:solidFill>
                  <a:schemeClr val="tx2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200" dirty="0" smtClean="0">
                <a:solidFill>
                  <a:schemeClr val="tx2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verbs </a:t>
            </a:r>
            <a:r>
              <a:rPr lang="en-US" sz="3200" dirty="0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(</a:t>
            </a:r>
            <a:r>
              <a:rPr lang="en-US" sz="3200" dirty="0" err="1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stative</a:t>
            </a:r>
            <a:r>
              <a:rPr lang="en-US" sz="3200" dirty="0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verbs). </a:t>
            </a:r>
            <a:r>
              <a:rPr lang="en-US" sz="3200" b="1" dirty="0" smtClean="0">
                <a:solidFill>
                  <a:srgbClr val="C0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Instead, use the present perfect tense</a:t>
            </a:r>
            <a:endParaRPr lang="en-US" sz="3200" b="1" dirty="0">
              <a:solidFill>
                <a:srgbClr val="C00000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04800" y="3439180"/>
            <a:ext cx="82296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>
                <a:solidFill>
                  <a:schemeClr val="accent6">
                    <a:lumMod val="75000"/>
                  </a:schemeClr>
                </a:solidFill>
                <a:latin typeface="Arial Rounded MT Bold" pitchFamily="34" charset="0"/>
                <a:cs typeface="Andalus" pitchFamily="18" charset="-78"/>
              </a:rPr>
              <a:t>Incorrect:</a:t>
            </a:r>
            <a:r>
              <a:rPr lang="en-US" sz="2800" b="1" dirty="0" smtClean="0">
                <a:solidFill>
                  <a:srgbClr val="C00000"/>
                </a:solidFill>
                <a:latin typeface="Arial Rounded MT Bold" pitchFamily="34" charset="0"/>
                <a:cs typeface="Andalus" pitchFamily="18" charset="-78"/>
              </a:rPr>
              <a:t> </a:t>
            </a:r>
            <a:r>
              <a:rPr lang="en-US" sz="28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Arial Rounded MT Bold" pitchFamily="34" charset="0"/>
                <a:cs typeface="Andalus" pitchFamily="18" charset="-78"/>
              </a:rPr>
              <a:t>I </a:t>
            </a:r>
            <a:r>
              <a:rPr lang="en-US" sz="2800" b="1" u="sng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Arial Rounded MT Bold" pitchFamily="34" charset="0"/>
                <a:cs typeface="Andalus" pitchFamily="18" charset="-78"/>
              </a:rPr>
              <a:t>have</a:t>
            </a:r>
            <a:r>
              <a:rPr lang="en-US" sz="28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Arial Rounded MT Bold" pitchFamily="34" charset="0"/>
                <a:cs typeface="Andalus" pitchFamily="18" charset="-78"/>
              </a:rPr>
              <a:t> </a:t>
            </a:r>
            <a:r>
              <a:rPr lang="en-US" sz="2800" b="1" u="sng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Arial Rounded MT Bold" pitchFamily="34" charset="0"/>
                <a:cs typeface="Andalus" pitchFamily="18" charset="-78"/>
              </a:rPr>
              <a:t>been</a:t>
            </a:r>
            <a:r>
              <a:rPr lang="en-US" sz="28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Arial Rounded MT Bold" pitchFamily="34" charset="0"/>
                <a:cs typeface="Andalus" pitchFamily="18" charset="-78"/>
              </a:rPr>
              <a:t> </a:t>
            </a:r>
            <a:r>
              <a:rPr lang="en-US" sz="2800" b="1" u="sng" dirty="0" smtClean="0">
                <a:solidFill>
                  <a:srgbClr val="FF0000"/>
                </a:solidFill>
                <a:latin typeface="Arial Rounded MT Bold" pitchFamily="34" charset="0"/>
                <a:cs typeface="Andalus" pitchFamily="18" charset="-78"/>
              </a:rPr>
              <a:t>knowing</a:t>
            </a:r>
            <a:r>
              <a:rPr lang="en-US" sz="28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Arial Rounded MT Bold" pitchFamily="34" charset="0"/>
                <a:cs typeface="Andalus" pitchFamily="18" charset="-78"/>
              </a:rPr>
              <a:t> </a:t>
            </a:r>
            <a:r>
              <a:rPr lang="en-US" sz="2800" b="1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Arial Rounded MT Bold" pitchFamily="34" charset="0"/>
                <a:cs typeface="Andalus" pitchFamily="18" charset="-78"/>
              </a:rPr>
              <a:t>Maha</a:t>
            </a:r>
            <a:r>
              <a:rPr lang="en-US" sz="28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Arial Rounded MT Bold" pitchFamily="34" charset="0"/>
                <a:cs typeface="Andalus" pitchFamily="18" charset="-78"/>
              </a:rPr>
              <a:t> for years. </a:t>
            </a:r>
            <a:endParaRPr lang="en-US" sz="2800" b="1" dirty="0">
              <a:solidFill>
                <a:schemeClr val="tx1">
                  <a:lumMod val="95000"/>
                  <a:lumOff val="5000"/>
                </a:schemeClr>
              </a:solidFill>
              <a:latin typeface="Arial Rounded MT Bold" pitchFamily="34" charset="0"/>
              <a:cs typeface="Andalus" pitchFamily="18" charset="-78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04800" y="4191000"/>
            <a:ext cx="8001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>
                <a:solidFill>
                  <a:schemeClr val="accent6">
                    <a:lumMod val="75000"/>
                  </a:schemeClr>
                </a:solidFill>
                <a:latin typeface="Arial Rounded MT Bold" pitchFamily="34" charset="0"/>
                <a:cs typeface="Andalus" pitchFamily="18" charset="-78"/>
              </a:rPr>
              <a:t>Correct:</a:t>
            </a:r>
            <a:r>
              <a:rPr lang="en-US" sz="2800" b="1" dirty="0" smtClean="0">
                <a:solidFill>
                  <a:srgbClr val="C00000"/>
                </a:solidFill>
                <a:latin typeface="Arial Rounded MT Bold" pitchFamily="34" charset="0"/>
                <a:cs typeface="Andalus" pitchFamily="18" charset="-78"/>
              </a:rPr>
              <a:t> </a:t>
            </a:r>
            <a:r>
              <a:rPr lang="en-US" sz="28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Arial Rounded MT Bold" pitchFamily="34" charset="0"/>
                <a:cs typeface="Andalus" pitchFamily="18" charset="-78"/>
              </a:rPr>
              <a:t>I </a:t>
            </a:r>
            <a:r>
              <a:rPr lang="en-US" sz="2800" b="1" u="sng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Arial Rounded MT Bold" pitchFamily="34" charset="0"/>
                <a:cs typeface="Andalus" pitchFamily="18" charset="-78"/>
              </a:rPr>
              <a:t>have</a:t>
            </a:r>
            <a:r>
              <a:rPr lang="en-US" sz="28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Arial Rounded MT Bold" pitchFamily="34" charset="0"/>
                <a:cs typeface="Andalus" pitchFamily="18" charset="-78"/>
              </a:rPr>
              <a:t> </a:t>
            </a:r>
            <a:r>
              <a:rPr lang="en-US" sz="2800" b="1" u="sng" dirty="0" smtClean="0">
                <a:solidFill>
                  <a:srgbClr val="FF0000"/>
                </a:solidFill>
                <a:latin typeface="Arial Rounded MT Bold" pitchFamily="34" charset="0"/>
                <a:cs typeface="Andalus" pitchFamily="18" charset="-78"/>
              </a:rPr>
              <a:t>known</a:t>
            </a:r>
            <a:r>
              <a:rPr lang="en-US" sz="28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Arial Rounded MT Bold" pitchFamily="34" charset="0"/>
                <a:cs typeface="Andalus" pitchFamily="18" charset="-78"/>
              </a:rPr>
              <a:t> </a:t>
            </a:r>
            <a:r>
              <a:rPr lang="en-US" sz="2800" b="1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Arial Rounded MT Bold" pitchFamily="34" charset="0"/>
                <a:cs typeface="Andalus" pitchFamily="18" charset="-78"/>
              </a:rPr>
              <a:t>Mah</a:t>
            </a:r>
            <a:r>
              <a:rPr lang="en-US" sz="28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Arial Rounded MT Bold" pitchFamily="34" charset="0"/>
                <a:cs typeface="Andalus" pitchFamily="18" charset="-78"/>
              </a:rPr>
              <a:t> for years. </a:t>
            </a:r>
            <a:endParaRPr lang="en-US" sz="2800" b="1" dirty="0">
              <a:solidFill>
                <a:schemeClr val="tx1">
                  <a:lumMod val="95000"/>
                  <a:lumOff val="5000"/>
                </a:schemeClr>
              </a:solidFill>
              <a:latin typeface="Arial Rounded MT Bold" pitchFamily="34" charset="0"/>
              <a:cs typeface="Andalus" pitchFamily="18" charset="-78"/>
            </a:endParaRPr>
          </a:p>
        </p:txBody>
      </p:sp>
      <p:sp>
        <p:nvSpPr>
          <p:cNvPr id="7" name="Multiply 6"/>
          <p:cNvSpPr/>
          <p:nvPr/>
        </p:nvSpPr>
        <p:spPr>
          <a:xfrm>
            <a:off x="8458200" y="3505200"/>
            <a:ext cx="381000" cy="457200"/>
          </a:xfrm>
          <a:prstGeom prst="mathMultiply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8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1"/>
                                          </p:val>
                                        </p:tav>
                                        <p:tav tm="50000">
                                          <p:val>
                                            <p:fltVal val="0.9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8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1"/>
                                          </p:val>
                                        </p:tav>
                                        <p:tav tm="50000">
                                          <p:val>
                                            <p:fltVal val="0.9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gradFill flip="none" rotWithShape="1">
            <a:gsLst>
              <a:gs pos="0">
                <a:srgbClr val="FFCC66">
                  <a:tint val="66000"/>
                  <a:satMod val="160000"/>
                </a:srgbClr>
              </a:gs>
              <a:gs pos="50000">
                <a:srgbClr val="FFCC66">
                  <a:tint val="44500"/>
                  <a:satMod val="160000"/>
                </a:srgbClr>
              </a:gs>
              <a:gs pos="100000">
                <a:srgbClr val="FFCC66">
                  <a:tint val="23500"/>
                  <a:satMod val="160000"/>
                </a:srgbClr>
              </a:gs>
            </a:gsLst>
            <a:lin ang="10800000" scaled="1"/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مربع نص 2"/>
          <p:cNvSpPr txBox="1"/>
          <p:nvPr/>
        </p:nvSpPr>
        <p:spPr>
          <a:xfrm>
            <a:off x="107504" y="1929021"/>
            <a:ext cx="9145016" cy="452431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l" rtl="0"/>
            <a:r>
              <a:rPr lang="en-US" sz="4400" u="sng" dirty="0" smtClean="0">
                <a:solidFill>
                  <a:srgbClr val="CC6600"/>
                </a:solidFill>
                <a:cs typeface="+mj-cs"/>
              </a:rPr>
              <a:t>Verbs describe States:</a:t>
            </a:r>
          </a:p>
          <a:p>
            <a:pPr marL="742950" indent="-742950" algn="l" rtl="0">
              <a:buAutoNum type="alphaUcParenR"/>
            </a:pPr>
            <a:r>
              <a:rPr lang="en-US" sz="4000" b="1" dirty="0" smtClean="0">
                <a:solidFill>
                  <a:srgbClr val="FF0066"/>
                </a:solidFill>
                <a:latin typeface="Book Antiqua" pitchFamily="18" charset="0"/>
              </a:rPr>
              <a:t>Mental State: </a:t>
            </a:r>
            <a:r>
              <a:rPr lang="en-US" sz="4000" dirty="0" smtClean="0">
                <a:solidFill>
                  <a:schemeClr val="tx2">
                    <a:lumMod val="75000"/>
                  </a:schemeClr>
                </a:solidFill>
              </a:rPr>
              <a:t>know- believe – forget – think – understand – remember – need – want – imagine</a:t>
            </a:r>
          </a:p>
          <a:p>
            <a:pPr marL="742950" indent="-742950" algn="l" rtl="0">
              <a:buAutoNum type="alphaUcParenR"/>
            </a:pPr>
            <a:r>
              <a:rPr lang="en-US" sz="4000" b="1" dirty="0" smtClean="0">
                <a:solidFill>
                  <a:srgbClr val="FF0066"/>
                </a:solidFill>
                <a:latin typeface="Book Antiqua" pitchFamily="18" charset="0"/>
              </a:rPr>
              <a:t>Emotional State: </a:t>
            </a:r>
            <a:r>
              <a:rPr lang="en-US" sz="4000" dirty="0" smtClean="0">
                <a:solidFill>
                  <a:schemeClr val="tx2">
                    <a:lumMod val="75000"/>
                  </a:schemeClr>
                </a:solidFill>
              </a:rPr>
              <a:t>love – hate – like – please – amaze – surprise</a:t>
            </a:r>
          </a:p>
          <a:p>
            <a:pPr marL="742950" indent="-742950" algn="l" rtl="0"/>
            <a:endParaRPr lang="ar-SA" sz="4400" u="sng" dirty="0">
              <a:solidFill>
                <a:srgbClr val="FF3300"/>
              </a:solidFill>
            </a:endParaRPr>
          </a:p>
        </p:txBody>
      </p:sp>
      <p:sp>
        <p:nvSpPr>
          <p:cNvPr id="4" name="مربع نص 3"/>
          <p:cNvSpPr txBox="1"/>
          <p:nvPr/>
        </p:nvSpPr>
        <p:spPr>
          <a:xfrm>
            <a:off x="228600" y="228600"/>
            <a:ext cx="8640960" cy="1754326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 rtl="0"/>
            <a:r>
              <a:rPr lang="en-US" sz="5400" b="1" dirty="0" smtClean="0">
                <a:solidFill>
                  <a:srgbClr val="0070C0"/>
                </a:solidFill>
                <a:latin typeface="Sakkal Majalla" pitchFamily="2" charset="-78"/>
                <a:cs typeface="Sakkal Majalla" pitchFamily="2" charset="-78"/>
              </a:rPr>
              <a:t>Examples of </a:t>
            </a:r>
            <a:r>
              <a:rPr lang="en-US" sz="5400" b="1" dirty="0" err="1" smtClean="0">
                <a:solidFill>
                  <a:srgbClr val="0070C0"/>
                </a:solidFill>
                <a:latin typeface="Sakkal Majalla" pitchFamily="2" charset="-78"/>
                <a:cs typeface="Sakkal Majalla" pitchFamily="2" charset="-78"/>
              </a:rPr>
              <a:t>nonaction</a:t>
            </a:r>
            <a:r>
              <a:rPr lang="en-US" sz="5400" b="1" dirty="0" smtClean="0">
                <a:solidFill>
                  <a:srgbClr val="0070C0"/>
                </a:solidFill>
                <a:latin typeface="Sakkal Majalla" pitchFamily="2" charset="-78"/>
                <a:cs typeface="Sakkal Majalla" pitchFamily="2" charset="-78"/>
              </a:rPr>
              <a:t> verbs (</a:t>
            </a:r>
            <a:r>
              <a:rPr lang="en-US" sz="5400" b="1" dirty="0" err="1" smtClean="0">
                <a:solidFill>
                  <a:srgbClr val="0070C0"/>
                </a:solidFill>
                <a:latin typeface="Sakkal Majalla" pitchFamily="2" charset="-78"/>
                <a:cs typeface="Sakkal Majalla" pitchFamily="2" charset="-78"/>
              </a:rPr>
              <a:t>stative</a:t>
            </a:r>
            <a:r>
              <a:rPr lang="en-US" sz="5400" b="1" dirty="0" smtClean="0">
                <a:solidFill>
                  <a:srgbClr val="0070C0"/>
                </a:solidFill>
                <a:latin typeface="Sakkal Majalla" pitchFamily="2" charset="-78"/>
                <a:cs typeface="Sakkal Majalla" pitchFamily="2" charset="-78"/>
              </a:rPr>
              <a:t> verbs):</a:t>
            </a:r>
            <a:endParaRPr lang="ar-SA" sz="5400" b="1" dirty="0">
              <a:solidFill>
                <a:srgbClr val="00B050"/>
              </a:solidFill>
              <a:latin typeface="Sakkal Majalla" pitchFamily="2" charset="-78"/>
              <a:cs typeface="Sakkal Majalla" pitchFamily="2" charset="-7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9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gradFill flip="none" rotWithShape="1">
            <a:gsLst>
              <a:gs pos="0">
                <a:srgbClr val="FFCC66">
                  <a:tint val="66000"/>
                  <a:satMod val="160000"/>
                </a:srgbClr>
              </a:gs>
              <a:gs pos="50000">
                <a:srgbClr val="FFCC66">
                  <a:tint val="44500"/>
                  <a:satMod val="160000"/>
                </a:srgbClr>
              </a:gs>
              <a:gs pos="100000">
                <a:srgbClr val="FFCC66">
                  <a:tint val="23500"/>
                  <a:satMod val="160000"/>
                </a:srgbClr>
              </a:gs>
            </a:gsLst>
            <a:lin ang="10800000" scaled="1"/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مربع نص 2"/>
          <p:cNvSpPr txBox="1"/>
          <p:nvPr/>
        </p:nvSpPr>
        <p:spPr>
          <a:xfrm>
            <a:off x="251520" y="188640"/>
            <a:ext cx="8640960" cy="5139869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l" rtl="0"/>
            <a:r>
              <a:rPr lang="en-US" sz="4400" u="sng" dirty="0" smtClean="0">
                <a:solidFill>
                  <a:srgbClr val="CC6600"/>
                </a:solidFill>
              </a:rPr>
              <a:t>Verbs describe States:</a:t>
            </a:r>
          </a:p>
          <a:p>
            <a:pPr marL="742950" indent="-742950" algn="l" rtl="0"/>
            <a:r>
              <a:rPr lang="en-US" sz="4000" dirty="0" smtClean="0">
                <a:solidFill>
                  <a:srgbClr val="FF0066"/>
                </a:solidFill>
              </a:rPr>
              <a:t>C</a:t>
            </a:r>
            <a:r>
              <a:rPr lang="en-US" sz="4000" b="1" dirty="0" smtClean="0">
                <a:solidFill>
                  <a:srgbClr val="FF0066"/>
                </a:solidFill>
                <a:latin typeface="Book Antiqua" pitchFamily="18" charset="0"/>
              </a:rPr>
              <a:t>) Possession: </a:t>
            </a:r>
            <a:r>
              <a:rPr lang="en-US" sz="4000" dirty="0" smtClean="0">
                <a:solidFill>
                  <a:schemeClr val="tx2">
                    <a:lumMod val="75000"/>
                  </a:schemeClr>
                </a:solidFill>
              </a:rPr>
              <a:t>possess – have – own – belong </a:t>
            </a:r>
          </a:p>
          <a:p>
            <a:pPr marL="742950" indent="-742950" algn="l" rtl="0"/>
            <a:r>
              <a:rPr lang="en-US" sz="4000" b="1" dirty="0" smtClean="0">
                <a:solidFill>
                  <a:srgbClr val="FF0066"/>
                </a:solidFill>
                <a:latin typeface="Book Antiqua" pitchFamily="18" charset="0"/>
              </a:rPr>
              <a:t>D) Sense perceptions: </a:t>
            </a:r>
            <a:r>
              <a:rPr lang="en-US" sz="4000" dirty="0" smtClean="0">
                <a:solidFill>
                  <a:schemeClr val="tx2">
                    <a:lumMod val="75000"/>
                  </a:schemeClr>
                </a:solidFill>
              </a:rPr>
              <a:t>taste – hear – feel- see – smell </a:t>
            </a:r>
          </a:p>
          <a:p>
            <a:pPr marL="742950" indent="-742950" algn="l" rtl="0"/>
            <a:r>
              <a:rPr lang="en-US" sz="4000" b="1" dirty="0" smtClean="0">
                <a:solidFill>
                  <a:srgbClr val="FF0066"/>
                </a:solidFill>
                <a:latin typeface="Book Antiqua" pitchFamily="18" charset="0"/>
              </a:rPr>
              <a:t>E) Existing States:</a:t>
            </a:r>
            <a:r>
              <a:rPr lang="en-US" sz="4000" dirty="0" smtClean="0">
                <a:solidFill>
                  <a:schemeClr val="tx2">
                    <a:lumMod val="75000"/>
                  </a:schemeClr>
                </a:solidFill>
              </a:rPr>
              <a:t> seem – look -contain – include – sound – be - exist</a:t>
            </a:r>
          </a:p>
          <a:p>
            <a:pPr marL="742950" indent="-742950" algn="l" rtl="0">
              <a:buAutoNum type="alphaUcParenR"/>
            </a:pPr>
            <a:endParaRPr lang="ar-SA" sz="4400" u="sng" dirty="0">
              <a:solidFill>
                <a:srgbClr val="FF33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gradFill flip="none" rotWithShape="1">
            <a:gsLst>
              <a:gs pos="0">
                <a:srgbClr val="FFCC66">
                  <a:tint val="66000"/>
                  <a:satMod val="160000"/>
                </a:srgbClr>
              </a:gs>
              <a:gs pos="50000">
                <a:srgbClr val="FFCC66">
                  <a:tint val="44500"/>
                  <a:satMod val="160000"/>
                </a:srgbClr>
              </a:gs>
              <a:gs pos="100000">
                <a:srgbClr val="FFCC66">
                  <a:tint val="23500"/>
                  <a:satMod val="160000"/>
                </a:srgbClr>
              </a:gs>
            </a:gsLst>
            <a:lin ang="10800000" scaled="1"/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Box 2"/>
          <p:cNvSpPr txBox="1"/>
          <p:nvPr/>
        </p:nvSpPr>
        <p:spPr>
          <a:xfrm>
            <a:off x="1676400" y="304800"/>
            <a:ext cx="55626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itchFamily="34" charset="0"/>
              </a:rPr>
              <a:t>ATTENTION!!</a:t>
            </a:r>
            <a:endParaRPr lang="en-US" sz="4000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Black" pitchFamily="34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28600" y="1524000"/>
            <a:ext cx="8763000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>
                <a:solidFill>
                  <a:schemeClr val="tx2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1) </a:t>
            </a:r>
            <a:r>
              <a:rPr lang="en-US" sz="3200" b="1" dirty="0" smtClean="0">
                <a:solidFill>
                  <a:schemeClr val="tx2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A few verbs ,such as </a:t>
            </a:r>
            <a:r>
              <a:rPr lang="en-US" sz="3200" b="1" i="1" dirty="0" smtClean="0">
                <a:solidFill>
                  <a:srgbClr val="FF0066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live, make, study, think, work </a:t>
            </a:r>
            <a:r>
              <a:rPr lang="en-US" sz="3200" b="1" dirty="0" smtClean="0">
                <a:solidFill>
                  <a:schemeClr val="tx2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and</a:t>
            </a:r>
            <a:r>
              <a:rPr lang="en-US" sz="3200" b="1" dirty="0" smtClean="0">
                <a:solidFill>
                  <a:srgbClr val="FF0066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200" b="1" i="1" dirty="0" smtClean="0">
                <a:solidFill>
                  <a:srgbClr val="FF0066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teach </a:t>
            </a:r>
            <a:r>
              <a:rPr lang="en-US" sz="3200" b="1" dirty="0" smtClean="0">
                <a:solidFill>
                  <a:schemeClr val="tx2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are used with the present perfect or present perfect continuous with little or </a:t>
            </a:r>
            <a:r>
              <a:rPr lang="en-US" sz="3200" b="1" u="sng" dirty="0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no difference </a:t>
            </a:r>
            <a:r>
              <a:rPr lang="en-US" sz="3200" b="1" dirty="0" smtClean="0">
                <a:solidFill>
                  <a:schemeClr val="tx2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in meaning  when </a:t>
            </a:r>
            <a:r>
              <a:rPr lang="en-US" sz="3200" b="1" u="sng" dirty="0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a time expression is used.</a:t>
            </a:r>
            <a:endParaRPr lang="en-US" sz="3200" b="1" u="sng" dirty="0">
              <a:solidFill>
                <a:srgbClr val="FF0000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04800" y="4419600"/>
            <a:ext cx="82296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>
                <a:solidFill>
                  <a:schemeClr val="accent6">
                    <a:lumMod val="75000"/>
                  </a:schemeClr>
                </a:solidFill>
                <a:latin typeface="Arial Rounded MT Bold" pitchFamily="34" charset="0"/>
                <a:cs typeface="Andalus" pitchFamily="18" charset="-78"/>
              </a:rPr>
              <a:t>Correct:</a:t>
            </a:r>
            <a:r>
              <a:rPr lang="en-US" sz="2800" b="1" dirty="0" smtClean="0">
                <a:solidFill>
                  <a:srgbClr val="C00000"/>
                </a:solidFill>
                <a:latin typeface="Arial Rounded MT Bold" pitchFamily="34" charset="0"/>
                <a:cs typeface="Andalus" pitchFamily="18" charset="-78"/>
              </a:rPr>
              <a:t> </a:t>
            </a:r>
            <a:r>
              <a:rPr lang="en-US" sz="28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Arial Rounded MT Bold" pitchFamily="34" charset="0"/>
                <a:cs typeface="Andalus" pitchFamily="18" charset="-78"/>
              </a:rPr>
              <a:t>She </a:t>
            </a:r>
            <a:r>
              <a:rPr lang="en-US" sz="2800" b="1" u="sng" dirty="0" smtClean="0">
                <a:solidFill>
                  <a:srgbClr val="009900"/>
                </a:solidFill>
                <a:latin typeface="Arial Rounded MT Bold" pitchFamily="34" charset="0"/>
                <a:cs typeface="Andalus" pitchFamily="18" charset="-78"/>
              </a:rPr>
              <a:t>has</a:t>
            </a:r>
            <a:r>
              <a:rPr lang="en-US" sz="2800" b="1" dirty="0" smtClean="0">
                <a:solidFill>
                  <a:srgbClr val="009900"/>
                </a:solidFill>
                <a:latin typeface="Arial Rounded MT Bold" pitchFamily="34" charset="0"/>
                <a:cs typeface="Andalus" pitchFamily="18" charset="-78"/>
              </a:rPr>
              <a:t> </a:t>
            </a:r>
            <a:r>
              <a:rPr lang="en-US" sz="2800" b="1" u="sng" dirty="0" smtClean="0">
                <a:solidFill>
                  <a:srgbClr val="009900"/>
                </a:solidFill>
                <a:latin typeface="Arial Rounded MT Bold" pitchFamily="34" charset="0"/>
                <a:cs typeface="Andalus" pitchFamily="18" charset="-78"/>
              </a:rPr>
              <a:t>worked </a:t>
            </a:r>
            <a:r>
              <a:rPr lang="en-US" sz="28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Arial Rounded MT Bold" pitchFamily="34" charset="0"/>
                <a:cs typeface="Andalus" pitchFamily="18" charset="-78"/>
              </a:rPr>
              <a:t>at this company </a:t>
            </a:r>
            <a:r>
              <a:rPr lang="en-US" sz="2800" b="1" dirty="0" smtClean="0">
                <a:solidFill>
                  <a:srgbClr val="009900"/>
                </a:solidFill>
                <a:latin typeface="Arial Rounded MT Bold" pitchFamily="34" charset="0"/>
                <a:cs typeface="Andalus" pitchFamily="18" charset="-78"/>
              </a:rPr>
              <a:t>for five years</a:t>
            </a:r>
            <a:r>
              <a:rPr lang="en-US" sz="2800" b="1" dirty="0" smtClean="0">
                <a:latin typeface="Arial Rounded MT Bold" pitchFamily="34" charset="0"/>
                <a:cs typeface="Andalus" pitchFamily="18" charset="-78"/>
              </a:rPr>
              <a:t>.</a:t>
            </a:r>
            <a:r>
              <a:rPr lang="en-US" sz="2800" b="1" dirty="0" smtClean="0">
                <a:solidFill>
                  <a:srgbClr val="009900"/>
                </a:solidFill>
                <a:latin typeface="Arial Rounded MT Bold" pitchFamily="34" charset="0"/>
                <a:cs typeface="Andalus" pitchFamily="18" charset="-78"/>
              </a:rPr>
              <a:t> </a:t>
            </a:r>
            <a:endParaRPr lang="en-US" sz="2800" b="1" dirty="0">
              <a:solidFill>
                <a:srgbClr val="009900"/>
              </a:solidFill>
              <a:latin typeface="Arial Rounded MT Bold" pitchFamily="34" charset="0"/>
              <a:cs typeface="Andalus" pitchFamily="18" charset="-78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81000" y="5446693"/>
            <a:ext cx="85344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>
                <a:solidFill>
                  <a:schemeClr val="accent6">
                    <a:lumMod val="75000"/>
                  </a:schemeClr>
                </a:solidFill>
                <a:latin typeface="Arial Rounded MT Bold" pitchFamily="34" charset="0"/>
                <a:cs typeface="Andalus" pitchFamily="18" charset="-78"/>
              </a:rPr>
              <a:t>Correct:</a:t>
            </a:r>
            <a:r>
              <a:rPr lang="en-US" sz="2800" b="1" dirty="0" smtClean="0">
                <a:solidFill>
                  <a:srgbClr val="C00000"/>
                </a:solidFill>
                <a:latin typeface="Arial Rounded MT Bold" pitchFamily="34" charset="0"/>
                <a:cs typeface="Andalus" pitchFamily="18" charset="-78"/>
              </a:rPr>
              <a:t> </a:t>
            </a:r>
            <a:r>
              <a:rPr lang="en-US" sz="28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Arial Rounded MT Bold" pitchFamily="34" charset="0"/>
                <a:cs typeface="Andalus" pitchFamily="18" charset="-78"/>
              </a:rPr>
              <a:t>She </a:t>
            </a:r>
            <a:r>
              <a:rPr lang="en-US" sz="2800" b="1" u="sng" dirty="0" smtClean="0">
                <a:solidFill>
                  <a:srgbClr val="009900"/>
                </a:solidFill>
                <a:latin typeface="Arial Rounded MT Bold" pitchFamily="34" charset="0"/>
                <a:cs typeface="Andalus" pitchFamily="18" charset="-78"/>
              </a:rPr>
              <a:t>has</a:t>
            </a:r>
            <a:r>
              <a:rPr lang="en-US" sz="2800" b="1" dirty="0" smtClean="0">
                <a:solidFill>
                  <a:srgbClr val="009900"/>
                </a:solidFill>
                <a:latin typeface="Arial Rounded MT Bold" pitchFamily="34" charset="0"/>
                <a:cs typeface="Andalus" pitchFamily="18" charset="-78"/>
              </a:rPr>
              <a:t> </a:t>
            </a:r>
            <a:r>
              <a:rPr lang="en-US" sz="2800" b="1" u="sng" dirty="0" smtClean="0">
                <a:solidFill>
                  <a:srgbClr val="009900"/>
                </a:solidFill>
                <a:latin typeface="Arial Rounded MT Bold" pitchFamily="34" charset="0"/>
                <a:cs typeface="Andalus" pitchFamily="18" charset="-78"/>
              </a:rPr>
              <a:t>been</a:t>
            </a:r>
            <a:r>
              <a:rPr lang="en-US" sz="2800" b="1" dirty="0" smtClean="0">
                <a:solidFill>
                  <a:srgbClr val="009900"/>
                </a:solidFill>
                <a:latin typeface="Arial Rounded MT Bold" pitchFamily="34" charset="0"/>
                <a:cs typeface="Andalus" pitchFamily="18" charset="-78"/>
              </a:rPr>
              <a:t> </a:t>
            </a:r>
            <a:r>
              <a:rPr lang="en-US" sz="2800" b="1" u="sng" dirty="0" smtClean="0">
                <a:solidFill>
                  <a:srgbClr val="009900"/>
                </a:solidFill>
                <a:latin typeface="Arial Rounded MT Bold" pitchFamily="34" charset="0"/>
                <a:cs typeface="Andalus" pitchFamily="18" charset="-78"/>
              </a:rPr>
              <a:t>working </a:t>
            </a:r>
            <a:r>
              <a:rPr lang="en-US" sz="28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Arial Rounded MT Bold" pitchFamily="34" charset="0"/>
                <a:cs typeface="Andalus" pitchFamily="18" charset="-78"/>
              </a:rPr>
              <a:t>at this company </a:t>
            </a:r>
            <a:r>
              <a:rPr lang="en-US" sz="2800" b="1" dirty="0" smtClean="0">
                <a:solidFill>
                  <a:srgbClr val="009900"/>
                </a:solidFill>
                <a:latin typeface="Arial Rounded MT Bold" pitchFamily="34" charset="0"/>
                <a:cs typeface="Andalus" pitchFamily="18" charset="-78"/>
              </a:rPr>
              <a:t>for five years</a:t>
            </a:r>
            <a:r>
              <a:rPr lang="en-US" sz="28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Arial Rounded MT Bold" pitchFamily="34" charset="0"/>
                <a:cs typeface="Andalus" pitchFamily="18" charset="-78"/>
              </a:rPr>
              <a:t>. </a:t>
            </a:r>
            <a:endParaRPr lang="en-US" sz="2800" b="1" dirty="0">
              <a:solidFill>
                <a:schemeClr val="tx1">
                  <a:lumMod val="95000"/>
                  <a:lumOff val="5000"/>
                </a:schemeClr>
              </a:solidFill>
              <a:latin typeface="Arial Rounded MT Bold" pitchFamily="34" charset="0"/>
              <a:cs typeface="Andalus" pitchFamily="18" charset="-7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8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1"/>
                                          </p:val>
                                        </p:tav>
                                        <p:tav tm="50000">
                                          <p:val>
                                            <p:fltVal val="0.9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8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1"/>
                                          </p:val>
                                        </p:tav>
                                        <p:tav tm="50000">
                                          <p:val>
                                            <p:fltVal val="0.9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7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gradFill flip="none" rotWithShape="1">
            <a:gsLst>
              <a:gs pos="0">
                <a:srgbClr val="FFCC66">
                  <a:tint val="66000"/>
                  <a:satMod val="160000"/>
                </a:srgbClr>
              </a:gs>
              <a:gs pos="50000">
                <a:srgbClr val="FFCC66">
                  <a:tint val="44500"/>
                  <a:satMod val="160000"/>
                </a:srgbClr>
              </a:gs>
              <a:gs pos="100000">
                <a:srgbClr val="FFCC66">
                  <a:tint val="23500"/>
                  <a:satMod val="160000"/>
                </a:srgbClr>
              </a:gs>
            </a:gsLst>
            <a:lin ang="10800000" scaled="1"/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Box 2"/>
          <p:cNvSpPr txBox="1"/>
          <p:nvPr/>
        </p:nvSpPr>
        <p:spPr>
          <a:xfrm>
            <a:off x="228600" y="304800"/>
            <a:ext cx="65532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>
                <a:solidFill>
                  <a:srgbClr val="C00000"/>
                </a:solidFill>
                <a:latin typeface="Aharoni" pitchFamily="2" charset="-79"/>
                <a:cs typeface="Aharoni" pitchFamily="2" charset="-79"/>
              </a:rPr>
              <a:t>Read the following sentences:</a:t>
            </a:r>
            <a:endParaRPr lang="en-US" sz="3200" dirty="0">
              <a:solidFill>
                <a:srgbClr val="C00000"/>
              </a:solidFill>
              <a:latin typeface="Aharoni" pitchFamily="2" charset="-79"/>
              <a:cs typeface="Aharoni" pitchFamily="2" charset="-79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76200" y="1219200"/>
            <a:ext cx="8915400" cy="1384995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>
            <a:solidFill>
              <a:schemeClr val="accent4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When I was 15, I read a book about Sammy Sosa. </a:t>
            </a:r>
            <a:r>
              <a:rPr lang="en-US" sz="2800" b="1" i="1" u="sng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That 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was the first time I thought about becoming a professional baseball player.</a:t>
            </a:r>
            <a:endParaRPr lang="en-US" sz="2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81000" y="2920425"/>
            <a:ext cx="83820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Wingdings" pitchFamily="2" charset="2"/>
              <a:buChar char="Ø"/>
            </a:pPr>
            <a:r>
              <a:rPr lang="en-US" sz="3200" i="1" dirty="0" smtClean="0">
                <a:solidFill>
                  <a:schemeClr val="tx2">
                    <a:lumMod val="50000"/>
                  </a:schemeClr>
                </a:solidFill>
                <a:latin typeface="Aparajita" pitchFamily="34" charset="0"/>
                <a:cs typeface="Aparajita" pitchFamily="34" charset="0"/>
              </a:rPr>
              <a:t>What is the function of ‘that</a:t>
            </a:r>
            <a:r>
              <a:rPr lang="en-US" sz="3200" i="1" dirty="0" smtClean="0">
                <a:solidFill>
                  <a:schemeClr val="tx2">
                    <a:lumMod val="50000"/>
                  </a:schemeClr>
                </a:solidFill>
                <a:latin typeface="Aparajita" pitchFamily="34" charset="0"/>
                <a:cs typeface="Aparajita" pitchFamily="34" charset="0"/>
              </a:rPr>
              <a:t>’/ ‘those’ ?</a:t>
            </a:r>
            <a:endParaRPr lang="en-US" sz="3200" i="1" dirty="0">
              <a:solidFill>
                <a:schemeClr val="tx2">
                  <a:lumMod val="50000"/>
                </a:schemeClr>
              </a:solidFill>
              <a:latin typeface="Aparajita" pitchFamily="34" charset="0"/>
              <a:cs typeface="Aparajita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81000" y="3505200"/>
            <a:ext cx="75438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Wingdings" pitchFamily="2" charset="2"/>
              <a:buChar char="Ø"/>
            </a:pPr>
            <a:r>
              <a:rPr lang="en-US" sz="3200" i="1" dirty="0" smtClean="0">
                <a:solidFill>
                  <a:schemeClr val="tx2">
                    <a:lumMod val="50000"/>
                  </a:schemeClr>
                </a:solidFill>
                <a:latin typeface="Aparajita" pitchFamily="34" charset="0"/>
                <a:cs typeface="Aparajita" pitchFamily="34" charset="0"/>
              </a:rPr>
              <a:t>Do </a:t>
            </a:r>
            <a:r>
              <a:rPr lang="en-US" sz="3200" i="1" dirty="0" smtClean="0">
                <a:solidFill>
                  <a:schemeClr val="tx2">
                    <a:lumMod val="50000"/>
                  </a:schemeClr>
                </a:solidFill>
                <a:latin typeface="Aparajita" pitchFamily="34" charset="0"/>
                <a:cs typeface="Aparajita" pitchFamily="34" charset="0"/>
              </a:rPr>
              <a:t>they </a:t>
            </a:r>
            <a:r>
              <a:rPr lang="en-US" sz="3200" i="1" dirty="0" smtClean="0">
                <a:solidFill>
                  <a:schemeClr val="tx2">
                    <a:lumMod val="50000"/>
                  </a:schemeClr>
                </a:solidFill>
                <a:latin typeface="Aparajita" pitchFamily="34" charset="0"/>
                <a:cs typeface="Aparajita" pitchFamily="34" charset="0"/>
              </a:rPr>
              <a:t>refer </a:t>
            </a:r>
            <a:r>
              <a:rPr lang="en-US" sz="3200" i="1" dirty="0" smtClean="0">
                <a:solidFill>
                  <a:schemeClr val="tx2">
                    <a:lumMod val="50000"/>
                  </a:schemeClr>
                </a:solidFill>
                <a:latin typeface="Aparajita" pitchFamily="34" charset="0"/>
                <a:cs typeface="Aparajita" pitchFamily="34" charset="0"/>
              </a:rPr>
              <a:t>to a singular or plural?</a:t>
            </a:r>
            <a:endParaRPr lang="en-US" sz="3200" i="1" dirty="0">
              <a:solidFill>
                <a:schemeClr val="tx2">
                  <a:lumMod val="50000"/>
                </a:schemeClr>
              </a:solidFill>
              <a:latin typeface="Aparajita" pitchFamily="34" charset="0"/>
              <a:cs typeface="Aparajita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81000" y="4038600"/>
            <a:ext cx="85344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Wingdings" pitchFamily="2" charset="2"/>
              <a:buChar char="Ø"/>
            </a:pPr>
            <a:r>
              <a:rPr lang="en-US" sz="3200" i="1" dirty="0" smtClean="0">
                <a:solidFill>
                  <a:schemeClr val="tx2">
                    <a:lumMod val="50000"/>
                  </a:schemeClr>
                </a:solidFill>
                <a:latin typeface="Aparajita" pitchFamily="34" charset="0"/>
                <a:cs typeface="Aparajita" pitchFamily="34" charset="0"/>
              </a:rPr>
              <a:t>Do they </a:t>
            </a:r>
            <a:r>
              <a:rPr lang="en-US" sz="3200" i="1" dirty="0" smtClean="0">
                <a:solidFill>
                  <a:schemeClr val="tx2">
                    <a:lumMod val="50000"/>
                  </a:schemeClr>
                </a:solidFill>
                <a:latin typeface="Aparajita" pitchFamily="34" charset="0"/>
                <a:cs typeface="Aparajita" pitchFamily="34" charset="0"/>
              </a:rPr>
              <a:t>refer to something happened in the past or present?</a:t>
            </a:r>
            <a:endParaRPr lang="en-US" sz="3200" i="1" dirty="0">
              <a:solidFill>
                <a:schemeClr val="tx2">
                  <a:lumMod val="50000"/>
                </a:schemeClr>
              </a:solidFill>
              <a:latin typeface="Aparajita" pitchFamily="34" charset="0"/>
              <a:cs typeface="Aparajita" pitchFamily="3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76200" y="4711005"/>
            <a:ext cx="8915400" cy="1384995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>
            <a:solidFill>
              <a:schemeClr val="accent4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I used to spend my vacations at my grandfather’s organic farm in the country until I was 10 . </a:t>
            </a:r>
            <a:r>
              <a:rPr lang="en-US" sz="2800" b="1" i="1" u="sng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Those 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vacations were the best in my life.</a:t>
            </a:r>
            <a:endParaRPr lang="en-US" sz="28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9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800" decel="100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800" decel="100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800" decel="100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800" decel="100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3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800" decel="100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800" decel="100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800" decel="100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800" decel="100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3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800" decel="100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800" decel="100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800" decel="100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800" decel="100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/>
      <p:bldP spid="6" grpId="0"/>
      <p:bldP spid="7" grpId="0"/>
      <p:bldP spid="8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gradFill flip="none" rotWithShape="1">
            <a:gsLst>
              <a:gs pos="0">
                <a:srgbClr val="FFCC66">
                  <a:tint val="66000"/>
                  <a:satMod val="160000"/>
                </a:srgbClr>
              </a:gs>
              <a:gs pos="50000">
                <a:srgbClr val="FFCC66">
                  <a:tint val="44500"/>
                  <a:satMod val="160000"/>
                </a:srgbClr>
              </a:gs>
              <a:gs pos="100000">
                <a:srgbClr val="FFCC66">
                  <a:tint val="23500"/>
                  <a:satMod val="160000"/>
                </a:srgbClr>
              </a:gs>
            </a:gsLst>
            <a:lin ang="10800000" scaled="1"/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Box 2"/>
          <p:cNvSpPr txBox="1"/>
          <p:nvPr/>
        </p:nvSpPr>
        <p:spPr>
          <a:xfrm>
            <a:off x="685800" y="1219200"/>
            <a:ext cx="7696200" cy="3785652"/>
          </a:xfrm>
          <a:prstGeom prst="rect">
            <a:avLst/>
          </a:prstGeom>
          <a:noFill/>
          <a:ln w="28575">
            <a:solidFill>
              <a:schemeClr val="tx1"/>
            </a:solidFill>
          </a:ln>
          <a:effectLst>
            <a:glow rad="101600">
              <a:schemeClr val="accent5">
                <a:satMod val="175000"/>
                <a:alpha val="40000"/>
              </a:schemeClr>
            </a:glow>
          </a:effectLst>
        </p:spPr>
        <p:txBody>
          <a:bodyPr wrap="square" rtlCol="0">
            <a:spAutoFit/>
          </a:bodyPr>
          <a:lstStyle/>
          <a:p>
            <a:pPr algn="ctr"/>
            <a:r>
              <a:rPr lang="en-US" sz="4800" dirty="0" smtClean="0">
                <a:latin typeface="Berlin Sans FB" pitchFamily="34" charset="0"/>
                <a:ea typeface="Batang" pitchFamily="18" charset="-127"/>
              </a:rPr>
              <a:t>So, we use </a:t>
            </a:r>
            <a:r>
              <a:rPr lang="en-US" sz="4800" dirty="0" smtClean="0">
                <a:solidFill>
                  <a:srgbClr val="FF0000"/>
                </a:solidFill>
                <a:latin typeface="Berlin Sans FB" pitchFamily="34" charset="0"/>
                <a:ea typeface="Batang" pitchFamily="18" charset="-127"/>
              </a:rPr>
              <a:t>‘that</a:t>
            </a:r>
            <a:r>
              <a:rPr lang="en-US" sz="4800" dirty="0" smtClean="0">
                <a:latin typeface="Berlin Sans FB" pitchFamily="34" charset="0"/>
                <a:ea typeface="Batang" pitchFamily="18" charset="-127"/>
              </a:rPr>
              <a:t>’ and </a:t>
            </a:r>
            <a:r>
              <a:rPr lang="en-US" sz="4800" dirty="0" smtClean="0">
                <a:solidFill>
                  <a:srgbClr val="FF0000"/>
                </a:solidFill>
                <a:latin typeface="Berlin Sans FB" pitchFamily="34" charset="0"/>
                <a:ea typeface="Batang" pitchFamily="18" charset="-127"/>
              </a:rPr>
              <a:t>‘those’ </a:t>
            </a:r>
            <a:r>
              <a:rPr lang="en-US" sz="4800" dirty="0" smtClean="0">
                <a:latin typeface="Berlin Sans FB" pitchFamily="34" charset="0"/>
                <a:ea typeface="Batang" pitchFamily="18" charset="-127"/>
              </a:rPr>
              <a:t>to refer to things and experiences </a:t>
            </a:r>
            <a:r>
              <a:rPr lang="en-US" sz="4800" u="sng" dirty="0" smtClean="0">
                <a:latin typeface="Berlin Sans FB" pitchFamily="34" charset="0"/>
                <a:ea typeface="Batang" pitchFamily="18" charset="-127"/>
              </a:rPr>
              <a:t>in the past</a:t>
            </a:r>
            <a:r>
              <a:rPr lang="en-US" sz="4800" dirty="0" smtClean="0">
                <a:latin typeface="Berlin Sans FB" pitchFamily="34" charset="0"/>
                <a:ea typeface="Batang" pitchFamily="18" charset="-127"/>
              </a:rPr>
              <a:t>.</a:t>
            </a:r>
          </a:p>
          <a:p>
            <a:pPr algn="ctr"/>
            <a:r>
              <a:rPr lang="en-US" sz="4800" dirty="0" smtClean="0">
                <a:solidFill>
                  <a:srgbClr val="009900"/>
                </a:solidFill>
                <a:latin typeface="Berlin Sans FB" pitchFamily="34" charset="0"/>
                <a:ea typeface="Batang" pitchFamily="18" charset="-127"/>
              </a:rPr>
              <a:t>‘that’ </a:t>
            </a:r>
            <a:r>
              <a:rPr lang="en-US" sz="4800" dirty="0" smtClean="0">
                <a:latin typeface="Berlin Sans FB" pitchFamily="34" charset="0"/>
                <a:ea typeface="Batang" pitchFamily="18" charset="-127"/>
              </a:rPr>
              <a:t>is used for </a:t>
            </a:r>
            <a:r>
              <a:rPr lang="en-US" sz="4800" dirty="0" smtClean="0">
                <a:solidFill>
                  <a:srgbClr val="009900"/>
                </a:solidFill>
                <a:latin typeface="Berlin Sans FB" pitchFamily="34" charset="0"/>
                <a:ea typeface="Batang" pitchFamily="18" charset="-127"/>
              </a:rPr>
              <a:t>singulars</a:t>
            </a:r>
            <a:r>
              <a:rPr lang="en-US" sz="4800" dirty="0" smtClean="0">
                <a:latin typeface="Berlin Sans FB" pitchFamily="34" charset="0"/>
                <a:ea typeface="Batang" pitchFamily="18" charset="-127"/>
              </a:rPr>
              <a:t> </a:t>
            </a:r>
            <a:r>
              <a:rPr lang="en-US" sz="4800" dirty="0" smtClean="0">
                <a:latin typeface="Berlin Sans FB" pitchFamily="34" charset="0"/>
                <a:ea typeface="Batang" pitchFamily="18" charset="-127"/>
              </a:rPr>
              <a:t>and </a:t>
            </a:r>
            <a:r>
              <a:rPr lang="en-US" sz="4800" dirty="0" smtClean="0">
                <a:solidFill>
                  <a:schemeClr val="accent1">
                    <a:lumMod val="75000"/>
                  </a:schemeClr>
                </a:solidFill>
                <a:latin typeface="Berlin Sans FB" pitchFamily="34" charset="0"/>
                <a:ea typeface="Batang" pitchFamily="18" charset="-127"/>
              </a:rPr>
              <a:t>‘those’ </a:t>
            </a:r>
            <a:r>
              <a:rPr lang="en-US" sz="4800" dirty="0" smtClean="0">
                <a:latin typeface="Berlin Sans FB" pitchFamily="34" charset="0"/>
                <a:ea typeface="Batang" pitchFamily="18" charset="-127"/>
              </a:rPr>
              <a:t>is used for </a:t>
            </a:r>
            <a:r>
              <a:rPr lang="en-US" sz="4800" dirty="0" smtClean="0">
                <a:solidFill>
                  <a:schemeClr val="accent1">
                    <a:lumMod val="75000"/>
                  </a:schemeClr>
                </a:solidFill>
                <a:latin typeface="Berlin Sans FB" pitchFamily="34" charset="0"/>
                <a:ea typeface="Batang" pitchFamily="18" charset="-127"/>
              </a:rPr>
              <a:t>plurals</a:t>
            </a:r>
            <a:r>
              <a:rPr lang="en-US" sz="4800" dirty="0" smtClean="0">
                <a:latin typeface="Berlin Sans FB" pitchFamily="34" charset="0"/>
                <a:ea typeface="Batang" pitchFamily="18" charset="-127"/>
              </a:rPr>
              <a:t>. </a:t>
            </a:r>
            <a:endParaRPr lang="en-US" sz="4800" dirty="0">
              <a:latin typeface="Berlin Sans FB" pitchFamily="34" charset="0"/>
              <a:ea typeface="Batang" pitchFamily="18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gradFill flip="none" rotWithShape="1">
            <a:gsLst>
              <a:gs pos="0">
                <a:srgbClr val="FFCC66">
                  <a:tint val="66000"/>
                  <a:satMod val="160000"/>
                </a:srgbClr>
              </a:gs>
              <a:gs pos="50000">
                <a:srgbClr val="FFCC66">
                  <a:tint val="44500"/>
                  <a:satMod val="160000"/>
                </a:srgbClr>
              </a:gs>
              <a:gs pos="100000">
                <a:srgbClr val="FFCC66">
                  <a:tint val="23500"/>
                  <a:satMod val="160000"/>
                </a:srgbClr>
              </a:gs>
            </a:gsLst>
            <a:lin ang="10800000" scaled="1"/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Box 2"/>
          <p:cNvSpPr txBox="1"/>
          <p:nvPr/>
        </p:nvSpPr>
        <p:spPr>
          <a:xfrm>
            <a:off x="228600" y="304800"/>
            <a:ext cx="65532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>
                <a:solidFill>
                  <a:srgbClr val="C00000"/>
                </a:solidFill>
                <a:latin typeface="Aharoni" pitchFamily="2" charset="-79"/>
                <a:cs typeface="Aharoni" pitchFamily="2" charset="-79"/>
              </a:rPr>
              <a:t>Read the following sentences:</a:t>
            </a:r>
            <a:endParaRPr lang="en-US" sz="3200" dirty="0">
              <a:solidFill>
                <a:srgbClr val="C00000"/>
              </a:solidFill>
              <a:latin typeface="Aharoni" pitchFamily="2" charset="-79"/>
              <a:cs typeface="Aharoni" pitchFamily="2" charset="-79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76200" y="4863405"/>
            <a:ext cx="8915400" cy="1384995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>
            <a:solidFill>
              <a:schemeClr val="accent4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My classmates and I have gotten very close. </a:t>
            </a:r>
            <a:r>
              <a:rPr lang="en-US" sz="2800" b="1" i="1" u="sng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These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 students have taught me that language doesn’t have to a barrier to friendship.</a:t>
            </a:r>
            <a:endParaRPr lang="en-US" sz="2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81000" y="2920425"/>
            <a:ext cx="83820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Wingdings" pitchFamily="2" charset="2"/>
              <a:buChar char="Ø"/>
            </a:pPr>
            <a:r>
              <a:rPr lang="en-US" sz="3200" i="1" dirty="0" smtClean="0">
                <a:solidFill>
                  <a:schemeClr val="tx2">
                    <a:lumMod val="50000"/>
                  </a:schemeClr>
                </a:solidFill>
                <a:latin typeface="Aparajita" pitchFamily="34" charset="0"/>
                <a:cs typeface="Aparajita" pitchFamily="34" charset="0"/>
              </a:rPr>
              <a:t>What is the function of ‘</a:t>
            </a:r>
            <a:r>
              <a:rPr lang="en-US" sz="3200" i="1" dirty="0" smtClean="0">
                <a:solidFill>
                  <a:schemeClr val="tx2">
                    <a:lumMod val="50000"/>
                  </a:schemeClr>
                </a:solidFill>
                <a:latin typeface="Aparajita" pitchFamily="34" charset="0"/>
                <a:cs typeface="Aparajita" pitchFamily="34" charset="0"/>
              </a:rPr>
              <a:t>this’/’these’?</a:t>
            </a:r>
            <a:endParaRPr lang="en-US" sz="3200" i="1" dirty="0">
              <a:solidFill>
                <a:schemeClr val="tx2">
                  <a:lumMod val="50000"/>
                </a:schemeClr>
              </a:solidFill>
              <a:latin typeface="Aparajita" pitchFamily="34" charset="0"/>
              <a:cs typeface="Aparajita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81000" y="3505200"/>
            <a:ext cx="75438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Wingdings" pitchFamily="2" charset="2"/>
              <a:buChar char="Ø"/>
            </a:pPr>
            <a:r>
              <a:rPr lang="en-US" sz="3200" i="1" dirty="0" smtClean="0">
                <a:solidFill>
                  <a:schemeClr val="tx2">
                    <a:lumMod val="50000"/>
                  </a:schemeClr>
                </a:solidFill>
                <a:latin typeface="Aparajita" pitchFamily="34" charset="0"/>
                <a:cs typeface="Aparajita" pitchFamily="34" charset="0"/>
              </a:rPr>
              <a:t>Do they </a:t>
            </a:r>
            <a:r>
              <a:rPr lang="en-US" sz="3200" i="1" dirty="0" smtClean="0">
                <a:solidFill>
                  <a:schemeClr val="tx2">
                    <a:lumMod val="50000"/>
                  </a:schemeClr>
                </a:solidFill>
                <a:latin typeface="Aparajita" pitchFamily="34" charset="0"/>
                <a:cs typeface="Aparajita" pitchFamily="34" charset="0"/>
              </a:rPr>
              <a:t>refer to a singular or plural?</a:t>
            </a:r>
            <a:endParaRPr lang="en-US" sz="3200" i="1" dirty="0">
              <a:solidFill>
                <a:schemeClr val="tx2">
                  <a:lumMod val="50000"/>
                </a:schemeClr>
              </a:solidFill>
              <a:latin typeface="Aparajita" pitchFamily="34" charset="0"/>
              <a:cs typeface="Aparajita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81000" y="4038600"/>
            <a:ext cx="85344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Wingdings" pitchFamily="2" charset="2"/>
              <a:buChar char="Ø"/>
            </a:pPr>
            <a:r>
              <a:rPr lang="en-US" sz="3200" i="1" dirty="0" smtClean="0">
                <a:solidFill>
                  <a:schemeClr val="tx2">
                    <a:lumMod val="50000"/>
                  </a:schemeClr>
                </a:solidFill>
                <a:latin typeface="Aparajita" pitchFamily="34" charset="0"/>
                <a:cs typeface="Aparajita" pitchFamily="34" charset="0"/>
              </a:rPr>
              <a:t>Do </a:t>
            </a:r>
            <a:r>
              <a:rPr lang="en-US" sz="3200" i="1" dirty="0" smtClean="0">
                <a:solidFill>
                  <a:schemeClr val="tx2">
                    <a:lumMod val="50000"/>
                  </a:schemeClr>
                </a:solidFill>
                <a:latin typeface="Aparajita" pitchFamily="34" charset="0"/>
                <a:cs typeface="Aparajita" pitchFamily="34" charset="0"/>
              </a:rPr>
              <a:t>they</a:t>
            </a:r>
            <a:r>
              <a:rPr lang="en-US" sz="3200" i="1" dirty="0" smtClean="0">
                <a:solidFill>
                  <a:schemeClr val="tx2">
                    <a:lumMod val="50000"/>
                  </a:schemeClr>
                </a:solidFill>
                <a:latin typeface="Aparajita" pitchFamily="34" charset="0"/>
                <a:cs typeface="Aparajita" pitchFamily="34" charset="0"/>
              </a:rPr>
              <a:t> </a:t>
            </a:r>
            <a:r>
              <a:rPr lang="en-US" sz="3200" i="1" dirty="0" smtClean="0">
                <a:solidFill>
                  <a:schemeClr val="tx2">
                    <a:lumMod val="50000"/>
                  </a:schemeClr>
                </a:solidFill>
                <a:latin typeface="Aparajita" pitchFamily="34" charset="0"/>
                <a:cs typeface="Aparajita" pitchFamily="34" charset="0"/>
              </a:rPr>
              <a:t>refer to something happened in the past or present?</a:t>
            </a:r>
            <a:endParaRPr lang="en-US" sz="3200" i="1" dirty="0">
              <a:solidFill>
                <a:schemeClr val="tx2">
                  <a:lumMod val="50000"/>
                </a:schemeClr>
              </a:solidFill>
              <a:latin typeface="Aparajita" pitchFamily="34" charset="0"/>
              <a:cs typeface="Aparajita" pitchFamily="3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76200" y="1484293"/>
            <a:ext cx="8915400" cy="954107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>
            <a:solidFill>
              <a:schemeClr val="accent4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I have a very naughty child . </a:t>
            </a:r>
            <a:r>
              <a:rPr lang="en-US" sz="2800" b="1" i="1" u="sng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This 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 reason deprives me from attending party.</a:t>
            </a:r>
            <a:endParaRPr lang="en-US" sz="28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800" decel="100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800" decel="100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800" decel="100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800" decel="100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800" decel="100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800" decel="100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800" decel="100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800" decel="100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800" decel="100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800" decel="100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800" decel="100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800" decel="100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/>
      <p:bldP spid="6" grpId="0"/>
      <p:bldP spid="7" grpId="0"/>
      <p:bldP spid="8" grpId="0" animBg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gradFill flip="none" rotWithShape="1">
            <a:gsLst>
              <a:gs pos="0">
                <a:srgbClr val="FFCC66">
                  <a:tint val="66000"/>
                  <a:satMod val="160000"/>
                </a:srgbClr>
              </a:gs>
              <a:gs pos="50000">
                <a:srgbClr val="FFCC66">
                  <a:tint val="44500"/>
                  <a:satMod val="160000"/>
                </a:srgbClr>
              </a:gs>
              <a:gs pos="100000">
                <a:srgbClr val="FFCC66">
                  <a:tint val="23500"/>
                  <a:satMod val="160000"/>
                </a:srgbClr>
              </a:gs>
            </a:gsLst>
            <a:lin ang="10800000" scaled="1"/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Box 2"/>
          <p:cNvSpPr txBox="1"/>
          <p:nvPr/>
        </p:nvSpPr>
        <p:spPr>
          <a:xfrm>
            <a:off x="685800" y="1219200"/>
            <a:ext cx="7696200" cy="3785652"/>
          </a:xfrm>
          <a:prstGeom prst="rect">
            <a:avLst/>
          </a:prstGeom>
          <a:noFill/>
          <a:ln w="28575">
            <a:solidFill>
              <a:schemeClr val="tx1"/>
            </a:solidFill>
          </a:ln>
          <a:effectLst>
            <a:glow rad="101600">
              <a:schemeClr val="accent5">
                <a:satMod val="175000"/>
                <a:alpha val="40000"/>
              </a:schemeClr>
            </a:glow>
          </a:effectLst>
        </p:spPr>
        <p:txBody>
          <a:bodyPr wrap="square" rtlCol="0">
            <a:spAutoFit/>
          </a:bodyPr>
          <a:lstStyle/>
          <a:p>
            <a:pPr algn="ctr"/>
            <a:r>
              <a:rPr lang="en-US" sz="4800" dirty="0" smtClean="0">
                <a:latin typeface="Berlin Sans FB" pitchFamily="34" charset="0"/>
                <a:ea typeface="Batang" pitchFamily="18" charset="-127"/>
              </a:rPr>
              <a:t>So, we use </a:t>
            </a:r>
            <a:r>
              <a:rPr lang="en-US" sz="4800" dirty="0" smtClean="0">
                <a:solidFill>
                  <a:srgbClr val="FF0000"/>
                </a:solidFill>
                <a:latin typeface="Berlin Sans FB" pitchFamily="34" charset="0"/>
                <a:ea typeface="Batang" pitchFamily="18" charset="-127"/>
              </a:rPr>
              <a:t>‘this</a:t>
            </a:r>
            <a:r>
              <a:rPr lang="en-US" sz="4800" dirty="0" smtClean="0">
                <a:latin typeface="Berlin Sans FB" pitchFamily="34" charset="0"/>
                <a:ea typeface="Batang" pitchFamily="18" charset="-127"/>
              </a:rPr>
              <a:t>’ and </a:t>
            </a:r>
            <a:r>
              <a:rPr lang="en-US" sz="4800" dirty="0" smtClean="0">
                <a:solidFill>
                  <a:srgbClr val="FF0000"/>
                </a:solidFill>
                <a:latin typeface="Berlin Sans FB" pitchFamily="34" charset="0"/>
                <a:ea typeface="Batang" pitchFamily="18" charset="-127"/>
              </a:rPr>
              <a:t>‘these’ </a:t>
            </a:r>
            <a:r>
              <a:rPr lang="en-US" sz="4800" dirty="0" smtClean="0">
                <a:latin typeface="Berlin Sans FB" pitchFamily="34" charset="0"/>
                <a:ea typeface="Batang" pitchFamily="18" charset="-127"/>
              </a:rPr>
              <a:t>to refer to things and experiences </a:t>
            </a:r>
            <a:r>
              <a:rPr lang="en-US" sz="4800" u="sng" dirty="0" smtClean="0">
                <a:latin typeface="Berlin Sans FB" pitchFamily="34" charset="0"/>
                <a:ea typeface="Batang" pitchFamily="18" charset="-127"/>
              </a:rPr>
              <a:t>in the past</a:t>
            </a:r>
            <a:r>
              <a:rPr lang="en-US" sz="4800" dirty="0" smtClean="0">
                <a:latin typeface="Berlin Sans FB" pitchFamily="34" charset="0"/>
                <a:ea typeface="Batang" pitchFamily="18" charset="-127"/>
              </a:rPr>
              <a:t>.</a:t>
            </a:r>
          </a:p>
          <a:p>
            <a:pPr algn="ctr"/>
            <a:r>
              <a:rPr lang="en-US" sz="4800" dirty="0" smtClean="0">
                <a:solidFill>
                  <a:srgbClr val="009900"/>
                </a:solidFill>
                <a:latin typeface="Berlin Sans FB" pitchFamily="34" charset="0"/>
                <a:ea typeface="Batang" pitchFamily="18" charset="-127"/>
              </a:rPr>
              <a:t>‘this’ </a:t>
            </a:r>
            <a:r>
              <a:rPr lang="en-US" sz="4800" dirty="0" smtClean="0">
                <a:latin typeface="Berlin Sans FB" pitchFamily="34" charset="0"/>
                <a:ea typeface="Batang" pitchFamily="18" charset="-127"/>
              </a:rPr>
              <a:t>is used for </a:t>
            </a:r>
            <a:r>
              <a:rPr lang="en-US" sz="4800" dirty="0" smtClean="0">
                <a:solidFill>
                  <a:srgbClr val="009900"/>
                </a:solidFill>
                <a:latin typeface="Berlin Sans FB" pitchFamily="34" charset="0"/>
                <a:ea typeface="Batang" pitchFamily="18" charset="-127"/>
              </a:rPr>
              <a:t>singulars</a:t>
            </a:r>
            <a:r>
              <a:rPr lang="en-US" sz="4800" dirty="0" smtClean="0">
                <a:latin typeface="Berlin Sans FB" pitchFamily="34" charset="0"/>
                <a:ea typeface="Batang" pitchFamily="18" charset="-127"/>
              </a:rPr>
              <a:t> </a:t>
            </a:r>
            <a:r>
              <a:rPr lang="en-US" sz="4800" dirty="0" smtClean="0">
                <a:latin typeface="Berlin Sans FB" pitchFamily="34" charset="0"/>
                <a:ea typeface="Batang" pitchFamily="18" charset="-127"/>
              </a:rPr>
              <a:t>and </a:t>
            </a:r>
            <a:r>
              <a:rPr lang="en-US" sz="4800" dirty="0" smtClean="0">
                <a:solidFill>
                  <a:schemeClr val="accent1">
                    <a:lumMod val="75000"/>
                  </a:schemeClr>
                </a:solidFill>
                <a:latin typeface="Berlin Sans FB" pitchFamily="34" charset="0"/>
                <a:ea typeface="Batang" pitchFamily="18" charset="-127"/>
              </a:rPr>
              <a:t>‘these’ </a:t>
            </a:r>
            <a:r>
              <a:rPr lang="en-US" sz="4800" dirty="0" smtClean="0">
                <a:latin typeface="Berlin Sans FB" pitchFamily="34" charset="0"/>
                <a:ea typeface="Batang" pitchFamily="18" charset="-127"/>
              </a:rPr>
              <a:t>is used for </a:t>
            </a:r>
            <a:r>
              <a:rPr lang="en-US" sz="4800" dirty="0" smtClean="0">
                <a:solidFill>
                  <a:schemeClr val="accent1">
                    <a:lumMod val="75000"/>
                  </a:schemeClr>
                </a:solidFill>
                <a:latin typeface="Berlin Sans FB" pitchFamily="34" charset="0"/>
                <a:ea typeface="Batang" pitchFamily="18" charset="-127"/>
              </a:rPr>
              <a:t>plurals.</a:t>
            </a:r>
            <a:endParaRPr lang="en-US" sz="4800" dirty="0">
              <a:latin typeface="Berlin Sans FB" pitchFamily="34" charset="0"/>
              <a:ea typeface="Batang" pitchFamily="18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gradFill flip="none" rotWithShape="1">
            <a:gsLst>
              <a:gs pos="0">
                <a:srgbClr val="FFCC66">
                  <a:tint val="66000"/>
                  <a:satMod val="160000"/>
                </a:srgbClr>
              </a:gs>
              <a:gs pos="50000">
                <a:srgbClr val="FFCC66">
                  <a:tint val="44500"/>
                  <a:satMod val="160000"/>
                </a:srgbClr>
              </a:gs>
              <a:gs pos="100000">
                <a:srgbClr val="FFCC66">
                  <a:tint val="23500"/>
                  <a:satMod val="160000"/>
                </a:srgbClr>
              </a:gs>
            </a:gsLst>
            <a:lin ang="10800000" scaled="1"/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Box 2"/>
          <p:cNvSpPr txBox="1"/>
          <p:nvPr/>
        </p:nvSpPr>
        <p:spPr>
          <a:xfrm>
            <a:off x="685800" y="1402140"/>
            <a:ext cx="7696200" cy="156966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 w="28575">
            <a:noFill/>
          </a:ln>
          <a:effectLst>
            <a:glow rad="101600">
              <a:schemeClr val="accent5">
                <a:satMod val="175000"/>
                <a:alpha val="40000"/>
              </a:schemeClr>
            </a:glow>
          </a:effectLst>
        </p:spPr>
        <p:txBody>
          <a:bodyPr wrap="square" rtlCol="0">
            <a:spAutoFit/>
          </a:bodyPr>
          <a:lstStyle/>
          <a:p>
            <a:pPr algn="ctr"/>
            <a:r>
              <a:rPr lang="en-US" sz="4800" dirty="0" smtClean="0">
                <a:latin typeface="Berlin Sans FB" pitchFamily="34" charset="0"/>
                <a:ea typeface="Batang" pitchFamily="18" charset="-127"/>
              </a:rPr>
              <a:t>What do we call </a:t>
            </a:r>
            <a:r>
              <a:rPr lang="en-US" sz="4800" dirty="0" smtClean="0">
                <a:solidFill>
                  <a:srgbClr val="FF0000"/>
                </a:solidFill>
                <a:latin typeface="Berlin Sans FB" pitchFamily="34" charset="0"/>
                <a:ea typeface="Batang" pitchFamily="18" charset="-127"/>
              </a:rPr>
              <a:t>‘this’, ‘these’, ‘that’</a:t>
            </a:r>
            <a:r>
              <a:rPr lang="en-US" sz="4800" dirty="0" smtClean="0">
                <a:latin typeface="Berlin Sans FB" pitchFamily="34" charset="0"/>
                <a:ea typeface="Batang" pitchFamily="18" charset="-127"/>
              </a:rPr>
              <a:t> and </a:t>
            </a:r>
            <a:r>
              <a:rPr lang="en-US" sz="4800" dirty="0" smtClean="0">
                <a:solidFill>
                  <a:srgbClr val="FF0000"/>
                </a:solidFill>
                <a:latin typeface="Berlin Sans FB" pitchFamily="34" charset="0"/>
                <a:ea typeface="Batang" pitchFamily="18" charset="-127"/>
              </a:rPr>
              <a:t>‘those’</a:t>
            </a:r>
            <a:r>
              <a:rPr lang="en-US" sz="4800" dirty="0" smtClean="0">
                <a:latin typeface="Berlin Sans FB" pitchFamily="34" charset="0"/>
                <a:ea typeface="Batang" pitchFamily="18" charset="-127"/>
              </a:rPr>
              <a:t> in English? </a:t>
            </a:r>
            <a:endParaRPr lang="en-US" sz="4800" dirty="0">
              <a:latin typeface="Berlin Sans FB" pitchFamily="34" charset="0"/>
              <a:ea typeface="Batang" pitchFamily="18" charset="-127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609600" y="3512403"/>
            <a:ext cx="7696200" cy="830997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 w="28575">
            <a:noFill/>
          </a:ln>
          <a:effectLst>
            <a:glow rad="101600">
              <a:schemeClr val="accent5">
                <a:satMod val="175000"/>
                <a:alpha val="40000"/>
              </a:schemeClr>
            </a:glow>
          </a:effectLst>
        </p:spPr>
        <p:txBody>
          <a:bodyPr wrap="square" rtlCol="0">
            <a:spAutoFit/>
          </a:bodyPr>
          <a:lstStyle/>
          <a:p>
            <a:pPr algn="ctr"/>
            <a:r>
              <a:rPr lang="en-US" sz="4800" dirty="0" smtClean="0">
                <a:solidFill>
                  <a:srgbClr val="FF0000"/>
                </a:solidFill>
                <a:latin typeface="Berlin Sans FB" pitchFamily="34" charset="0"/>
                <a:ea typeface="Batang" pitchFamily="18" charset="-127"/>
              </a:rPr>
              <a:t>Demonstratives </a:t>
            </a:r>
            <a:endParaRPr lang="en-US" sz="4800" dirty="0">
              <a:solidFill>
                <a:srgbClr val="FF0000"/>
              </a:solidFill>
              <a:latin typeface="Berlin Sans FB" pitchFamily="34" charset="0"/>
              <a:ea typeface="Batang" pitchFamily="18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domain-73466ec022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381000" y="762000"/>
            <a:ext cx="83058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 smtClean="0">
                <a:solidFill>
                  <a:srgbClr val="FF0000"/>
                </a:solidFill>
                <a:latin typeface="Berlin Sans FB" pitchFamily="34" charset="0"/>
                <a:cs typeface="Angsana New" pitchFamily="18" charset="-34"/>
              </a:rPr>
              <a:t>“ Every accomplishment starts with a decision to try”</a:t>
            </a:r>
            <a:endParaRPr lang="en-US" sz="4000" dirty="0">
              <a:solidFill>
                <a:srgbClr val="FF0000"/>
              </a:solidFill>
              <a:latin typeface="Berlin Sans FB" pitchFamily="34" charset="0"/>
              <a:cs typeface="Angsana New" pitchFamily="18" charset="-34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52400" y="3360003"/>
            <a:ext cx="83058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dirty="0" smtClean="0">
                <a:solidFill>
                  <a:srgbClr val="FF0000"/>
                </a:solidFill>
                <a:latin typeface="Aharoni" pitchFamily="2" charset="-79"/>
                <a:cs typeface="Aharoni" pitchFamily="2" charset="-79"/>
              </a:rPr>
              <a:t>Enjoy your day,,</a:t>
            </a:r>
            <a:endParaRPr lang="en-US" sz="5400" dirty="0">
              <a:solidFill>
                <a:srgbClr val="FF0000"/>
              </a:solidFill>
              <a:latin typeface="Aharoni" pitchFamily="2" charset="-79"/>
              <a:cs typeface="Aharoni" pitchFamily="2" charset="-79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2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1918</TotalTime>
  <Words>1275</Words>
  <Application>Microsoft Office PowerPoint</Application>
  <PresentationFormat>On-screen Show (4:3)</PresentationFormat>
  <Paragraphs>129</Paragraphs>
  <Slides>30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30</vt:i4>
      </vt:variant>
    </vt:vector>
  </HeadingPairs>
  <TitlesOfParts>
    <vt:vector size="31" baseType="lpstr"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  <vt:lpstr>Slide 28</vt:lpstr>
      <vt:lpstr>Slide 29</vt:lpstr>
      <vt:lpstr>Slide 30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SONY</dc:creator>
  <cp:lastModifiedBy>SONY</cp:lastModifiedBy>
  <cp:revision>58</cp:revision>
  <dcterms:created xsi:type="dcterms:W3CDTF">2012-11-09T19:16:34Z</dcterms:created>
  <dcterms:modified xsi:type="dcterms:W3CDTF">2012-11-27T17:45:04Z</dcterms:modified>
</cp:coreProperties>
</file>