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60"/>
  </p:normalViewPr>
  <p:slideViewPr>
    <p:cSldViewPr>
      <p:cViewPr varScale="1">
        <p:scale>
          <a:sx n="82" d="100"/>
          <a:sy n="82" d="100"/>
        </p:scale>
        <p:origin x="-81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9D7574-A184-4981-9684-AF3C7D278AE7}" type="datetimeFigureOut">
              <a:rPr lang="en-US" smtClean="0"/>
              <a:pPr/>
              <a:t>4/12/2012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2BE3AF-0A62-4D0A-8315-E93586F89F1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BE3AF-0A62-4D0A-8315-E93586F89F1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BE3AF-0A62-4D0A-8315-E93586F89F1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BE3AF-0A62-4D0A-8315-E93586F89F1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BE3AF-0A62-4D0A-8315-E93586F89F1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BE3AF-0A62-4D0A-8315-E93586F89F1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BE3AF-0A62-4D0A-8315-E93586F89F18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BE3AF-0A62-4D0A-8315-E93586F89F1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BE3AF-0A62-4D0A-8315-E93586F89F1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BE3AF-0A62-4D0A-8315-E93586F89F18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BE3AF-0A62-4D0A-8315-E93586F89F18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BE3AF-0A62-4D0A-8315-E93586F89F18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BE3AF-0A62-4D0A-8315-E93586F89F18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BE3AF-0A62-4D0A-8315-E93586F89F18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14A03A2-56B9-4269-B884-D38A08918180}" type="datetimeFigureOut">
              <a:rPr lang="en-US" smtClean="0"/>
              <a:pPr/>
              <a:t>4/12/2012</a:t>
            </a:fld>
            <a:endParaRPr lang="en-US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مستطيل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مستطيل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مستطيل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رابط مستقيم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رابط مستقيم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رابط مستقيم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مستطيل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شكل بيضاوي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شكل بيضاوي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شكل بيضاوي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شكل بيضاوي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شكل بيضاوي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8B86A81-030B-439B-B5D9-55324B4E9A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14A03A2-56B9-4269-B884-D38A08918180}" type="datetimeFigureOut">
              <a:rPr lang="en-US" smtClean="0"/>
              <a:pPr/>
              <a:t>4/12/2012</a:t>
            </a:fld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8B86A81-030B-439B-B5D9-55324B4E9A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14A03A2-56B9-4269-B884-D38A08918180}" type="datetimeFigureOut">
              <a:rPr lang="en-US" smtClean="0"/>
              <a:pPr/>
              <a:t>4/12/2012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مستطيل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رابط مستقيم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رابط مستقيم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مستطيل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شكل بيضاوي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شكل بيضاوي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شكل بيضاوي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شكل بيضاوي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شكل بيضاوي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رابط مستقيم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8B86A81-030B-439B-B5D9-55324B4E9A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A03A2-56B9-4269-B884-D38A08918180}" type="datetimeFigureOut">
              <a:rPr lang="en-US" smtClean="0"/>
              <a:pPr/>
              <a:t>4/12/2012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86A81-030B-439B-B5D9-55324B4E9A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A03A2-56B9-4269-B884-D38A08918180}" type="datetimeFigureOut">
              <a:rPr lang="en-US" smtClean="0"/>
              <a:pPr/>
              <a:t>4/12/2012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86A81-030B-439B-B5D9-55324B4E9A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2" name="عنصر نائب للنص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4" name="عنصر نائب للنص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14A03A2-56B9-4269-B884-D38A08918180}" type="datetimeFigureOut">
              <a:rPr lang="en-US" smtClean="0"/>
              <a:pPr/>
              <a:t>4/12/2012</a:t>
            </a:fld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8B86A81-030B-439B-B5D9-55324B4E9A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A03A2-56B9-4269-B884-D38A08918180}" type="datetimeFigureOut">
              <a:rPr lang="en-US" smtClean="0"/>
              <a:pPr/>
              <a:t>4/12/2012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86A81-030B-439B-B5D9-55324B4E9A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شكل بيضاوي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عنصر نائب للمحتوى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14A03A2-56B9-4269-B884-D38A08918180}" type="datetimeFigureOut">
              <a:rPr lang="en-US" smtClean="0"/>
              <a:pPr/>
              <a:t>4/12/2012</a:t>
            </a:fld>
            <a:endParaRPr lang="en-US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8B86A81-030B-439B-B5D9-55324B4E9A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عنصر نائب للتذييل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شكل بيضاوي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مستطيل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رابط مستقيم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رابط مستقيم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عنصر نائب للتاريخ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14A03A2-56B9-4269-B884-D38A08918180}" type="datetimeFigureOut">
              <a:rPr lang="en-US" smtClean="0"/>
              <a:pPr/>
              <a:t>4/12/2012</a:t>
            </a:fld>
            <a:endParaRPr lang="en-US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8B86A81-030B-439B-B5D9-55324B4E9A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A03A2-56B9-4269-B884-D38A08918180}" type="datetimeFigureOut">
              <a:rPr lang="en-US" smtClean="0"/>
              <a:pPr/>
              <a:t>4/12/2012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86A81-030B-439B-B5D9-55324B4E9A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A03A2-56B9-4269-B884-D38A08918180}" type="datetimeFigureOut">
              <a:rPr lang="en-US" smtClean="0"/>
              <a:pPr/>
              <a:t>4/12/2012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86A81-030B-439B-B5D9-55324B4E9A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14A03A2-56B9-4269-B884-D38A08918180}" type="datetimeFigureOut">
              <a:rPr lang="en-US" smtClean="0"/>
              <a:pPr/>
              <a:t>4/12/2012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مستطيل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شكل بيضاوي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8B86A81-030B-439B-B5D9-55324B4E9A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040307" y="548680"/>
            <a:ext cx="65982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التركيب التشريحي للعضــلات</a:t>
            </a:r>
            <a:endParaRPr lang="ar-SA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174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547664" y="188640"/>
            <a:ext cx="6805074" cy="52014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r"/>
            <a:r>
              <a:rPr lang="ar-SA" sz="4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تعريف العضلات/</a:t>
            </a:r>
          </a:p>
          <a:p>
            <a:pPr algn="r"/>
            <a:r>
              <a:rPr lang="ar-SA" sz="3600" cap="all" spc="0" dirty="0" smtClean="0">
                <a:ln/>
                <a:solidFill>
                  <a:schemeClr val="tx1">
                    <a:lumMod val="95000"/>
                    <a:lumOff val="5000"/>
                  </a:schemeClr>
                </a:solidFill>
                <a:effectLst>
                  <a:reflection blurRad="10000" stA="55000" endPos="48000" dist="500" dir="5400000" sy="-100000" algn="bl" rotWithShape="0"/>
                </a:effectLst>
              </a:rPr>
              <a:t>هي مثل سائر اعضاء الجسم, تتكون من خلايا الا ان خلاياها من نوع خاص فهي رفيعة وطويلة, ومن العتاد تجمع عدد كبير منها لتكوين وحدة العضلة التي تسمى الليفة العضلية</a:t>
            </a:r>
          </a:p>
          <a:p>
            <a:pPr algn="r"/>
            <a:r>
              <a:rPr lang="ar-SA" sz="3600" cap="all" dirty="0" smtClean="0">
                <a:ln/>
                <a:solidFill>
                  <a:schemeClr val="tx1">
                    <a:lumMod val="95000"/>
                    <a:lumOff val="5000"/>
                  </a:schemeClr>
                </a:solidFill>
                <a:effectLst>
                  <a:reflection blurRad="10000" stA="55000" endPos="48000" dist="500" dir="5400000" sy="-100000" algn="bl" rotWithShape="0"/>
                </a:effectLst>
              </a:rPr>
              <a:t>ومن اهم صفات العضلات قدرتها على الانقباض او القصر والانبساط .</a:t>
            </a:r>
          </a:p>
          <a:p>
            <a:pPr algn="r"/>
            <a:r>
              <a:rPr lang="ar-SA" sz="3600" dirty="0" smtClean="0">
                <a:effectLst/>
              </a:rPr>
              <a:t>ويبلغ عدد العضلات المكونة لجسم الانسان اكثر من 600 عضلة.</a:t>
            </a:r>
            <a:endParaRPr lang="ar-SA" sz="3600" cap="all" spc="0" dirty="0">
              <a:ln/>
              <a:solidFill>
                <a:schemeClr val="tx1">
                  <a:lumMod val="95000"/>
                  <a:lumOff val="5000"/>
                </a:schemeClr>
              </a:solidFill>
              <a:effectLst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1026" name="Picture 2" descr="الجهاز العضلي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4993"/>
            <a:ext cx="2121024" cy="672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67490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467544" y="332656"/>
            <a:ext cx="7992888" cy="62478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r"/>
            <a:r>
              <a:rPr lang="ar-SA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انواع العضلات</a:t>
            </a:r>
          </a:p>
          <a:p>
            <a:pPr algn="r"/>
            <a:r>
              <a:rPr lang="ar-SA" sz="24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1- العضلات الهيكلية : وهى العضلات الظاهرية التي تراها العين . فعندما يقوم لاعب كمال الأجسام ببناء الكتلة العضلية فإنه يقوم بتدريب تلك العضلات وتلتصق العضلات الهيكلية بالهيكل العظمى وتتكون من جزئين : </a:t>
            </a:r>
          </a:p>
          <a:p>
            <a:pPr algn="r"/>
            <a:r>
              <a:rPr lang="ar-SA" sz="24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( أ ) الجزء الأول ويكون مسؤول عن تحريك العظم في اتجاه معين .</a:t>
            </a:r>
            <a:br>
              <a:rPr lang="ar-SA" sz="24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ar-SA" sz="24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( ب ) والجزء الثاني يكون مسؤول عن إرجاع العظم في مكانه الطبيعي</a:t>
            </a:r>
            <a:br>
              <a:rPr lang="ar-SA" sz="24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ar-SA" sz="24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وتعتبر هذه العضلات إرادية الحركة بمعنى عندما تريد أن تمسك بالقلم فإن الجهاز العصبي بقوم بإرسال إشارات إلى تلك العضلات * وبذلك تستطيع إمساك القلم </a:t>
            </a:r>
          </a:p>
          <a:p>
            <a:pPr algn="r"/>
            <a:r>
              <a:rPr lang="ar-SA" sz="24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ar-SA" sz="24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ar-SA" sz="24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2 – العضلات الملساء : وتوجد هذه العضلات في الجهاز الهضمي والأوعية الدموية والمثانة وفى الرحم عند الإناث * ولتلك العضلات القدرة على التمدد والبقاء مشدودة لأوقات طويلة بطريقة لا إرادية حيث يتحكم في أداءها الجهاز العصبي بطريقة أتوماتيكية فتعمل عضلات المعدة دون أن تشعر بما يجرى داخل المعدة . </a:t>
            </a:r>
            <a:br>
              <a:rPr lang="ar-SA" sz="24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ar-SA" sz="24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3 – عضلات القلب : وتتمركز هذه العضلات حول القلب * ومن أهم صفاتها التحمل والتماسك ولعضلات القلب القدرة على التمدد وتعمل بطريقة لا إرادية</a:t>
            </a:r>
            <a:r>
              <a:rPr lang="ar-SA" sz="32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endParaRPr lang="ar-SA" sz="32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7177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323528" y="260648"/>
            <a:ext cx="8424936" cy="680186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r" rtl="1"/>
            <a:endParaRPr lang="ar-SA" sz="2800" b="1" u="sng" dirty="0" smtClean="0"/>
          </a:p>
          <a:p>
            <a:pPr algn="ctr" rtl="1"/>
            <a:r>
              <a:rPr lang="ar-SA" sz="2800" b="1" u="sng" dirty="0" smtClean="0"/>
              <a:t>العضلات </a:t>
            </a:r>
            <a:r>
              <a:rPr lang="ar-SA" sz="2800" b="1" u="sng" dirty="0"/>
              <a:t>المتعارضة </a:t>
            </a:r>
            <a:endParaRPr lang="ar-SA" sz="2800" b="1" u="sng" dirty="0" smtClean="0"/>
          </a:p>
          <a:p>
            <a:pPr algn="r" rtl="1"/>
            <a:r>
              <a:rPr lang="ar-SA" sz="2800" dirty="0" smtClean="0"/>
              <a:t>تسمى </a:t>
            </a:r>
            <a:r>
              <a:rPr lang="ar-SA" sz="2800" dirty="0"/>
              <a:t>مضادة </a:t>
            </a:r>
            <a:r>
              <a:rPr lang="en-US" sz="2800" dirty="0"/>
              <a:t>Antagonists  </a:t>
            </a:r>
            <a:r>
              <a:rPr lang="ar-SA" sz="2800" dirty="0"/>
              <a:t>فعند انقباض عضلة لإنتاج حركة تنبسط العضلة المتعارضة لتساعد على إنتاج الحركة ، </a:t>
            </a:r>
            <a:r>
              <a:rPr lang="ar-SA" sz="2800" dirty="0" smtClean="0"/>
              <a:t>فالعضلات </a:t>
            </a:r>
            <a:r>
              <a:rPr lang="ar-SA" sz="2800" dirty="0"/>
              <a:t>المتعارضة تقع تحت سيطرة المخيخ </a:t>
            </a:r>
            <a:r>
              <a:rPr lang="en-US" sz="2800" dirty="0"/>
              <a:t>Cerebellum  . </a:t>
            </a:r>
            <a:r>
              <a:rPr lang="ar-SA" sz="2800" dirty="0"/>
              <a:t>وعند تحريك العضلات لا يتم ترتيب العضلات الهيكلية جميعها لتحريك العضلة ، ولكن هناك عضلات مؤازرة </a:t>
            </a:r>
            <a:r>
              <a:rPr lang="en-US" sz="2800" dirty="0"/>
              <a:t>Synergists  </a:t>
            </a:r>
            <a:r>
              <a:rPr lang="ar-SA" sz="2800" dirty="0"/>
              <a:t>حيث تقوم بتثبيت المفصل حتى تتمكن عضلات أخرى من العمل . أما بالنسبة لعضلات الوجه </a:t>
            </a:r>
            <a:r>
              <a:rPr lang="ar-SA" sz="2800" dirty="0" err="1"/>
              <a:t>فهى</a:t>
            </a:r>
            <a:r>
              <a:rPr lang="ar-SA" sz="2800" dirty="0"/>
              <a:t> مثبتة </a:t>
            </a:r>
            <a:r>
              <a:rPr lang="ar-SA" sz="2800" dirty="0" err="1"/>
              <a:t>فى</a:t>
            </a:r>
            <a:r>
              <a:rPr lang="ar-SA" sz="2800" dirty="0"/>
              <a:t> عظام الجمجمة وفى جلد الوجه ، ولذلك فهذه العضلات تسمح لنا بتجعيد الجلد وغلق العينين .</a:t>
            </a:r>
            <a:endParaRPr lang="ar-SA" sz="2800" dirty="0" smtClean="0"/>
          </a:p>
          <a:p>
            <a:pPr algn="r" rtl="1"/>
            <a:r>
              <a:rPr lang="ar-SA" sz="2800" dirty="0"/>
              <a:t>والعضلات تساعد الإنسان والحيوان على الوقوف والجلوس (بالنسبة للإنسان) </a:t>
            </a:r>
            <a:r>
              <a:rPr lang="ar-SA" sz="2800" dirty="0" err="1"/>
              <a:t>فى</a:t>
            </a:r>
            <a:r>
              <a:rPr lang="ar-SA" sz="2800" dirty="0"/>
              <a:t> أوضاع سليمة متزنة (لاحظ أن هناك قوة الجاذبية الأرضية </a:t>
            </a:r>
            <a:r>
              <a:rPr lang="ar-SA" sz="2800" dirty="0" err="1"/>
              <a:t>والتى</a:t>
            </a:r>
            <a:r>
              <a:rPr lang="ar-SA" sz="2800" dirty="0"/>
              <a:t> تشده لأسفل) </a:t>
            </a:r>
            <a:endParaRPr lang="ar-SA" sz="2800" dirty="0" smtClean="0"/>
          </a:p>
          <a:p>
            <a:pPr algn="r"/>
            <a:endParaRPr lang="ar-SA" sz="7200" cap="none" spc="0" dirty="0">
              <a:ln w="50800"/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161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323528" y="404664"/>
            <a:ext cx="8352928" cy="58785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rtl="1"/>
            <a:r>
              <a:rPr lang="ar-SA" sz="2400" b="1" u="sng" dirty="0"/>
              <a:t>تركيب العضلة الهيكلية </a:t>
            </a:r>
            <a:r>
              <a:rPr lang="en-US" sz="2400" b="1" u="sng" dirty="0"/>
              <a:t>Structure of a skeletal muscle</a:t>
            </a:r>
            <a:endParaRPr lang="ar-SA" sz="2400" b="1" u="sng" dirty="0" smtClean="0"/>
          </a:p>
          <a:p>
            <a:pPr algn="ctr" rtl="1"/>
            <a:endParaRPr lang="ar-SA" sz="2400" b="1" u="sng" dirty="0"/>
          </a:p>
          <a:p>
            <a:pPr algn="ctr" rtl="1"/>
            <a:r>
              <a:rPr lang="ar-SA" sz="2400" b="1" u="sng" dirty="0" smtClean="0"/>
              <a:t>ألياف </a:t>
            </a:r>
            <a:r>
              <a:rPr lang="ar-SA" sz="2400" b="1" u="sng" dirty="0"/>
              <a:t>العضلات </a:t>
            </a:r>
            <a:r>
              <a:rPr lang="en-US" sz="2400" b="1" u="sng" dirty="0"/>
              <a:t>Muscle Fibers:</a:t>
            </a:r>
            <a:endParaRPr lang="en-US" sz="2400" b="1" dirty="0"/>
          </a:p>
          <a:p>
            <a:pPr algn="r" rtl="1"/>
            <a:r>
              <a:rPr lang="en-US" sz="2400" dirty="0"/>
              <a:t> </a:t>
            </a:r>
            <a:r>
              <a:rPr lang="ar-SA" sz="2800" dirty="0"/>
              <a:t>تتكون العضلة الهيكلية من عدة ألياف يتراوح قطرها من 10 إلى 80 ميكروميتر ، تمتد هذه الألياف </a:t>
            </a:r>
            <a:r>
              <a:rPr lang="ar-SA" sz="2800" dirty="0" err="1"/>
              <a:t>فى</a:t>
            </a:r>
            <a:r>
              <a:rPr lang="ar-SA" sz="2800" dirty="0"/>
              <a:t> معظم العضلات بكامل طول العضلة ويصل كل ليفة عضلية نهاية عصب تقع وسط الليفة ، يغلف العضلة غمد الليفة العضلية </a:t>
            </a:r>
            <a:r>
              <a:rPr lang="en-US" sz="2800" dirty="0"/>
              <a:t>Sarcolemma  </a:t>
            </a:r>
            <a:r>
              <a:rPr lang="ar-SA" sz="2800" dirty="0"/>
              <a:t>وهو يتألف من غلاف </a:t>
            </a:r>
            <a:r>
              <a:rPr lang="ar-SA" sz="2800" dirty="0" err="1"/>
              <a:t>خلوى</a:t>
            </a:r>
            <a:r>
              <a:rPr lang="ar-SA" sz="2800" dirty="0"/>
              <a:t> </a:t>
            </a:r>
            <a:r>
              <a:rPr lang="ar-SA" sz="2800" dirty="0" err="1"/>
              <a:t>لليفات</a:t>
            </a:r>
            <a:r>
              <a:rPr lang="ar-SA" sz="2800" dirty="0"/>
              <a:t> العضلية يسمى غلاف البلازما </a:t>
            </a:r>
            <a:r>
              <a:rPr lang="en-US" sz="2800" dirty="0"/>
              <a:t>Plasma Lemma  </a:t>
            </a:r>
            <a:r>
              <a:rPr lang="ar-SA" sz="2800" dirty="0"/>
              <a:t>وغلالة خارجية مؤلفة من مادة عديدة </a:t>
            </a:r>
            <a:r>
              <a:rPr lang="ar-SA" sz="2800" dirty="0" err="1"/>
              <a:t>التسكر</a:t>
            </a:r>
            <a:r>
              <a:rPr lang="ar-SA" sz="2800" dirty="0"/>
              <a:t> تحتوى على غراء </a:t>
            </a:r>
            <a:r>
              <a:rPr lang="en-US" sz="2800" dirty="0"/>
              <a:t>Collagen  </a:t>
            </a:r>
            <a:r>
              <a:rPr lang="ar-SA" sz="2800" dirty="0"/>
              <a:t>وتندمج هذه </a:t>
            </a:r>
            <a:r>
              <a:rPr lang="ar-SA" sz="2800" dirty="0" err="1"/>
              <a:t>فى</a:t>
            </a:r>
            <a:r>
              <a:rPr lang="ar-SA" sz="2800" dirty="0"/>
              <a:t> غمد الألياف العضلية عند نهايته بليف الوتر ، وتتجمع ألياف الوتر </a:t>
            </a:r>
            <a:r>
              <a:rPr lang="en-US" sz="2800" dirty="0"/>
              <a:t>Tendon  </a:t>
            </a:r>
            <a:r>
              <a:rPr lang="ar-SA" sz="2800" dirty="0"/>
              <a:t>بدورها </a:t>
            </a:r>
            <a:r>
              <a:rPr lang="ar-SA" sz="2800" dirty="0" err="1"/>
              <a:t>فى</a:t>
            </a:r>
            <a:r>
              <a:rPr lang="ar-SA" sz="2800" dirty="0"/>
              <a:t> حزم وتشكل أوتار العضلة </a:t>
            </a:r>
            <a:r>
              <a:rPr lang="ar-SA" sz="2800" dirty="0" err="1"/>
              <a:t>التى</a:t>
            </a:r>
            <a:r>
              <a:rPr lang="ar-SA" sz="2800" dirty="0"/>
              <a:t> ترتبط مع العظام ، وتتكون الليفة العضلية الواحدة من مدمج </a:t>
            </a:r>
            <a:r>
              <a:rPr lang="ar-SA" sz="2800" dirty="0" err="1"/>
              <a:t>خلوى</a:t>
            </a:r>
            <a:r>
              <a:rPr lang="ar-SA" sz="2800" dirty="0"/>
              <a:t> ينتج من اتحاد عدد من الخلايا وتبقى </a:t>
            </a:r>
            <a:r>
              <a:rPr lang="ar-SA" sz="2800" dirty="0" err="1"/>
              <a:t>أنويتها</a:t>
            </a:r>
            <a:r>
              <a:rPr lang="ar-SA" sz="2800" dirty="0"/>
              <a:t> ناحية الغلاف </a:t>
            </a:r>
            <a:r>
              <a:rPr lang="ar-SA" sz="2800" dirty="0" err="1" smtClean="0"/>
              <a:t>الخلوى</a:t>
            </a:r>
            <a:endParaRPr lang="ar-SA" sz="2400" dirty="0" smtClean="0"/>
          </a:p>
          <a:p>
            <a:pPr algn="r" rtl="1"/>
            <a:r>
              <a:rPr lang="ar-SA" sz="2400" dirty="0" smtClean="0"/>
              <a:t> 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xmlns="" val="859535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331641" y="548680"/>
            <a:ext cx="673840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ar-SA" sz="8000" b="1" dirty="0" smtClean="0">
                <a:ln/>
                <a:solidFill>
                  <a:schemeClr val="accent3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آليــة انقبـاض العضــلات</a:t>
            </a:r>
            <a:endParaRPr lang="ar-SA" sz="8000" b="1" dirty="0">
              <a:ln/>
              <a:solidFill>
                <a:schemeClr val="accent3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3074" name="Picture 2" descr="http://www.drdia.com/photo/front_37767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356992"/>
            <a:ext cx="4460012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3949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51520" y="188640"/>
            <a:ext cx="8424936" cy="62478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r" rtl="1"/>
            <a:endParaRPr lang="ar-SA" sz="1600" b="1" dirty="0" smtClean="0">
              <a:ln w="50800"/>
              <a:solidFill>
                <a:schemeClr val="bg1">
                  <a:shade val="50000"/>
                </a:schemeClr>
              </a:solidFill>
              <a:latin typeface="Times New Roman"/>
            </a:endParaRPr>
          </a:p>
          <a:p>
            <a:pPr algn="ctr" rtl="1"/>
            <a:r>
              <a:rPr lang="ar-SA" sz="2400" b="1" u="sng" dirty="0" smtClean="0">
                <a:ln w="50800"/>
                <a:latin typeface="Simplified Arabic"/>
              </a:rPr>
              <a:t>1/الألية العامة لانقباض العضلات</a:t>
            </a:r>
            <a:endParaRPr lang="ar-SA" sz="2400" b="1" dirty="0">
              <a:ln w="50800"/>
              <a:latin typeface="Times New Roman"/>
            </a:endParaRPr>
          </a:p>
          <a:p>
            <a:pPr algn="r" rtl="1"/>
            <a:endParaRPr lang="ar-SA" sz="2400" b="1" dirty="0" smtClean="0">
              <a:ln w="50800"/>
              <a:latin typeface="Times New Roman"/>
            </a:endParaRPr>
          </a:p>
          <a:p>
            <a:pPr algn="r" rtl="1"/>
            <a:r>
              <a:rPr lang="en-US" sz="2800" b="1" dirty="0" smtClean="0">
                <a:ln w="50800"/>
                <a:latin typeface="Times New Roman"/>
              </a:rPr>
              <a:t> </a:t>
            </a:r>
            <a:r>
              <a:rPr lang="ar-SA" sz="2800" dirty="0" smtClean="0">
                <a:ln w="50800"/>
                <a:latin typeface="Times New Roman"/>
              </a:rPr>
              <a:t>يمكن وصف الانقباض </a:t>
            </a:r>
            <a:r>
              <a:rPr lang="ar-SA" sz="2800" dirty="0" err="1" smtClean="0">
                <a:ln w="50800"/>
                <a:latin typeface="Times New Roman"/>
              </a:rPr>
              <a:t>العضلى</a:t>
            </a:r>
            <a:r>
              <a:rPr lang="ar-SA" sz="2800" dirty="0" smtClean="0">
                <a:ln w="50800"/>
                <a:latin typeface="Times New Roman"/>
              </a:rPr>
              <a:t> وفق المراحل التالية :</a:t>
            </a:r>
            <a:endParaRPr lang="ar-SA" sz="2800" dirty="0" smtClean="0">
              <a:ln w="50800"/>
            </a:endParaRPr>
          </a:p>
          <a:p>
            <a:pPr marR="685800" indent="-457200" algn="r" rtl="1"/>
            <a:r>
              <a:rPr lang="ar-SA" sz="2800" dirty="0" smtClean="0">
                <a:ln w="50800"/>
                <a:latin typeface="Times New Roman"/>
              </a:rPr>
              <a:t>1-</a:t>
            </a:r>
            <a:r>
              <a:rPr lang="ar-SA" sz="2800" i="0" dirty="0" smtClean="0">
                <a:ln w="50800"/>
                <a:latin typeface="Times New Roman"/>
              </a:rPr>
              <a:t>  </a:t>
            </a:r>
            <a:r>
              <a:rPr lang="ar-SA" sz="2800" dirty="0" smtClean="0">
                <a:ln w="50800"/>
                <a:latin typeface="Times New Roman"/>
              </a:rPr>
              <a:t>يمر الحث </a:t>
            </a:r>
            <a:r>
              <a:rPr lang="ar-SA" sz="2800" dirty="0" err="1" smtClean="0">
                <a:ln w="50800"/>
                <a:latin typeface="Times New Roman"/>
              </a:rPr>
              <a:t>الجهدى</a:t>
            </a:r>
            <a:r>
              <a:rPr lang="ar-SA" sz="2800" i="0" dirty="0" smtClean="0">
                <a:ln w="50800"/>
                <a:latin typeface="Times New Roman"/>
              </a:rPr>
              <a:t> </a:t>
            </a:r>
            <a:r>
              <a:rPr lang="en-US" sz="2800" dirty="0" smtClean="0">
                <a:ln w="50800"/>
                <a:latin typeface="Times New Roman"/>
              </a:rPr>
              <a:t>Action potential  </a:t>
            </a:r>
            <a:r>
              <a:rPr lang="ar-SA" sz="2800" dirty="0" smtClean="0">
                <a:ln w="50800"/>
                <a:latin typeface="Times New Roman"/>
              </a:rPr>
              <a:t>على طول العصب الواصل إلى العضلة إلى نهايته </a:t>
            </a:r>
            <a:r>
              <a:rPr lang="ar-SA" sz="2800" dirty="0" err="1" smtClean="0">
                <a:ln w="50800"/>
                <a:latin typeface="Times New Roman"/>
              </a:rPr>
              <a:t>التى</a:t>
            </a:r>
            <a:r>
              <a:rPr lang="ar-SA" sz="2800" dirty="0" smtClean="0">
                <a:ln w="50800"/>
                <a:latin typeface="Times New Roman"/>
              </a:rPr>
              <a:t> تمتد إلى الألياف العضلية .</a:t>
            </a:r>
            <a:endParaRPr lang="ar-SA" sz="2800" dirty="0" smtClean="0">
              <a:ln w="50800"/>
            </a:endParaRPr>
          </a:p>
          <a:p>
            <a:pPr marR="685800" indent="-457200" algn="r" rtl="1"/>
            <a:r>
              <a:rPr lang="ar-SA" sz="2800" dirty="0" smtClean="0">
                <a:ln w="50800"/>
                <a:latin typeface="Times New Roman"/>
              </a:rPr>
              <a:t>2- يفرز العصب عند كل نهاية عصبية كمية ضئيلة من مادة ناقلة عصبية تسمى استيل كولين </a:t>
            </a:r>
            <a:r>
              <a:rPr lang="en-US" sz="2800" dirty="0" smtClean="0">
                <a:ln w="50800"/>
                <a:latin typeface="Times New Roman"/>
              </a:rPr>
              <a:t>Acetyl choline    .</a:t>
            </a:r>
            <a:endParaRPr lang="ar-SA" sz="2800" dirty="0" smtClean="0">
              <a:ln w="50800"/>
            </a:endParaRPr>
          </a:p>
          <a:p>
            <a:pPr marR="685800" indent="-457200" algn="r" rtl="1"/>
            <a:r>
              <a:rPr lang="en-US" sz="2800" dirty="0" smtClean="0">
                <a:ln w="50800"/>
                <a:latin typeface="Times New Roman"/>
              </a:rPr>
              <a:t>-</a:t>
            </a:r>
            <a:r>
              <a:rPr lang="ar-SA" sz="2800" dirty="0" smtClean="0">
                <a:ln w="50800"/>
                <a:latin typeface="Times New Roman"/>
              </a:rPr>
              <a:t>3</a:t>
            </a:r>
            <a:r>
              <a:rPr lang="en-US" sz="2800" i="0" dirty="0" smtClean="0">
                <a:ln w="50800"/>
                <a:latin typeface="Times New Roman"/>
              </a:rPr>
              <a:t> </a:t>
            </a:r>
            <a:r>
              <a:rPr lang="ar-SA" sz="2800" i="0" dirty="0" smtClean="0">
                <a:ln w="50800"/>
                <a:latin typeface="Times New Roman"/>
              </a:rPr>
              <a:t>-</a:t>
            </a:r>
            <a:r>
              <a:rPr lang="en-US" sz="2800" i="0" dirty="0" smtClean="0">
                <a:ln w="50800"/>
                <a:latin typeface="Times New Roman"/>
              </a:rPr>
              <a:t> </a:t>
            </a:r>
            <a:r>
              <a:rPr lang="ar-SA" sz="2800" dirty="0" smtClean="0">
                <a:ln w="50800"/>
                <a:latin typeface="Times New Roman"/>
              </a:rPr>
              <a:t>يؤثر الأستيل كولين على منطقة موضعية توجد بها مستقبلات </a:t>
            </a:r>
            <a:r>
              <a:rPr lang="ar-SA" sz="2800" dirty="0" err="1" smtClean="0">
                <a:ln w="50800"/>
                <a:latin typeface="Times New Roman"/>
              </a:rPr>
              <a:t>للأسيتيل</a:t>
            </a:r>
            <a:r>
              <a:rPr lang="ar-SA" sz="2800" dirty="0" smtClean="0">
                <a:ln w="50800"/>
                <a:latin typeface="Times New Roman"/>
              </a:rPr>
              <a:t> كولين من غشاء الألياف العضلية فيفتح عدة </a:t>
            </a:r>
            <a:r>
              <a:rPr lang="ar-SA" sz="2800" dirty="0" err="1" smtClean="0">
                <a:ln w="50800"/>
                <a:latin typeface="Times New Roman"/>
              </a:rPr>
              <a:t>قنيات</a:t>
            </a:r>
            <a:r>
              <a:rPr lang="ar-SA" sz="2800" dirty="0" smtClean="0">
                <a:ln w="50800"/>
                <a:latin typeface="Times New Roman"/>
              </a:rPr>
              <a:t> بروتينية تسمح بمرور الصوديوم والبوتاسيوم عبر غلاف الألياف العضلية</a:t>
            </a:r>
          </a:p>
          <a:p>
            <a:pPr marR="685800" indent="-457200" algn="r" rtl="1"/>
            <a:r>
              <a:rPr lang="ar-SA" sz="2800" dirty="0" smtClean="0"/>
              <a:t>-4-  يسمح انفتاح قنوات الصوديوم والبوتاسيوم بكميات كبيرة من أيونات الصوديوم </a:t>
            </a:r>
            <a:r>
              <a:rPr lang="ar-SA" sz="2800" dirty="0" err="1" smtClean="0"/>
              <a:t>فى</a:t>
            </a:r>
            <a:r>
              <a:rPr lang="ar-SA" sz="2800" dirty="0" smtClean="0"/>
              <a:t> الدخول إلى داخل الألياف العضلية عند نقطة النهاية العصبية وخروج كمية أقل من البوتاسيوم وهذا يؤدى إلى تكوين حث </a:t>
            </a:r>
            <a:r>
              <a:rPr lang="ar-SA" sz="2800" dirty="0" err="1" smtClean="0"/>
              <a:t>جهدى</a:t>
            </a:r>
            <a:r>
              <a:rPr lang="ar-SA" sz="2800" dirty="0" smtClean="0"/>
              <a:t> </a:t>
            </a:r>
            <a:r>
              <a:rPr lang="ar-SA" sz="2800" dirty="0" err="1" smtClean="0"/>
              <a:t>فى</a:t>
            </a:r>
            <a:r>
              <a:rPr lang="ar-SA" sz="2800" dirty="0" smtClean="0"/>
              <a:t> الألياف العضلية</a:t>
            </a:r>
            <a:r>
              <a:rPr lang="ar-SA" sz="2800" dirty="0" smtClean="0">
                <a:ln w="50800"/>
                <a:latin typeface="Times New Roman"/>
              </a:rPr>
              <a:t> </a:t>
            </a:r>
            <a:r>
              <a:rPr lang="ar-SA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/>
              </a:rPr>
              <a:t>.</a:t>
            </a:r>
            <a:endParaRPr lang="ar-SA" b="1" dirty="0" smtClean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6693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79512" y="332656"/>
            <a:ext cx="8640960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rtl="1"/>
            <a:r>
              <a:rPr lang="ar-SA" sz="2400" b="1" u="sng" dirty="0" smtClean="0">
                <a:ln w="50800"/>
                <a:latin typeface="Simplified Arabic"/>
              </a:rPr>
              <a:t>تابع/ الألية العامة </a:t>
            </a:r>
            <a:r>
              <a:rPr lang="ar-SA" sz="2400" b="1" u="sng" dirty="0" err="1" smtClean="0">
                <a:ln w="50800"/>
                <a:latin typeface="Simplified Arabic"/>
              </a:rPr>
              <a:t>لإنقباض</a:t>
            </a:r>
            <a:r>
              <a:rPr lang="ar-SA" sz="2400" b="1" u="sng" dirty="0" smtClean="0">
                <a:ln w="50800"/>
                <a:latin typeface="Simplified Arabic"/>
              </a:rPr>
              <a:t> العضلات</a:t>
            </a:r>
            <a:endParaRPr lang="ar-SA" sz="2400" b="1" dirty="0" smtClean="0">
              <a:ln w="50800"/>
              <a:latin typeface="Times New Roman"/>
            </a:endParaRPr>
          </a:p>
          <a:p>
            <a:pPr algn="r" rtl="1"/>
            <a:endParaRPr lang="ar-SA" sz="2400" dirty="0" smtClean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pPr algn="r" rtl="1"/>
            <a:r>
              <a:rPr lang="ar-SA" sz="2400" dirty="0" smtClean="0">
                <a:ln w="50800"/>
              </a:rPr>
              <a:t>5-</a:t>
            </a:r>
            <a:r>
              <a:rPr lang="ar-SA" sz="2400" dirty="0">
                <a:ln w="50800"/>
              </a:rPr>
              <a:t>   يمر الحث </a:t>
            </a:r>
            <a:r>
              <a:rPr lang="ar-SA" sz="2400" dirty="0" smtClean="0">
                <a:ln w="50800"/>
              </a:rPr>
              <a:t>الجهدي </a:t>
            </a:r>
            <a:r>
              <a:rPr lang="ar-SA" sz="2400" dirty="0">
                <a:ln w="50800"/>
              </a:rPr>
              <a:t>على طول الألياف العضلية بالطريقة نفسها </a:t>
            </a:r>
            <a:r>
              <a:rPr lang="ar-SA" sz="2400" dirty="0" smtClean="0">
                <a:ln w="50800"/>
              </a:rPr>
              <a:t>التي </a:t>
            </a:r>
            <a:r>
              <a:rPr lang="ar-SA" sz="2400" dirty="0">
                <a:ln w="50800"/>
              </a:rPr>
              <a:t>يسير بها الغلاف </a:t>
            </a:r>
            <a:r>
              <a:rPr lang="ar-SA" sz="2400" dirty="0" smtClean="0">
                <a:ln w="50800"/>
              </a:rPr>
              <a:t>العصبي </a:t>
            </a:r>
            <a:r>
              <a:rPr lang="ar-SA" sz="2400" dirty="0">
                <a:ln w="50800"/>
              </a:rPr>
              <a:t>.</a:t>
            </a:r>
            <a:endParaRPr lang="ar-SA" sz="2400" dirty="0" smtClean="0">
              <a:ln w="50800"/>
            </a:endParaRPr>
          </a:p>
          <a:p>
            <a:pPr algn="r" rtl="1"/>
            <a:r>
              <a:rPr lang="ar-SA" sz="2400" dirty="0">
                <a:ln w="50800"/>
              </a:rPr>
              <a:t>6-   يزيل الحث </a:t>
            </a:r>
            <a:r>
              <a:rPr lang="ar-SA" sz="2400" dirty="0" smtClean="0">
                <a:ln w="50800"/>
              </a:rPr>
              <a:t>الجهدي </a:t>
            </a:r>
            <a:r>
              <a:rPr lang="ar-SA" sz="2400" dirty="0">
                <a:ln w="50800"/>
              </a:rPr>
              <a:t>استقطاب غلاف الألياف العضلية ويتجه عبر </a:t>
            </a:r>
            <a:r>
              <a:rPr lang="ar-SA" sz="2400" dirty="0" err="1">
                <a:ln w="50800"/>
              </a:rPr>
              <a:t>الأنبيبات</a:t>
            </a:r>
            <a:r>
              <a:rPr lang="ar-SA" sz="2400" dirty="0">
                <a:ln w="50800"/>
              </a:rPr>
              <a:t> المستعرضة عميقاً داخل الألياف العضلية ، وهناك يسبب تحرير كميات كبيرة من أيونات الكالسيوم من الشبكة </a:t>
            </a:r>
            <a:r>
              <a:rPr lang="ar-SA" sz="2400" dirty="0" smtClean="0">
                <a:ln w="50800"/>
              </a:rPr>
              <a:t>الأندوبلازمية </a:t>
            </a:r>
            <a:r>
              <a:rPr lang="ar-SA" sz="2400" dirty="0">
                <a:ln w="50800"/>
              </a:rPr>
              <a:t>للخلايا العضلية (حيث تكون مختزنة بداخلها) إلى داخل </a:t>
            </a:r>
            <a:r>
              <a:rPr lang="ar-SA" sz="2400" dirty="0" err="1" smtClean="0">
                <a:ln w="50800"/>
              </a:rPr>
              <a:t>اللييفات</a:t>
            </a:r>
            <a:r>
              <a:rPr lang="ar-SA" sz="2400" dirty="0" smtClean="0">
                <a:ln w="50800"/>
              </a:rPr>
              <a:t> </a:t>
            </a:r>
            <a:r>
              <a:rPr lang="ar-SA" sz="2400" dirty="0">
                <a:ln w="50800"/>
              </a:rPr>
              <a:t>العضلية .</a:t>
            </a:r>
            <a:endParaRPr lang="ar-SA" sz="2400" dirty="0" smtClean="0">
              <a:ln w="50800"/>
            </a:endParaRPr>
          </a:p>
          <a:p>
            <a:pPr algn="r" rtl="1"/>
            <a:r>
              <a:rPr lang="ar-SA" sz="2400" dirty="0">
                <a:ln w="50800"/>
              </a:rPr>
              <a:t>7-   تحدث أيونات الكالسيوم ومركب الطاقة </a:t>
            </a:r>
            <a:r>
              <a:rPr lang="ar-SA" sz="2400" dirty="0" err="1">
                <a:ln w="50800"/>
              </a:rPr>
              <a:t>أدينوسين</a:t>
            </a:r>
            <a:r>
              <a:rPr lang="ar-SA" sz="2400" dirty="0">
                <a:ln w="50800"/>
              </a:rPr>
              <a:t> </a:t>
            </a:r>
            <a:r>
              <a:rPr lang="ar-SA" sz="2400" dirty="0" smtClean="0">
                <a:ln w="50800"/>
              </a:rPr>
              <a:t>ثلاثي </a:t>
            </a:r>
            <a:r>
              <a:rPr lang="ar-SA" sz="2400" dirty="0">
                <a:ln w="50800"/>
              </a:rPr>
              <a:t>الفوسفات حركة لخيوط الأكتين بين خيوط الميوسين مسببة انزلاق ألياف الأكتين للداخل ما بين ألياف الميوسين وهذا الانزلاق يؤدى إلى قصر العضلة </a:t>
            </a:r>
            <a:r>
              <a:rPr lang="ar-SA" sz="2400" dirty="0" smtClean="0">
                <a:ln w="50800"/>
              </a:rPr>
              <a:t>وبالتالي </a:t>
            </a:r>
            <a:r>
              <a:rPr lang="ar-SA" sz="2400" dirty="0">
                <a:ln w="50800"/>
              </a:rPr>
              <a:t>انقباض العضلة </a:t>
            </a:r>
            <a:r>
              <a:rPr lang="en-US" sz="2400" dirty="0">
                <a:ln w="50800"/>
              </a:rPr>
              <a:t>Muscle contraction  .</a:t>
            </a:r>
            <a:endParaRPr lang="en-US" sz="2400" dirty="0" smtClean="0">
              <a:ln w="50800"/>
            </a:endParaRPr>
          </a:p>
          <a:p>
            <a:pPr algn="r" rtl="1"/>
            <a:r>
              <a:rPr lang="ar-SA" sz="2400" dirty="0" smtClean="0">
                <a:ln w="50800"/>
              </a:rPr>
              <a:t>8- يتم </a:t>
            </a:r>
            <a:r>
              <a:rPr lang="ar-SA" sz="2400" dirty="0">
                <a:ln w="50800"/>
              </a:rPr>
              <a:t>ضخ أيونات الكالسيوم بعد جزء من الثانية عائدة إلى داخل الشبكة </a:t>
            </a:r>
            <a:r>
              <a:rPr lang="ar-SA" sz="2400" dirty="0" err="1" smtClean="0">
                <a:ln w="50800"/>
              </a:rPr>
              <a:t>الإندوبلازمية</a:t>
            </a:r>
            <a:r>
              <a:rPr lang="ar-SA" sz="2400" dirty="0" smtClean="0">
                <a:ln w="50800"/>
              </a:rPr>
              <a:t> </a:t>
            </a:r>
            <a:r>
              <a:rPr lang="ar-SA" sz="2400" dirty="0">
                <a:ln w="50800"/>
              </a:rPr>
              <a:t>العضلية حيث تبقى مختزنة هناك فتنبسط العضلة حتى </a:t>
            </a:r>
            <a:r>
              <a:rPr lang="ar-SA" sz="2400" dirty="0" smtClean="0">
                <a:ln w="50800"/>
              </a:rPr>
              <a:t>يأتي </a:t>
            </a:r>
            <a:r>
              <a:rPr lang="ar-SA" sz="2400" dirty="0">
                <a:ln w="50800"/>
              </a:rPr>
              <a:t>حث </a:t>
            </a:r>
            <a:r>
              <a:rPr lang="ar-SA" sz="2400" dirty="0" smtClean="0">
                <a:ln w="50800"/>
              </a:rPr>
              <a:t>جهدي عضلي جديد</a:t>
            </a:r>
          </a:p>
          <a:p>
            <a:pPr algn="r" rtl="1"/>
            <a:endParaRPr lang="ar-SA" sz="24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3405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07504" y="346657"/>
            <a:ext cx="8712968" cy="60016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ar-SA" sz="2400" b="1" u="sng" dirty="0" smtClean="0">
                <a:ln w="50800"/>
              </a:rPr>
              <a:t>2/الآلية </a:t>
            </a:r>
            <a:r>
              <a:rPr lang="ar-SA" sz="2400" b="1" u="sng" dirty="0">
                <a:ln w="50800"/>
              </a:rPr>
              <a:t>الجزيئية لانقباض </a:t>
            </a:r>
            <a:r>
              <a:rPr lang="ar-SA" sz="2400" b="1" u="sng" dirty="0" smtClean="0">
                <a:ln w="50800"/>
              </a:rPr>
              <a:t>العضلة</a:t>
            </a:r>
          </a:p>
          <a:p>
            <a:pPr algn="r"/>
            <a:endParaRPr lang="ar-SA" sz="2400" dirty="0" smtClean="0">
              <a:ln w="50800"/>
            </a:endParaRPr>
          </a:p>
          <a:p>
            <a:pPr algn="r"/>
            <a:r>
              <a:rPr lang="ar-SA" sz="2400" dirty="0" err="1" smtClean="0">
                <a:ln w="50800"/>
              </a:rPr>
              <a:t>فى</a:t>
            </a:r>
            <a:r>
              <a:rPr lang="ar-SA" sz="2400" dirty="0" smtClean="0">
                <a:ln w="50800"/>
              </a:rPr>
              <a:t> </a:t>
            </a:r>
            <a:r>
              <a:rPr lang="ar-SA" sz="2400" dirty="0">
                <a:ln w="50800"/>
              </a:rPr>
              <a:t>وضع الراحة تظهر نهايات خيوط الأكتين بالتداخل بشكل بسيط فيما بينها ، وهى </a:t>
            </a:r>
            <a:r>
              <a:rPr lang="ar-SA" sz="2400" dirty="0" err="1">
                <a:ln w="50800"/>
              </a:rPr>
              <a:t>فى</a:t>
            </a:r>
            <a:r>
              <a:rPr lang="ar-SA" sz="2400" dirty="0">
                <a:ln w="50800"/>
              </a:rPr>
              <a:t> الوقت نفسه تتداخل مع خيوط الميوسين جزئياً ، أما </a:t>
            </a:r>
            <a:r>
              <a:rPr lang="ar-SA" sz="2400" dirty="0" err="1">
                <a:ln w="50800"/>
              </a:rPr>
              <a:t>فى</a:t>
            </a:r>
            <a:r>
              <a:rPr lang="ar-SA" sz="2400" dirty="0">
                <a:ln w="50800"/>
              </a:rPr>
              <a:t> حالة الانقباض تنجذب خيوط الأكتين إلى الداخل فيما بين خيوط الميوسين وبذلك تتداخل فيما بينها لمسافة أكبر ، كذلك يسحب القرصان إلى الداخل نحو خيوط الميوسين بواسطة خيوط الأكتين ومن ذلك </a:t>
            </a:r>
            <a:r>
              <a:rPr lang="ar-SA" sz="2400" dirty="0" smtClean="0">
                <a:ln w="50800"/>
              </a:rPr>
              <a:t>يمكن</a:t>
            </a:r>
          </a:p>
          <a:p>
            <a:pPr algn="r"/>
            <a:r>
              <a:rPr lang="ar-SA" sz="2400" dirty="0" smtClean="0">
                <a:ln w="50800"/>
              </a:rPr>
              <a:t>(استنتاج </a:t>
            </a:r>
            <a:r>
              <a:rPr lang="ar-SA" sz="2400" dirty="0">
                <a:ln w="50800"/>
              </a:rPr>
              <a:t>أن انقباض العضلة يحدث بآلية </a:t>
            </a:r>
            <a:r>
              <a:rPr lang="ar-SA" sz="2400" dirty="0" smtClean="0">
                <a:ln w="50800"/>
              </a:rPr>
              <a:t>الخيط المنزلق )</a:t>
            </a:r>
            <a:endParaRPr lang="ar-SA" sz="2400" dirty="0">
              <a:ln w="50800"/>
            </a:endParaRPr>
          </a:p>
          <a:p>
            <a:pPr algn="r"/>
            <a:r>
              <a:rPr lang="ar-SA" sz="2400" dirty="0" smtClean="0">
                <a:ln w="50800"/>
              </a:rPr>
              <a:t>يحدث </a:t>
            </a:r>
            <a:r>
              <a:rPr lang="ar-SA" sz="2400" dirty="0">
                <a:ln w="50800"/>
              </a:rPr>
              <a:t>هذا الانزلاق بواسطة قوى كيميائية متولدة من تداخل الجسور العرضية من خيوط الميوسين مع خيوط </a:t>
            </a:r>
            <a:r>
              <a:rPr lang="ar-SA" sz="2400" smtClean="0">
                <a:ln w="50800"/>
              </a:rPr>
              <a:t>الأكتين</a:t>
            </a:r>
            <a:r>
              <a:rPr lang="ar-SA" sz="2400" dirty="0" smtClean="0">
                <a:ln w="50800"/>
              </a:rPr>
              <a:t> </a:t>
            </a:r>
            <a:r>
              <a:rPr lang="ar-SA" sz="2400" dirty="0">
                <a:ln w="50800"/>
              </a:rPr>
              <a:t>، وتكون هذه القوى مثبطة أثناء حالة انبساط ولكن عندما يسير الحث </a:t>
            </a:r>
            <a:r>
              <a:rPr lang="ar-SA" sz="2400" dirty="0" err="1">
                <a:ln w="50800"/>
              </a:rPr>
              <a:t>الجهدى</a:t>
            </a:r>
            <a:r>
              <a:rPr lang="ar-SA" sz="2400" dirty="0">
                <a:ln w="50800"/>
              </a:rPr>
              <a:t> على طول غشاء الليفة العضلية فإنه يسبب اطلاق كميات كبيرة من أيونات الكالسيوم إلى سيتوبلازم العضلة المحيط </a:t>
            </a:r>
            <a:r>
              <a:rPr lang="ar-SA" sz="2400" dirty="0" err="1">
                <a:ln w="50800"/>
              </a:rPr>
              <a:t>بالليفات</a:t>
            </a:r>
            <a:r>
              <a:rPr lang="ar-SA" sz="2400" dirty="0">
                <a:ln w="50800"/>
              </a:rPr>
              <a:t> العضلية ، وتشتق الطاقة اللازمة للانقباض العضلى من الروابط عالية الطاقة أدينوسين ثلاثى الفوسفات </a:t>
            </a:r>
            <a:r>
              <a:rPr lang="en-US" sz="2400" dirty="0">
                <a:ln w="50800"/>
              </a:rPr>
              <a:t>ATP  </a:t>
            </a:r>
            <a:r>
              <a:rPr lang="ar-SA" sz="2400" dirty="0">
                <a:ln w="50800"/>
              </a:rPr>
              <a:t>الذى يتفكك إلى </a:t>
            </a:r>
            <a:r>
              <a:rPr lang="ar-SA" sz="2400" dirty="0" err="1">
                <a:ln w="50800"/>
              </a:rPr>
              <a:t>أدينوسين</a:t>
            </a:r>
            <a:r>
              <a:rPr lang="ar-SA" sz="2400" dirty="0">
                <a:ln w="50800"/>
              </a:rPr>
              <a:t> </a:t>
            </a:r>
            <a:r>
              <a:rPr lang="ar-SA" sz="2400" dirty="0" err="1">
                <a:ln w="50800"/>
              </a:rPr>
              <a:t>ثنائى</a:t>
            </a:r>
            <a:r>
              <a:rPr lang="ar-SA" sz="2400" dirty="0">
                <a:ln w="50800"/>
              </a:rPr>
              <a:t> الفوسفات </a:t>
            </a:r>
            <a:r>
              <a:rPr lang="en-US" sz="2400" dirty="0">
                <a:ln w="50800"/>
              </a:rPr>
              <a:t>ADP  </a:t>
            </a:r>
            <a:r>
              <a:rPr lang="ar-SA" sz="2400" dirty="0">
                <a:ln w="50800"/>
              </a:rPr>
              <a:t>ويحرر الطاقة اللازمة ويتم تحرير هذه الطاقة عند رؤوس الجسور العرضية بفعل قدرة ألياف الميوسين على القيام بدور انزيم </a:t>
            </a:r>
            <a:r>
              <a:rPr lang="ar-SA" sz="2400" dirty="0" err="1">
                <a:ln w="50800"/>
              </a:rPr>
              <a:t>أدينوسين</a:t>
            </a:r>
            <a:r>
              <a:rPr lang="ar-SA" sz="2400" dirty="0">
                <a:ln w="50800"/>
              </a:rPr>
              <a:t> </a:t>
            </a:r>
            <a:r>
              <a:rPr lang="ar-SA" sz="2400" dirty="0" err="1">
                <a:ln w="50800"/>
              </a:rPr>
              <a:t>ثلاثى</a:t>
            </a:r>
            <a:r>
              <a:rPr lang="ar-SA" sz="2400" dirty="0">
                <a:ln w="50800"/>
              </a:rPr>
              <a:t> </a:t>
            </a:r>
            <a:r>
              <a:rPr lang="ar-SA" sz="2400" dirty="0" err="1">
                <a:ln w="50800"/>
              </a:rPr>
              <a:t>الفوسفاتيز</a:t>
            </a:r>
            <a:r>
              <a:rPr lang="ar-SA" sz="2400" dirty="0">
                <a:ln w="50800"/>
              </a:rPr>
              <a:t> </a:t>
            </a:r>
            <a:r>
              <a:rPr lang="en-US" sz="2400" dirty="0">
                <a:ln w="50800"/>
              </a:rPr>
              <a:t>ATPase </a:t>
            </a:r>
            <a:r>
              <a:rPr lang="en-US" sz="4400" dirty="0">
                <a:ln w="50800"/>
              </a:rPr>
              <a:t> .</a:t>
            </a:r>
          </a:p>
        </p:txBody>
      </p:sp>
    </p:spTree>
    <p:extLst>
      <p:ext uri="{BB962C8B-B14F-4D97-AF65-F5344CB8AC3E}">
        <p14:creationId xmlns:p14="http://schemas.microsoft.com/office/powerpoint/2010/main" xmlns="" val="397919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323528" y="620687"/>
            <a:ext cx="8262664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2400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Simplified Arabic"/>
              </a:rPr>
              <a:t>الانقباض العضلي البسيط</a:t>
            </a:r>
            <a:endParaRPr lang="ar-SA" sz="2000" b="1" u="sng" dirty="0">
              <a:solidFill>
                <a:srgbClr val="847B3C"/>
              </a:solidFill>
              <a:latin typeface="Simplified Arabic"/>
            </a:endParaRPr>
          </a:p>
          <a:p>
            <a:pPr algn="ctr" rtl="1"/>
            <a:endParaRPr lang="ar-SA" sz="2400" u="sng" dirty="0" smtClean="0">
              <a:solidFill>
                <a:srgbClr val="847B3C"/>
              </a:solidFill>
              <a:effectLst/>
              <a:latin typeface="Simplified Arabic"/>
            </a:endParaRPr>
          </a:p>
          <a:p>
            <a:pPr algn="ctr" rtl="1"/>
            <a:r>
              <a:rPr lang="ar-SA" sz="2400" dirty="0" smtClean="0">
                <a:effectLst/>
                <a:latin typeface="Times New Roman"/>
              </a:rPr>
              <a:t>يطلق هذا المصطلح على استجابة العضلة لمنبه واحد ، ويمكن تحليل هذه الاستجابة إلى ثلاث فترات :</a:t>
            </a:r>
            <a:endParaRPr lang="ar-SA" sz="2400" dirty="0" smtClean="0">
              <a:effectLst/>
            </a:endParaRPr>
          </a:p>
          <a:p>
            <a:pPr marR="685800" indent="-457200" algn="r" rtl="1"/>
            <a:r>
              <a:rPr lang="ar-SA" sz="2400" dirty="0" smtClean="0">
                <a:effectLst/>
                <a:latin typeface="Times New Roman"/>
              </a:rPr>
              <a:t>1-</a:t>
            </a:r>
            <a:r>
              <a:rPr lang="ar-SA" sz="2400" i="0" dirty="0" smtClean="0">
                <a:effectLst/>
                <a:latin typeface="Times New Roman"/>
              </a:rPr>
              <a:t> </a:t>
            </a:r>
            <a:r>
              <a:rPr lang="ar-SA" sz="2400" dirty="0" smtClean="0">
                <a:effectLst/>
                <a:latin typeface="Times New Roman"/>
              </a:rPr>
              <a:t>فترة الكمون</a:t>
            </a:r>
            <a:r>
              <a:rPr lang="ar-SA" sz="2400" i="0" dirty="0" smtClean="0">
                <a:effectLst/>
                <a:latin typeface="Times New Roman"/>
              </a:rPr>
              <a:t> </a:t>
            </a:r>
            <a:r>
              <a:rPr lang="en-US" sz="2400" dirty="0" smtClean="0">
                <a:effectLst/>
                <a:latin typeface="Times New Roman"/>
              </a:rPr>
              <a:t>Latent period  :</a:t>
            </a:r>
            <a:endParaRPr lang="en-US" sz="2400" dirty="0" smtClean="0">
              <a:effectLst/>
            </a:endParaRPr>
          </a:p>
          <a:p>
            <a:pPr marR="228600" algn="r" rtl="1"/>
            <a:r>
              <a:rPr lang="ar-SA" sz="2400" dirty="0" smtClean="0">
                <a:effectLst/>
                <a:latin typeface="Times New Roman"/>
              </a:rPr>
              <a:t>وهى فترة زمنية قصيرة بين بداية التنبيه </a:t>
            </a:r>
            <a:r>
              <a:rPr lang="ar-SA" sz="2400" dirty="0" err="1" smtClean="0">
                <a:effectLst/>
                <a:latin typeface="Times New Roman"/>
              </a:rPr>
              <a:t>العصبى</a:t>
            </a:r>
            <a:r>
              <a:rPr lang="ar-SA" sz="2400" dirty="0" smtClean="0">
                <a:effectLst/>
                <a:latin typeface="Times New Roman"/>
              </a:rPr>
              <a:t> وبداية انقباض العضلة ويتم خلال هذه الفترة عدة تغيرات هامة </a:t>
            </a:r>
            <a:r>
              <a:rPr lang="ar-SA" sz="2400" dirty="0" err="1" smtClean="0">
                <a:effectLst/>
                <a:latin typeface="Times New Roman"/>
              </a:rPr>
              <a:t>فى</a:t>
            </a:r>
            <a:r>
              <a:rPr lang="ar-SA" sz="2400" dirty="0" smtClean="0">
                <a:effectLst/>
                <a:latin typeface="Times New Roman"/>
              </a:rPr>
              <a:t> العضلة مثل تكوين الطاقة اللازمة للانقباض .</a:t>
            </a:r>
          </a:p>
          <a:p>
            <a:pPr marR="228600" algn="r" rtl="1"/>
            <a:endParaRPr lang="ar-SA" sz="2400" dirty="0" smtClean="0">
              <a:effectLst/>
            </a:endParaRPr>
          </a:p>
          <a:p>
            <a:pPr marR="685800" indent="-457200" algn="r" rtl="1"/>
            <a:r>
              <a:rPr lang="ar-SA" sz="2400" dirty="0" smtClean="0">
                <a:effectLst/>
                <a:latin typeface="Times New Roman"/>
              </a:rPr>
              <a:t>2-    فترة الانقباض (التقلص) </a:t>
            </a:r>
            <a:r>
              <a:rPr lang="en-US" sz="2400" dirty="0" smtClean="0">
                <a:effectLst/>
                <a:latin typeface="Times New Roman"/>
              </a:rPr>
              <a:t>Contraction period  :  </a:t>
            </a:r>
            <a:endParaRPr lang="en-US" sz="2400" dirty="0" smtClean="0">
              <a:effectLst/>
            </a:endParaRPr>
          </a:p>
          <a:p>
            <a:pPr marR="228600" algn="r" rtl="1"/>
            <a:r>
              <a:rPr lang="ar-SA" sz="2400" dirty="0" smtClean="0">
                <a:effectLst/>
                <a:latin typeface="Times New Roman"/>
              </a:rPr>
              <a:t>تأتى هذه المرحلة مباشرة بعد فترة الكمون وفيها تنقبض العضلة .</a:t>
            </a:r>
          </a:p>
          <a:p>
            <a:pPr marR="228600" algn="r" rtl="1"/>
            <a:endParaRPr lang="ar-SA" sz="2400" dirty="0" smtClean="0">
              <a:effectLst/>
            </a:endParaRPr>
          </a:p>
          <a:p>
            <a:pPr marR="685800" indent="-457200" algn="r" rtl="1"/>
            <a:r>
              <a:rPr lang="ar-SA" sz="2400" dirty="0" smtClean="0">
                <a:effectLst/>
                <a:latin typeface="Times New Roman"/>
              </a:rPr>
              <a:t>3- فترة الانبساط </a:t>
            </a:r>
            <a:r>
              <a:rPr lang="en-US" sz="2400" dirty="0" smtClean="0">
                <a:effectLst/>
                <a:latin typeface="Times New Roman"/>
              </a:rPr>
              <a:t>Relaxation period  :</a:t>
            </a:r>
            <a:endParaRPr lang="en-US" sz="2400" dirty="0" smtClean="0">
              <a:effectLst/>
            </a:endParaRPr>
          </a:p>
          <a:p>
            <a:pPr marR="228600" algn="r" rtl="1"/>
            <a:r>
              <a:rPr lang="ar-SA" sz="2400" dirty="0" smtClean="0">
                <a:effectLst/>
                <a:latin typeface="Times New Roman"/>
              </a:rPr>
              <a:t>وفيها ترتخى الألياف العضلية ويزيد طولها وتعود العضلة إلى طولها </a:t>
            </a:r>
            <a:r>
              <a:rPr lang="ar-SA" sz="2400" dirty="0" err="1" smtClean="0">
                <a:effectLst/>
                <a:latin typeface="Times New Roman"/>
              </a:rPr>
              <a:t>الأصلى</a:t>
            </a:r>
            <a:r>
              <a:rPr lang="ar-SA" sz="2400" dirty="0" smtClean="0">
                <a:effectLst/>
                <a:latin typeface="Times New Roman"/>
              </a:rPr>
              <a:t> ، وتستغرق هذه الفترة مدة زمنية أطول قليلاً من فترة الانقباض </a:t>
            </a:r>
            <a:endParaRPr lang="ar-SA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23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323528" y="188640"/>
            <a:ext cx="813690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ar-SA" sz="5400" b="1" cap="none" spc="0" dirty="0" smtClean="0">
                <a:ln/>
                <a:solidFill>
                  <a:schemeClr val="accent3"/>
                </a:solidFill>
                <a:effectLst/>
              </a:rPr>
              <a:t>الانقبــاض العضـــلي</a:t>
            </a:r>
            <a:r>
              <a:rPr lang="ar-SA" sz="5400" b="1" dirty="0" smtClean="0">
                <a:ln/>
                <a:solidFill>
                  <a:schemeClr val="accent3"/>
                </a:solidFill>
              </a:rPr>
              <a:t> المتمـــاثـل نــوعــان/</a:t>
            </a:r>
            <a:endParaRPr lang="ar-SA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5122" name="Picture 2" descr="http://www.fitnessbodybuilding.co.uk/images/1musclesatsid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942966"/>
            <a:ext cx="5400600" cy="4724401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827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37326" y="284744"/>
            <a:ext cx="8317242" cy="60631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r"/>
            <a:r>
              <a:rPr lang="ar-SA" sz="2400" dirty="0" smtClean="0">
                <a:ln w="50800"/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lang="ar-SA" sz="2400" u="sng" dirty="0" smtClean="0">
                <a:ln w="50800"/>
                <a:solidFill>
                  <a:schemeClr val="tx1">
                    <a:lumMod val="95000"/>
                    <a:lumOff val="5000"/>
                  </a:schemeClr>
                </a:solidFill>
              </a:rPr>
              <a:t>/متماثل التوتر:</a:t>
            </a:r>
          </a:p>
          <a:p>
            <a:pPr algn="r"/>
            <a:r>
              <a:rPr lang="ar-SA" sz="2400" dirty="0" err="1" smtClean="0">
                <a:effectLst/>
                <a:latin typeface="Times New Roman"/>
              </a:rPr>
              <a:t>فى</a:t>
            </a:r>
            <a:r>
              <a:rPr lang="ar-SA" sz="2400" dirty="0" smtClean="0">
                <a:effectLst/>
                <a:latin typeface="Times New Roman"/>
              </a:rPr>
              <a:t> الانقباض متماثل التوتر تقصر العضلة في الطول وتؤدى عملاً ميكانيكياً مثل تحريك </a:t>
            </a:r>
            <a:r>
              <a:rPr lang="ar-SA" sz="2400" dirty="0" err="1" smtClean="0">
                <a:effectLst/>
                <a:latin typeface="Times New Roman"/>
              </a:rPr>
              <a:t>شئ</a:t>
            </a:r>
            <a:r>
              <a:rPr lang="ar-SA" sz="2400" dirty="0" smtClean="0">
                <a:effectLst/>
                <a:latin typeface="Times New Roman"/>
              </a:rPr>
              <a:t> معين </a:t>
            </a:r>
            <a:r>
              <a:rPr lang="ar-SA" sz="2400" dirty="0" err="1" smtClean="0">
                <a:effectLst/>
                <a:latin typeface="Times New Roman"/>
              </a:rPr>
              <a:t>أورفعه</a:t>
            </a:r>
            <a:r>
              <a:rPr lang="ar-SA" sz="2400" dirty="0" smtClean="0">
                <a:effectLst/>
                <a:latin typeface="Times New Roman"/>
              </a:rPr>
              <a:t> – مثل عضلات الساعد والفخذ والساق ، وفى أثناء هذا الانقباض يستخدم جزء من الطاقة المحررة وليست كلها لأداء العمل والقليل يخرج على هيئة حرارة </a:t>
            </a:r>
            <a:endParaRPr lang="ar-SA" sz="2400" dirty="0">
              <a:latin typeface="Times New Roman"/>
            </a:endParaRPr>
          </a:p>
          <a:p>
            <a:pPr algn="r"/>
            <a:endParaRPr lang="ar-SA" sz="2400" dirty="0" smtClean="0">
              <a:effectLst/>
              <a:latin typeface="Times New Roman"/>
            </a:endParaRPr>
          </a:p>
          <a:p>
            <a:pPr algn="r"/>
            <a:endParaRPr lang="ar-SA" sz="2400" dirty="0" smtClean="0">
              <a:effectLst/>
              <a:latin typeface="Times New Roman"/>
            </a:endParaRPr>
          </a:p>
          <a:p>
            <a:pPr algn="r"/>
            <a:endParaRPr lang="ar-SA" sz="2400" u="sng" dirty="0" smtClean="0">
              <a:effectLst/>
              <a:latin typeface="Times New Roman"/>
            </a:endParaRPr>
          </a:p>
          <a:p>
            <a:pPr algn="r"/>
            <a:r>
              <a:rPr lang="ar-SA" sz="2400" u="sng" dirty="0">
                <a:latin typeface="Times New Roman"/>
              </a:rPr>
              <a:t>2</a:t>
            </a:r>
            <a:r>
              <a:rPr lang="ar-SA" sz="2400" u="sng" dirty="0" smtClean="0">
                <a:effectLst/>
                <a:latin typeface="Times New Roman"/>
              </a:rPr>
              <a:t>/متماثل الطول: </a:t>
            </a:r>
          </a:p>
          <a:p>
            <a:pPr algn="r"/>
            <a:r>
              <a:rPr lang="ar-SA" sz="2400" dirty="0" smtClean="0">
                <a:effectLst/>
                <a:latin typeface="Times New Roman"/>
              </a:rPr>
              <a:t>في الانقباض متماثل الطول لا تقصر العضلة في الطول عند الانقباض وهى لا تؤدى عملاً ميكانيكياً ، وفى هذا النوع تفقد طاقة الانقباض كلها على شكل حرارة ، ومن أمثلة هذا النوع العضلات التي تحافظ على بقاء الجسم </a:t>
            </a:r>
            <a:r>
              <a:rPr lang="ar-SA" sz="2400" dirty="0" err="1" smtClean="0">
                <a:effectLst/>
                <a:latin typeface="Times New Roman"/>
              </a:rPr>
              <a:t>فى</a:t>
            </a:r>
            <a:r>
              <a:rPr lang="ar-SA" sz="2400" dirty="0" smtClean="0">
                <a:effectLst/>
                <a:latin typeface="Times New Roman"/>
              </a:rPr>
              <a:t> وضع قائم مثل عضلات الظهر .</a:t>
            </a:r>
            <a:br>
              <a:rPr lang="ar-SA" sz="2400" dirty="0" smtClean="0">
                <a:effectLst/>
                <a:latin typeface="Times New Roman"/>
              </a:rPr>
            </a:br>
            <a:endParaRPr lang="ar-SA" sz="2400" dirty="0" smtClean="0">
              <a:effectLst/>
              <a:latin typeface="Times New Roman"/>
            </a:endParaRPr>
          </a:p>
          <a:p>
            <a:pPr algn="r"/>
            <a:endParaRPr lang="ar-SA" sz="2400" dirty="0">
              <a:ln w="50800"/>
              <a:solidFill>
                <a:schemeClr val="tx1">
                  <a:lumMod val="95000"/>
                  <a:lumOff val="5000"/>
                </a:schemeClr>
              </a:solidFill>
              <a:latin typeface="Times New Roman"/>
            </a:endParaRPr>
          </a:p>
          <a:p>
            <a:pPr algn="r"/>
            <a:endParaRPr lang="ar-SA" sz="2400" dirty="0" smtClean="0">
              <a:ln w="50800"/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/>
            <a:endParaRPr lang="ar-SA" sz="2800" cap="none" spc="0" dirty="0">
              <a:ln w="50800"/>
              <a:solidFill>
                <a:schemeClr val="tx1">
                  <a:lumMod val="95000"/>
                  <a:lumOff val="5000"/>
                </a:schemeClr>
              </a:solidFill>
              <a:effectLst/>
            </a:endParaRPr>
          </a:p>
        </p:txBody>
      </p:sp>
      <p:pic>
        <p:nvPicPr>
          <p:cNvPr id="4098" name="Picture 2" descr="http://www.qmraa.net/up/uploads/75b74224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844825"/>
            <a:ext cx="3981822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fetlifefitness.files.wordpress.com/2010/06/back-muscles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17395" y="4725144"/>
            <a:ext cx="3744999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92194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14365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شربية">
  <a:themeElements>
    <a:clrScheme name="مشربية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مشربية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مشربية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1350</TotalTime>
  <Words>406</Words>
  <Application>Microsoft Office PowerPoint</Application>
  <PresentationFormat>عرض على الشاشة (3:4)‏</PresentationFormat>
  <Paragraphs>71</Paragraphs>
  <Slides>13</Slides>
  <Notes>13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مشربية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dell</dc:creator>
  <cp:lastModifiedBy>itp-0ct-10</cp:lastModifiedBy>
  <cp:revision>19</cp:revision>
  <dcterms:created xsi:type="dcterms:W3CDTF">2012-02-27T19:28:28Z</dcterms:created>
  <dcterms:modified xsi:type="dcterms:W3CDTF">2012-04-12T09:54:15Z</dcterms:modified>
</cp:coreProperties>
</file>