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8" r:id="rId4"/>
    <p:sldId id="260" r:id="rId5"/>
    <p:sldId id="259" r:id="rId6"/>
    <p:sldId id="257" r:id="rId7"/>
    <p:sldId id="261" r:id="rId8"/>
    <p:sldId id="269" r:id="rId9"/>
    <p:sldId id="267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7E4"/>
    <a:srgbClr val="F34B67"/>
    <a:srgbClr val="D9F6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07" autoAdjust="0"/>
  </p:normalViewPr>
  <p:slideViewPr>
    <p:cSldViewPr>
      <p:cViewPr varScale="1">
        <p:scale>
          <a:sx n="49" d="100"/>
          <a:sy n="49" d="100"/>
        </p:scale>
        <p:origin x="-10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597DF-562A-4474-9F17-4BBB51C60FA4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7A454-61A5-4DBD-9580-36878E6E8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7A454-61A5-4DBD-9580-36878E6E85F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9000" contrast="-65000"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9DF91-6939-49B3-A4E2-6083F0D93D88}" type="datetimeFigureOut">
              <a:rPr lang="ar-SA" smtClean="0"/>
              <a:pPr/>
              <a:t>17/11/1432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989A6-45FB-4665-98A5-4CE61C0E891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 M.K 1.1\AppData\Local\Microsoft\Windows\Temporary Internet Files\Low\Content.IE5\AJZULT50\براميسيوم..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51685" cy="6858000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611560" y="548680"/>
            <a:ext cx="748883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3800" b="1" dirty="0" err="1" smtClean="0">
                <a:solidFill>
                  <a:schemeClr val="tx2">
                    <a:lumMod val="50000"/>
                  </a:schemeClr>
                </a:solidFill>
              </a:rPr>
              <a:t>البراميسيوم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ar-SA" dirty="0" smtClean="0">
                <a:solidFill>
                  <a:schemeClr val="tx2">
                    <a:lumMod val="50000"/>
                  </a:schemeClr>
                </a:solidFill>
              </a:rPr>
              <a:t> </a:t>
            </a:r>
            <a:br>
              <a:rPr lang="ar-SA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hgfvhlsd,l.jpg"/>
          <p:cNvPicPr>
            <a:picLocks noChangeAspect="1"/>
          </p:cNvPicPr>
          <p:nvPr/>
        </p:nvPicPr>
        <p:blipFill>
          <a:blip r:embed="rId3" cstate="print"/>
          <a:srcRect t="285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3568" y="260648"/>
            <a:ext cx="80648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* يعيش البراميسيوم في البرك و قنوات المياه العذبه </a:t>
            </a: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b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* يغطي جسمه قشيره خارجيه جامده ؛ تعطي الجسم شكله ، و القشيره مغطاه بصفوف منتظمه من الاهداب ؛ تساعده على الحركه في الماء و تكون حركة الاهداب منتظمه و يتبع في حركته مسار حلزوني و في نفس الوقت جسمه يدور حول محوره الطولي .</a:t>
            </a:r>
          </a:p>
          <a:p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* يتغذى البراميسيوم اغتذاء حيواني بالبكتيريا اساساً ، و يتم هضم الغذاء في الفجوات الغذائيه .</a:t>
            </a:r>
          </a:p>
          <a:p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* يتم تنظيم الضغط الاسموزي و التخلص من الماء  بواسطة الفجوات المنقبضه .</a:t>
            </a:r>
          </a:p>
          <a:p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* يتم التنفس و الاخراج بواسطة الانتشار البسيط </a:t>
            </a: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endParaRPr lang="ar-SA" sz="2800" dirty="0">
              <a:solidFill>
                <a:srgbClr val="002060"/>
              </a:solidFill>
            </a:endParaRPr>
          </a:p>
        </p:txBody>
      </p:sp>
      <p:pic>
        <p:nvPicPr>
          <p:cNvPr id="5" name="Picture 2" descr="C:\Users\HP M.K 1.1\AppData\Local\Microsoft\Windows\Temporary Internet Files\Low\Content.IE5\346FFOS2\براميسيوم..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48553"/>
            <a:ext cx="2513350" cy="1709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ar-SA" b="1" dirty="0" smtClean="0">
                <a:solidFill>
                  <a:srgbClr val="FFFF00"/>
                </a:solidFill>
              </a:rPr>
              <a:t>  الــتـــكــاثــــر </a:t>
            </a:r>
            <a:r>
              <a:rPr lang="ar-SA" b="1" dirty="0"/>
              <a:t>:</a:t>
            </a:r>
            <a:br>
              <a:rPr lang="ar-SA" b="1" dirty="0"/>
            </a:br>
            <a:endParaRPr lang="ar-SA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rgbClr val="FFFF00"/>
                </a:solidFill>
              </a:rPr>
              <a:t>يتكاثر بطريقتين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5940152" y="1196752"/>
            <a:ext cx="3024336" cy="273630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2800" b="1" dirty="0">
                <a:ln/>
                <a:solidFill>
                  <a:schemeClr val="accent3"/>
                </a:solidFill>
              </a:rPr>
              <a:t>بالانشطار الثنائي العرضي</a:t>
            </a:r>
          </a:p>
        </p:txBody>
      </p:sp>
      <p:sp>
        <p:nvSpPr>
          <p:cNvPr id="12" name="مستطيل ذو زوايا قطرية مستديرة 11"/>
          <p:cNvSpPr/>
          <p:nvPr/>
        </p:nvSpPr>
        <p:spPr>
          <a:xfrm>
            <a:off x="323528" y="3429000"/>
            <a:ext cx="3528392" cy="295232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ar-SA" sz="3200" b="1" dirty="0">
                <a:ln/>
                <a:solidFill>
                  <a:schemeClr val="accent3"/>
                </a:solidFill>
              </a:rPr>
              <a:t>بالاقتران ، و يتم تبادل الماده النوويه</a:t>
            </a:r>
          </a:p>
          <a:p>
            <a:r>
              <a:rPr lang="en-US" sz="3200" b="1" dirty="0">
                <a:ln/>
                <a:solidFill>
                  <a:schemeClr val="accent3"/>
                </a:solidFill>
              </a:rPr>
              <a:t>Ø      </a:t>
            </a:r>
            <a:r>
              <a:rPr lang="ar-SA" sz="3200" b="1" dirty="0">
                <a:ln/>
                <a:solidFill>
                  <a:schemeClr val="accent3"/>
                </a:solidFill>
              </a:rPr>
              <a:t>بالتزاوج الذاتي ، تحدث في فرد واحد .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42599" y="1748527"/>
            <a:ext cx="3096343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dirty="0"/>
              <a:t>تكاثر لا جنسي </a:t>
            </a:r>
            <a:endParaRPr lang="ar-SA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سهم إلى اليسار 9"/>
          <p:cNvSpPr/>
          <p:nvPr/>
        </p:nvSpPr>
        <p:spPr>
          <a:xfrm>
            <a:off x="3491880" y="1844824"/>
            <a:ext cx="2088232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سهم إلى اليمين 10"/>
          <p:cNvSpPr/>
          <p:nvPr/>
        </p:nvSpPr>
        <p:spPr>
          <a:xfrm>
            <a:off x="4067944" y="4509120"/>
            <a:ext cx="1944216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0" descr="C:\Users\HP M.K 1.1\AppData\Local\Microsoft\Windows\Temporary Internet Files\Low\Content.IE5\AJZULT50\images_(2)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293096"/>
            <a:ext cx="2232248" cy="1512168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6" name="مربع نص 15"/>
          <p:cNvSpPr txBox="1"/>
          <p:nvPr/>
        </p:nvSpPr>
        <p:spPr>
          <a:xfrm>
            <a:off x="5508104" y="6237312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800" dirty="0" err="1" smtClean="0">
                <a:solidFill>
                  <a:schemeClr val="bg1"/>
                </a:solidFill>
              </a:rPr>
              <a:t>تكاثرجنسي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>
                <a:solidFill>
                  <a:schemeClr val="bg1"/>
                </a:solidFill>
              </a:rPr>
              <a:t>يستجيب البراميسيوم للمؤثرات الخارجيه المختلفه ، و من اهم الانفعالات المعروفه عن البراميسيوم ما يعرف </a:t>
            </a:r>
            <a:r>
              <a:rPr lang="ar-SA" dirty="0" smtClean="0">
                <a:solidFill>
                  <a:schemeClr val="bg1"/>
                </a:solidFill>
              </a:rPr>
              <a:t>بفعل</a:t>
            </a:r>
            <a:br>
              <a:rPr lang="ar-SA" dirty="0" smtClean="0">
                <a:solidFill>
                  <a:schemeClr val="bg1"/>
                </a:solidFill>
              </a:rPr>
            </a:b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dirty="0">
                <a:solidFill>
                  <a:srgbClr val="0070C0"/>
                </a:solidFill>
              </a:rPr>
              <a:t/>
            </a:r>
            <a:br>
              <a:rPr lang="ar-SA" dirty="0">
                <a:solidFill>
                  <a:srgbClr val="0070C0"/>
                </a:solidFill>
              </a:rPr>
            </a:b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15616" y="3501008"/>
            <a:ext cx="6656784" cy="1440160"/>
          </a:xfrm>
        </p:spPr>
        <p:txBody>
          <a:bodyPr>
            <a:normAutofit fontScale="47500" lnSpcReduction="20000"/>
          </a:bodyPr>
          <a:lstStyle/>
          <a:p>
            <a:r>
              <a:rPr lang="ar-SA" sz="19200" dirty="0" smtClean="0">
                <a:solidFill>
                  <a:srgbClr val="FFFF00"/>
                </a:solidFill>
              </a:rPr>
              <a:t>" التجنب ”</a:t>
            </a:r>
            <a:r>
              <a:rPr lang="ar-SA" dirty="0" smtClean="0">
                <a:solidFill>
                  <a:srgbClr val="FFFF00"/>
                </a:solidFill>
              </a:rPr>
              <a:t/>
            </a:r>
            <a:br>
              <a:rPr lang="ar-SA" dirty="0" smtClean="0">
                <a:solidFill>
                  <a:srgbClr val="FFFF00"/>
                </a:solidFill>
              </a:rPr>
            </a:b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67544" y="4509120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4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4000" dirty="0" smtClean="0">
                <a:solidFill>
                  <a:schemeClr val="bg1"/>
                </a:solidFill>
              </a:rPr>
              <a:t>فإذا اصطدم الحيوان بعائق اثناء حركته فإنه يعود ادراجه </a:t>
            </a:r>
            <a:r>
              <a:rPr lang="ar-SA" sz="4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ar-SA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HP M.K 1.1\AppData\Local\Microsoft\Windows\Temporary Internet Files\Low\Content.IE5\2IGREQ4G\براميسيوم..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0"/>
            <a:ext cx="3653459" cy="6858000"/>
          </a:xfrm>
          <a:prstGeom prst="rect">
            <a:avLst/>
          </a:prstGeom>
          <a:noFill/>
          <a:effectLst>
            <a:glow rad="101600">
              <a:schemeClr val="accent2">
                <a:lumMod val="75000"/>
                <a:alpha val="60000"/>
              </a:schemeClr>
            </a:glow>
          </a:effectLst>
        </p:spPr>
      </p:pic>
      <p:pic>
        <p:nvPicPr>
          <p:cNvPr id="6" name="Picture 2" descr="C:\Users\HP M.K 1.1\AppData\Local\Microsoft\Windows\Temporary Internet Files\Low\Content.IE5\AJZULT50\براميسيوم..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8640"/>
            <a:ext cx="3860553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301608" cy="3816424"/>
          </a:xfrm>
        </p:spPr>
        <p:txBody>
          <a:bodyPr>
            <a:normAutofit/>
          </a:bodyPr>
          <a:lstStyle/>
          <a:p>
            <a:endParaRPr lang="en-US" sz="6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C:\Users\HP M.K 1.1\AppData\Local\Microsoft\Windows\Temporary Internet Files\Low\Content.IE5\UEE68W4Z\اميبام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942701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مربع نص 7"/>
          <p:cNvSpPr txBox="1"/>
          <p:nvPr/>
        </p:nvSpPr>
        <p:spPr>
          <a:xfrm>
            <a:off x="2699792" y="5085184"/>
            <a:ext cx="27363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الأميبا</a:t>
            </a:r>
            <a:endParaRPr lang="ar-SA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sz="8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8520" y="-459432"/>
            <a:ext cx="9252519" cy="731743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HP M.K 1.1\AppData\Local\Microsoft\Windows\Temporary Internet Files\Low\Content.IE5\UEE68W4Z\images_(2..[1]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00120" y="0"/>
            <a:ext cx="5014695" cy="7749480"/>
          </a:xfrm>
          <a:prstGeom prst="rect">
            <a:avLst/>
          </a:prstGeom>
          <a:noFill/>
        </p:spPr>
      </p:pic>
      <p:pic>
        <p:nvPicPr>
          <p:cNvPr id="24579" name="Picture 3" descr="C:\Users\HP M.K 1.1\AppData\Local\Microsoft\Windows\Temporary Internet Files\Low\Content.IE5\UEE68W4Z\اميببببا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72008"/>
            <a:ext cx="5067972" cy="7821488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683568" y="5229200"/>
            <a:ext cx="7992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dirty="0" smtClean="0"/>
              <a:t> </a:t>
            </a:r>
            <a:endParaRPr lang="en-US" sz="6600" dirty="0"/>
          </a:p>
        </p:txBody>
      </p:sp>
    </p:spTree>
  </p:cSld>
  <p:clrMapOvr>
    <a:masterClrMapping/>
  </p:clrMapOvr>
  <p:transition>
    <p:sndAc>
      <p:stSnd>
        <p:snd r:embed="rId3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0"/>
            <a:ext cx="8568952" cy="1403648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>
                <a:solidFill>
                  <a:srgbClr val="00B050"/>
                </a:solidFill>
              </a:rPr>
              <a:t>الشكل الخارجي :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2060848"/>
            <a:ext cx="8229600" cy="4525963"/>
          </a:xfrm>
        </p:spPr>
        <p:txBody>
          <a:bodyPr/>
          <a:lstStyle/>
          <a:p>
            <a:r>
              <a:rPr lang="ar-SA" dirty="0" err="1" smtClean="0">
                <a:solidFill>
                  <a:schemeClr val="bg1"/>
                </a:solidFill>
              </a:rPr>
              <a:t>الأميبا</a:t>
            </a:r>
            <a:r>
              <a:rPr lang="ar-SA" dirty="0" smtClean="0">
                <a:solidFill>
                  <a:schemeClr val="bg1"/>
                </a:solidFill>
              </a:rPr>
              <a:t> حيوان </a:t>
            </a:r>
            <a:r>
              <a:rPr lang="ar-SA" dirty="0" err="1" smtClean="0">
                <a:solidFill>
                  <a:schemeClr val="bg1"/>
                </a:solidFill>
              </a:rPr>
              <a:t>اولي</a:t>
            </a:r>
            <a:r>
              <a:rPr lang="ar-SA" dirty="0" smtClean="0">
                <a:solidFill>
                  <a:schemeClr val="bg1"/>
                </a:solidFill>
              </a:rPr>
              <a:t> وحيد </a:t>
            </a:r>
            <a:r>
              <a:rPr lang="ar-SA" dirty="0" err="1" smtClean="0">
                <a:solidFill>
                  <a:schemeClr val="bg1"/>
                </a:solidFill>
              </a:rPr>
              <a:t>الخليةغير</a:t>
            </a:r>
            <a:r>
              <a:rPr lang="ar-SA" dirty="0" smtClean="0">
                <a:solidFill>
                  <a:schemeClr val="bg1"/>
                </a:solidFill>
              </a:rPr>
              <a:t> منتظمة الشكل يتغير شكلها باستمرار نتيجة وجود </a:t>
            </a:r>
            <a:r>
              <a:rPr lang="ar-SA" dirty="0" err="1" smtClean="0">
                <a:solidFill>
                  <a:schemeClr val="bg1"/>
                </a:solidFill>
              </a:rPr>
              <a:t>زوائد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 smtClean="0">
                <a:solidFill>
                  <a:schemeClr val="bg1"/>
                </a:solidFill>
              </a:rPr>
              <a:t>اصبعية</a:t>
            </a:r>
            <a:r>
              <a:rPr lang="ar-SA" dirty="0" smtClean="0">
                <a:solidFill>
                  <a:schemeClr val="bg1"/>
                </a:solidFill>
              </a:rPr>
              <a:t> الشكل بصفة مؤقتة من </a:t>
            </a:r>
            <a:r>
              <a:rPr lang="ar-SA" dirty="0" err="1" smtClean="0">
                <a:solidFill>
                  <a:schemeClr val="bg1"/>
                </a:solidFill>
              </a:rPr>
              <a:t>السيتوبلازم</a:t>
            </a:r>
            <a:r>
              <a:rPr lang="ar-SA" dirty="0" smtClean="0">
                <a:solidFill>
                  <a:schemeClr val="bg1"/>
                </a:solidFill>
              </a:rPr>
              <a:t> ثم اختفائها وتسمى </a:t>
            </a:r>
            <a:r>
              <a:rPr lang="ar-SA" dirty="0" err="1" smtClean="0">
                <a:solidFill>
                  <a:schemeClr val="bg1"/>
                </a:solidFill>
              </a:rPr>
              <a:t>ارجل</a:t>
            </a:r>
            <a:r>
              <a:rPr lang="ar-SA" dirty="0" smtClean="0">
                <a:solidFill>
                  <a:schemeClr val="bg1"/>
                </a:solidFill>
              </a:rPr>
              <a:t> كاذبة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ar-SA" dirty="0" smtClean="0">
                <a:solidFill>
                  <a:schemeClr val="bg1"/>
                </a:solidFill>
              </a:rPr>
              <a:t>وجسمها </a:t>
            </a:r>
            <a:r>
              <a:rPr lang="ar-SA" dirty="0">
                <a:solidFill>
                  <a:schemeClr val="bg1"/>
                </a:solidFill>
              </a:rPr>
              <a:t>مغطى بغشاء رقيق يعرف بالبلازما ليس لها </a:t>
            </a:r>
            <a:r>
              <a:rPr lang="ar-SA" dirty="0" smtClean="0">
                <a:solidFill>
                  <a:schemeClr val="bg1"/>
                </a:solidFill>
              </a:rPr>
              <a:t>قشرة </a:t>
            </a:r>
            <a:r>
              <a:rPr lang="ar-SA" dirty="0">
                <a:solidFill>
                  <a:schemeClr val="bg1"/>
                </a:solidFill>
              </a:rPr>
              <a:t>.. يتميز </a:t>
            </a:r>
            <a:r>
              <a:rPr lang="ar-SA" dirty="0" err="1">
                <a:solidFill>
                  <a:schemeClr val="bg1"/>
                </a:solidFill>
              </a:rPr>
              <a:t>السيتوبلازم</a:t>
            </a:r>
            <a:r>
              <a:rPr lang="ar-SA" dirty="0">
                <a:solidFill>
                  <a:schemeClr val="bg1"/>
                </a:solidFill>
              </a:rPr>
              <a:t> لطبقتين خارجية رقيقة تسمى </a:t>
            </a:r>
            <a:r>
              <a:rPr lang="ar-SA" dirty="0" err="1">
                <a:solidFill>
                  <a:schemeClr val="bg1"/>
                </a:solidFill>
              </a:rPr>
              <a:t>اكتوبلازم</a:t>
            </a:r>
            <a:r>
              <a:rPr lang="ar-SA" dirty="0">
                <a:solidFill>
                  <a:schemeClr val="bg1"/>
                </a:solidFill>
              </a:rPr>
              <a:t> </a:t>
            </a:r>
            <a:r>
              <a:rPr lang="ar-SA" dirty="0" err="1">
                <a:solidFill>
                  <a:schemeClr val="bg1"/>
                </a:solidFill>
              </a:rPr>
              <a:t>واخرى</a:t>
            </a:r>
            <a:r>
              <a:rPr lang="ar-SA" dirty="0">
                <a:solidFill>
                  <a:schemeClr val="bg1"/>
                </a:solidFill>
              </a:rPr>
              <a:t> داخلية محببة تسمى </a:t>
            </a:r>
            <a:r>
              <a:rPr lang="ar-SA" dirty="0" err="1">
                <a:solidFill>
                  <a:schemeClr val="bg1"/>
                </a:solidFill>
              </a:rPr>
              <a:t>اندوبلازم</a:t>
            </a:r>
            <a:r>
              <a:rPr lang="ar-SA" dirty="0">
                <a:solidFill>
                  <a:schemeClr val="bg1"/>
                </a:solidFill>
              </a:rPr>
              <a:t>  لها نواة بيضاوية الشكل  كما توجد فجوة منقبضة وعديد من الفجوات الغذائية .</a:t>
            </a:r>
            <a:endParaRPr lang="en-US" dirty="0">
              <a:solidFill>
                <a:schemeClr val="bg1"/>
              </a:solidFill>
            </a:endParaRPr>
          </a:p>
          <a:p>
            <a:endParaRPr lang="ar-SA" dirty="0"/>
          </a:p>
        </p:txBody>
      </p:sp>
      <p:pic>
        <p:nvPicPr>
          <p:cNvPr id="7169" name="Picture 1" descr="C:\Users\HP M.K 1.1\AppData\Local\Microsoft\Windows\Temporary Internet Files\Low\Content.IE5\UEE68W4Z\images_(2..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88640"/>
            <a:ext cx="3960440" cy="15621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solidFill>
                  <a:srgbClr val="1217E4"/>
                </a:solidFill>
              </a:rPr>
              <a:t>الحــركــة : </a:t>
            </a:r>
            <a:r>
              <a:rPr lang="en-US" dirty="0" smtClean="0">
                <a:solidFill>
                  <a:srgbClr val="1217E4"/>
                </a:solidFill>
              </a:rPr>
              <a:t/>
            </a:r>
            <a:br>
              <a:rPr lang="en-US" dirty="0" smtClean="0">
                <a:solidFill>
                  <a:srgbClr val="1217E4"/>
                </a:solidFill>
              </a:rPr>
            </a:br>
            <a:endParaRPr lang="ar-SA" dirty="0">
              <a:solidFill>
                <a:srgbClr val="1217E4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052736"/>
            <a:ext cx="8229600" cy="2764904"/>
          </a:xfrm>
        </p:spPr>
        <p:txBody>
          <a:bodyPr/>
          <a:lstStyle/>
          <a:p>
            <a:r>
              <a:rPr lang="ar-SA" dirty="0" smtClean="0">
                <a:solidFill>
                  <a:schemeClr val="bg1"/>
                </a:solidFill>
              </a:rPr>
              <a:t>تتحرك </a:t>
            </a:r>
            <a:r>
              <a:rPr lang="ar-SA" dirty="0" err="1">
                <a:solidFill>
                  <a:schemeClr val="bg1"/>
                </a:solidFill>
              </a:rPr>
              <a:t>الأميبا</a:t>
            </a:r>
            <a:r>
              <a:rPr lang="ar-SA" dirty="0">
                <a:solidFill>
                  <a:schemeClr val="bg1"/>
                </a:solidFill>
              </a:rPr>
              <a:t> وتقتنص غذائها بواسطة </a:t>
            </a:r>
            <a:r>
              <a:rPr lang="ar-SA" dirty="0" err="1">
                <a:solidFill>
                  <a:schemeClr val="bg1"/>
                </a:solidFill>
              </a:rPr>
              <a:t>الارجل</a:t>
            </a:r>
            <a:r>
              <a:rPr lang="ar-SA" dirty="0">
                <a:solidFill>
                  <a:schemeClr val="bg1"/>
                </a:solidFill>
              </a:rPr>
              <a:t> الكاذبة التي تنشأ في أي مكان من سطح الجسم وتعرف هذه الحركة بأنها غير منتظمة وبطيئة وتسمى الحركة الأميبية</a:t>
            </a:r>
            <a:endParaRPr lang="en-US" dirty="0">
              <a:solidFill>
                <a:schemeClr val="bg1"/>
              </a:solidFill>
            </a:endParaRPr>
          </a:p>
          <a:p>
            <a:endParaRPr lang="ar-SA" dirty="0">
              <a:solidFill>
                <a:srgbClr val="F34B67"/>
              </a:solidFill>
            </a:endParaRPr>
          </a:p>
        </p:txBody>
      </p:sp>
      <p:pic>
        <p:nvPicPr>
          <p:cNvPr id="6" name="Picture 3" descr="C:\Users\HP M.K 1.1\AppData\Local\Microsoft\Windows\Temporary Internet Files\Low\Content.IE5\UEE68W4Z\اميببببا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284984"/>
            <a:ext cx="6768752" cy="32403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SA" sz="4900" b="1" dirty="0" smtClean="0">
                <a:solidFill>
                  <a:srgbClr val="92D050"/>
                </a:solidFill>
              </a:rPr>
              <a:t>الإغــتــذاء:</a:t>
            </a:r>
            <a:r>
              <a:rPr lang="en-US" dirty="0" smtClean="0">
                <a:solidFill>
                  <a:srgbClr val="92D050"/>
                </a:solidFill>
              </a:rPr>
              <a:t/>
            </a:r>
            <a:br>
              <a:rPr lang="en-US" dirty="0" smtClean="0">
                <a:solidFill>
                  <a:srgbClr val="92D050"/>
                </a:solidFill>
              </a:rPr>
            </a:br>
            <a:endParaRPr lang="ar-SA" dirty="0">
              <a:solidFill>
                <a:srgbClr val="92D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>
                <a:solidFill>
                  <a:schemeClr val="bg1"/>
                </a:solidFill>
              </a:rPr>
              <a:t>تغتذي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>
                <a:solidFill>
                  <a:schemeClr val="bg1"/>
                </a:solidFill>
              </a:rPr>
              <a:t>الأميبا</a:t>
            </a:r>
            <a:r>
              <a:rPr lang="ar-SA" dirty="0">
                <a:solidFill>
                  <a:schemeClr val="bg1"/>
                </a:solidFill>
              </a:rPr>
              <a:t> </a:t>
            </a:r>
            <a:r>
              <a:rPr lang="ar-SA" dirty="0" err="1">
                <a:solidFill>
                  <a:schemeClr val="bg1"/>
                </a:solidFill>
              </a:rPr>
              <a:t>اغتذاء</a:t>
            </a:r>
            <a:r>
              <a:rPr lang="ar-SA" dirty="0">
                <a:solidFill>
                  <a:schemeClr val="bg1"/>
                </a:solidFill>
              </a:rPr>
              <a:t> حيواني على الكائنات الدقيقة التي توجد في الوسط المائي المحيط </a:t>
            </a:r>
            <a:r>
              <a:rPr lang="ar-SA" dirty="0" err="1">
                <a:solidFill>
                  <a:schemeClr val="bg1"/>
                </a:solidFill>
              </a:rPr>
              <a:t>بها</a:t>
            </a:r>
            <a:r>
              <a:rPr lang="ar-SA" dirty="0">
                <a:solidFill>
                  <a:schemeClr val="bg1"/>
                </a:solidFill>
              </a:rPr>
              <a:t> فعندما تلامس </a:t>
            </a:r>
            <a:r>
              <a:rPr lang="ar-SA" dirty="0" err="1">
                <a:solidFill>
                  <a:schemeClr val="bg1"/>
                </a:solidFill>
              </a:rPr>
              <a:t>الأميبا</a:t>
            </a:r>
            <a:r>
              <a:rPr lang="ar-SA" dirty="0">
                <a:solidFill>
                  <a:schemeClr val="bg1"/>
                </a:solidFill>
              </a:rPr>
              <a:t> احد هذه الحيوانات فإنها تخرج أرجلا كاذبة تجاهه تكون كأسا غذائيا حولها وسرعان ما تستحوذ هذه الكأس على الفريسة </a:t>
            </a:r>
            <a:r>
              <a:rPr lang="ar-SA" dirty="0" err="1">
                <a:solidFill>
                  <a:schemeClr val="bg1"/>
                </a:solidFill>
              </a:rPr>
              <a:t>الى</a:t>
            </a:r>
            <a:r>
              <a:rPr lang="ar-SA" dirty="0">
                <a:solidFill>
                  <a:schemeClr val="bg1"/>
                </a:solidFill>
              </a:rPr>
              <a:t> جانب قطرات الماء وهكذا تتكون الفجوة الغذائية داخل </a:t>
            </a:r>
            <a:r>
              <a:rPr lang="ar-SA" dirty="0" err="1">
                <a:solidFill>
                  <a:schemeClr val="bg1"/>
                </a:solidFill>
              </a:rPr>
              <a:t>السيتوبلازم</a:t>
            </a:r>
            <a:r>
              <a:rPr lang="ar-SA" dirty="0">
                <a:solidFill>
                  <a:schemeClr val="bg1"/>
                </a:solidFill>
              </a:rPr>
              <a:t> .</a:t>
            </a:r>
            <a:endParaRPr lang="en-US" dirty="0">
              <a:solidFill>
                <a:schemeClr val="bg1"/>
              </a:solidFill>
            </a:endParaRPr>
          </a:p>
          <a:p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1" name="Picture 1" descr="C:\Users\HP M.K 1.1\AppData\Local\Microsoft\Windows\Temporary Internet Files\Low\Content.IE5\AJZULT50\اميبا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509120"/>
            <a:ext cx="4752528" cy="176212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148064" y="188640"/>
            <a:ext cx="374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تنظيم الضغط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الأسموزي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39552" y="188640"/>
            <a:ext cx="4912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>
                <a:solidFill>
                  <a:srgbClr val="1217E4"/>
                </a:solidFill>
              </a:rPr>
              <a:t>يتم عن طريق الفجوة المنقبضة 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516216" y="1137957"/>
            <a:ext cx="23752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التنفس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والاخراج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915816" y="1196752"/>
            <a:ext cx="36535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يتم عن طريق الانتشار البسيط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rgbClr val="1217E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308304" y="1988840"/>
            <a:ext cx="163698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التكاثر :</a:t>
            </a:r>
            <a:endParaRPr kumimoji="0" lang="ar-SA" sz="6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203848" y="3140968"/>
            <a:ext cx="5723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تتكاثر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الأميبا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لاجنسيا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طريق الانشطار الثنائي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rgbClr val="1217E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7452320" y="4077072"/>
            <a:ext cx="147989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التكيس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23528" y="4149080"/>
            <a:ext cx="705994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عندما تصبح الظروف المحيطة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بالأميبا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غير مناسبة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فإنها تسحب أرجلها الكاذبة وتتكور وتفرز حول نفسها كيسا .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rgbClr val="1217E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7092280" y="4869160"/>
            <a:ext cx="18886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الحساسية :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-302817" y="5589240"/>
            <a:ext cx="94468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 توجد عضلات حسية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الأميبا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1217E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إلا أنها تستجيب للكثير من المؤثرات الخارجية .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rgbClr val="1217E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  <p:bldP spid="5" grpId="0"/>
      <p:bldP spid="23554" grpId="0"/>
      <p:bldP spid="23555" grpId="0"/>
      <p:bldP spid="23556" grpId="0"/>
      <p:bldP spid="23557" grpId="0"/>
      <p:bldP spid="23558" grpId="0"/>
      <p:bldP spid="23559" grpId="0"/>
      <p:bldP spid="23560" grpId="0"/>
      <p:bldP spid="23561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265</Words>
  <Application>Microsoft Office PowerPoint</Application>
  <PresentationFormat>عرض على الشاشة (3:4)‏</PresentationFormat>
  <Paragraphs>52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  الــتـــكــاثــــر : </vt:lpstr>
      <vt:lpstr>يستجيب البراميسيوم للمؤثرات الخارجيه المختلفه ، و من اهم الانفعالات المعروفه عن البراميسيوم ما يعرف بفعل    </vt:lpstr>
      <vt:lpstr>الشريحة 6</vt:lpstr>
      <vt:lpstr>الشريحة 7</vt:lpstr>
      <vt:lpstr>الشريحة 8</vt:lpstr>
      <vt:lpstr>الشريحة 9</vt:lpstr>
      <vt:lpstr>الشكل الخارجي : </vt:lpstr>
      <vt:lpstr>الحــركــة :  </vt:lpstr>
      <vt:lpstr>الإغــتــذاء: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البراميسيوم</dc:title>
  <dc:creator>HP M.K 1.1</dc:creator>
  <cp:lastModifiedBy>itp-0ct-10</cp:lastModifiedBy>
  <cp:revision>46</cp:revision>
  <dcterms:created xsi:type="dcterms:W3CDTF">2011-03-17T20:56:38Z</dcterms:created>
  <dcterms:modified xsi:type="dcterms:W3CDTF">2011-10-14T16:28:27Z</dcterms:modified>
</cp:coreProperties>
</file>