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23"/>
  </p:notesMasterIdLst>
  <p:sldIdLst>
    <p:sldId id="267" r:id="rId2"/>
    <p:sldId id="256" r:id="rId3"/>
    <p:sldId id="257" r:id="rId4"/>
    <p:sldId id="260" r:id="rId5"/>
    <p:sldId id="268" r:id="rId6"/>
    <p:sldId id="274" r:id="rId7"/>
    <p:sldId id="269" r:id="rId8"/>
    <p:sldId id="278" r:id="rId9"/>
    <p:sldId id="279" r:id="rId10"/>
    <p:sldId id="271" r:id="rId11"/>
    <p:sldId id="272" r:id="rId12"/>
    <p:sldId id="273" r:id="rId13"/>
    <p:sldId id="275" r:id="rId14"/>
    <p:sldId id="270" r:id="rId15"/>
    <p:sldId id="287" r:id="rId16"/>
    <p:sldId id="276" r:id="rId17"/>
    <p:sldId id="277" r:id="rId18"/>
    <p:sldId id="280" r:id="rId19"/>
    <p:sldId id="281" r:id="rId20"/>
    <p:sldId id="282" r:id="rId21"/>
    <p:sldId id="285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7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79572-748E-4144-BA01-7CAC1D18BDE6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DD455-FCE3-458C-A094-181CF3B7E3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DD455-FCE3-458C-A094-181CF3B7E37D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3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3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3"/>
            <a:ext cx="609600" cy="517524"/>
          </a:xfrm>
        </p:spPr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1"/>
            <a:ext cx="6172200" cy="2053591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1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3"/>
            <a:ext cx="609600" cy="517524"/>
          </a:xfrm>
        </p:spPr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11AF489-22FF-405B-B520-FEDA31B4FB33}" type="datetimeFigureOut">
              <a:rPr lang="ar-SA" smtClean="0"/>
              <a:pPr/>
              <a:t>17/11/1432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1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notesSlide" Target="../notesSlides/notesSlide1.xml"/><Relationship Id="rId7" Type="http://schemas.openxmlformats.org/officeDocument/2006/relationships/slide" Target="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10" Type="http://schemas.openxmlformats.org/officeDocument/2006/relationships/slide" Target="slide18.xml"/><Relationship Id="rId4" Type="http://schemas.openxmlformats.org/officeDocument/2006/relationships/slide" Target="slide2.xml"/><Relationship Id="rId9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0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7.xml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4.xml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itp-0ct-10\Desktop\&#1593;&#1585;&#1608;&#1590;%20&#1575;&#1604;&#1571;&#1581;&#1610;&#1575;&#1569;%20%20&#1604;&#1604;&#1591;&#1575;&#1604;&#1576;&#1575;&#1578;\&#1575;&#1604;&#8235;&#8236;&#1578;&#1589;&#1606;&#1610;&#1601;\&#1575;&#1604;&#1576;&#1585;&#1575;&#1605;&#1587;&#1610;&#1608;&#1605;\&#1575;&#1605;&#1610;&#1576;&#1575;&#1575;\&#1575;&#1604;&#1571;&#1605;&#1610;&#1576;&#1575;%201%20.mp4" TargetMode="External"/><Relationship Id="rId6" Type="http://schemas.openxmlformats.org/officeDocument/2006/relationships/slide" Target="slide19.xml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itp-0ct-10\Desktop\&#1593;&#1585;&#1608;&#1590;%20&#1575;&#1604;&#1571;&#1581;&#1610;&#1575;&#1569;%20%20&#1604;&#1604;&#1591;&#1575;&#1604;&#1576;&#1575;&#1578;\&#1575;&#1604;&#8235;&#8236;&#1578;&#1589;&#1606;&#1610;&#1601;\&#1575;&#1604;&#1576;&#1585;&#1575;&#1605;&#1587;&#1610;&#1608;&#1605;\&#1575;&#1605;&#1610;&#1576;&#1575;&#1575;\&#1578;&#1581;&#1604;&#1604;%20&#1575;&#1604;&#1571;&#1605;&#1610;&#1576;&#1575;%20.mp4" TargetMode="External"/><Relationship Id="rId5" Type="http://schemas.openxmlformats.org/officeDocument/2006/relationships/slide" Target="slide20.xml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itp-0ct-10\Desktop\&#1593;&#1585;&#1608;&#1590;%20&#1575;&#1604;&#1571;&#1581;&#1610;&#1575;&#1569;%20%20&#1604;&#1604;&#1591;&#1575;&#1604;&#1576;&#1575;&#1578;\&#1575;&#1604;&#8235;&#8236;&#1578;&#1589;&#1606;&#1610;&#1601;\&#1575;&#1604;&#1576;&#1585;&#1575;&#1605;&#1587;&#1610;&#1608;&#1605;\&#1575;&#1605;&#1610;&#1576;&#1575;&#1575;\&#1578;&#1594;&#1584;&#1610;&#1577;%20&#1575;&#1604;&#1571;&#1605;&#1610;&#1576;&#1575;.mp4" TargetMode="External"/><Relationship Id="rId5" Type="http://schemas.openxmlformats.org/officeDocument/2006/relationships/image" Target="../media/image8.png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605;&#1588;&#1575;&#1593;&#1604;\Downloads\Paramecium%20Moving.mp4" TargetMode="Externa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5508104" y="1268760"/>
            <a:ext cx="3240360" cy="93610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تصنيف الحيوانات 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>
            <a:hlinkClick r:id="rId5" action="ppaction://hlinksldjump"/>
          </p:cNvPr>
          <p:cNvSpPr/>
          <p:nvPr/>
        </p:nvSpPr>
        <p:spPr>
          <a:xfrm>
            <a:off x="1979712" y="1268760"/>
            <a:ext cx="3384376" cy="93610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تعـريف التصنيف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2195736" y="188640"/>
            <a:ext cx="5256584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تقسيم المملكة الحيوانة</a:t>
            </a:r>
            <a:endParaRPr lang="ar-SA" sz="54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bg1">
                  <a:lumMod val="8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مستطيل مستدير الزوايا 8">
            <a:hlinkClick r:id="rId6" action="ppaction://hlinksldjump"/>
          </p:cNvPr>
          <p:cNvSpPr/>
          <p:nvPr/>
        </p:nvSpPr>
        <p:spPr>
          <a:xfrm>
            <a:off x="3491880" y="2348880"/>
            <a:ext cx="5256584" cy="93610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تقسيم الحيوانات إلى عويلمات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مستطيل مستدير الزوايا 9">
            <a:hlinkClick r:id="rId7" action="ppaction://hlinksldjump"/>
          </p:cNvPr>
          <p:cNvSpPr/>
          <p:nvPr/>
        </p:nvSpPr>
        <p:spPr>
          <a:xfrm>
            <a:off x="5076056" y="3429000"/>
            <a:ext cx="3650704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أولاً : عويلم الأوليات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مستطيل مستدير الزوايا 10">
            <a:hlinkClick r:id="rId8" action="ppaction://hlinksldjump"/>
          </p:cNvPr>
          <p:cNvSpPr/>
          <p:nvPr/>
        </p:nvSpPr>
        <p:spPr>
          <a:xfrm>
            <a:off x="6444208" y="4437112"/>
            <a:ext cx="2295872" cy="92772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الأميبا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مستطيل مستدير الزوايا 11">
            <a:hlinkClick r:id="rId9" action="ppaction://hlinksldjump"/>
          </p:cNvPr>
          <p:cNvSpPr/>
          <p:nvPr/>
        </p:nvSpPr>
        <p:spPr>
          <a:xfrm>
            <a:off x="6444208" y="5517232"/>
            <a:ext cx="2304256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البراميسيوم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مستطيل مستدير الزوايا 12">
            <a:hlinkClick r:id="rId10" action="ppaction://hlinksldjump"/>
          </p:cNvPr>
          <p:cNvSpPr/>
          <p:nvPr/>
        </p:nvSpPr>
        <p:spPr>
          <a:xfrm>
            <a:off x="3131840" y="4437112"/>
            <a:ext cx="3218656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فيديو عن الأميبا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مستطيل مستدير الزوايا 13">
            <a:hlinkClick r:id="" action="ppaction://noaction"/>
          </p:cNvPr>
          <p:cNvSpPr/>
          <p:nvPr/>
        </p:nvSpPr>
        <p:spPr>
          <a:xfrm>
            <a:off x="2483768" y="5517232"/>
            <a:ext cx="3866728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0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فيديو عن البراميسيوم</a:t>
            </a:r>
            <a:endParaRPr lang="ar-SA" sz="40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195736" y="260650"/>
            <a:ext cx="5904656" cy="10081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ar-SA" sz="66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تصنيف الحيوانات :-</a:t>
            </a:r>
            <a:endParaRPr lang="ar-SA" sz="6000" cap="none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19672" y="1412776"/>
            <a:ext cx="7272808" cy="5184576"/>
          </a:xfrm>
        </p:spPr>
        <p:txBody>
          <a:bodyPr>
            <a:normAutofit fontScale="85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39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تصنيف الحيوانات على أساس وجود الدم إلى :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1/- ذوات الدم .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2/- عديمة الدم .</a:t>
            </a:r>
          </a:p>
          <a:p>
            <a:pPr algn="r"/>
            <a:r>
              <a:rPr lang="ar-SA" sz="40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تصنيف حسب البيئة التي يعيش فيها :</a:t>
            </a:r>
          </a:p>
          <a:p>
            <a:pPr algn="r"/>
            <a:r>
              <a:rPr lang="ar-SA" sz="4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1/- أرضية . </a:t>
            </a:r>
          </a:p>
          <a:p>
            <a:pPr algn="r"/>
            <a:r>
              <a:rPr lang="ar-SA" sz="4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2/- مائية .</a:t>
            </a:r>
          </a:p>
          <a:p>
            <a:pPr algn="r"/>
            <a:r>
              <a:rPr lang="ar-SA" sz="4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3/- هوائية .</a:t>
            </a:r>
          </a:p>
          <a:p>
            <a:pPr algn="r"/>
            <a:r>
              <a:rPr lang="ar-SA" sz="39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تصنيف الحيوانات حسب نوع التغذية :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1/- آكلات اللحوم . 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2/- آكلات الأعشاب .</a:t>
            </a:r>
          </a:p>
          <a:p>
            <a:pPr algn="r"/>
            <a:endParaRPr lang="ar-SA" sz="32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مستطيل مستدير الزوايا 4">
            <a:hlinkClick r:id="rId3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339752" y="476672"/>
            <a:ext cx="5688632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ar-SA" sz="66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ar-SA" sz="6600" cap="none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تعريف </a:t>
            </a:r>
            <a:r>
              <a:rPr lang="ar-SA" sz="6600" cap="none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النوع </a:t>
            </a:r>
            <a:r>
              <a:rPr lang="ar-SA" sz="66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:-</a:t>
            </a:r>
            <a:endParaRPr lang="ar-SA" sz="6600" cap="none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n-ea"/>
              <a:cs typeface="+mn-cs"/>
              <a:hlinkClick r:id="rId3" action="ppaction://hlinksldjump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07704" y="1916832"/>
            <a:ext cx="6552728" cy="4608512"/>
          </a:xfrm>
        </p:spPr>
        <p:txBody>
          <a:bodyPr>
            <a:normAutofit/>
          </a:bodyPr>
          <a:lstStyle/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مجموعة من الأفراد لها صفات مورفولوجية ( متشابهه شكلياً ) , وتستطيع أن تتزاوج فيما بينها ولكنها لاتتزواج مع أفراد نوع </a:t>
            </a:r>
          </a:p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آخر , وإن حدث ذلك نتجت هجائن عقيمة .</a:t>
            </a:r>
          </a:p>
          <a:p>
            <a:pPr algn="r"/>
            <a:endParaRPr lang="ar-SA" sz="36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مستطيل مستدير الزوايا 4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مستدير الزوايا 6"/>
          <p:cNvSpPr/>
          <p:nvPr/>
        </p:nvSpPr>
        <p:spPr>
          <a:xfrm>
            <a:off x="1115616" y="188640"/>
            <a:ext cx="7272808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تقسيم الحيوانات </a:t>
            </a:r>
            <a:endParaRPr lang="ar-SA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084168" y="1340768"/>
            <a:ext cx="273630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defTabSz="182563"/>
            <a:r>
              <a:rPr lang="ar-SA" sz="36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عويلم الأوليات      </a:t>
            </a:r>
          </a:p>
          <a:p>
            <a:pPr defTabSz="182563"/>
            <a:r>
              <a:rPr lang="ar-SA" sz="36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الحيوانية</a:t>
            </a:r>
            <a:endParaRPr lang="ar-SA" sz="36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275856" y="1340768"/>
            <a:ext cx="273630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6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عويلم البارازوا </a:t>
            </a:r>
          </a:p>
          <a:p>
            <a:r>
              <a:rPr lang="ar-SA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 نظائر البعديات )</a:t>
            </a:r>
            <a:endParaRPr lang="ar-SA" sz="3200" b="1" dirty="0">
              <a:ln w="18415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67544" y="1340768"/>
            <a:ext cx="273630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6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عويلم البعديات</a:t>
            </a:r>
            <a:endParaRPr lang="ar-SA" sz="3600" b="1" dirty="0">
              <a:ln w="18415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3275856" y="2420888"/>
            <a:ext cx="280831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</a:t>
            </a:r>
            <a:r>
              <a:rPr lang="ar-EG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الجوفمعوي</a:t>
            </a:r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</a:t>
            </a:r>
            <a:r>
              <a:rPr lang="ar-EG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491880" y="2924944"/>
            <a:ext cx="24482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</a:t>
            </a:r>
            <a:r>
              <a:rPr lang="ar-EG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المفلطحات</a:t>
            </a:r>
            <a:endParaRPr lang="en-US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3275856" y="5445224"/>
            <a:ext cx="280831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الجلد شوكيات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3491880" y="4941168"/>
            <a:ext cx="24482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الرخويات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3491880" y="3933056"/>
            <a:ext cx="24482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الحلقيات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مستطيل مستدير الزوايا 17"/>
          <p:cNvSpPr/>
          <p:nvPr/>
        </p:nvSpPr>
        <p:spPr>
          <a:xfrm>
            <a:off x="3491880" y="3429000"/>
            <a:ext cx="24482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الخيطيات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3491880" y="4437112"/>
            <a:ext cx="24482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المفصليات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3491880" y="5949280"/>
            <a:ext cx="24482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الحبليات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2" name="مستطيل مستدير الزوايا 21"/>
          <p:cNvSpPr/>
          <p:nvPr/>
        </p:nvSpPr>
        <p:spPr>
          <a:xfrm>
            <a:off x="6300192" y="2492896"/>
            <a:ext cx="2376264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الأوليات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467544" y="2492896"/>
            <a:ext cx="2664296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الإسفنجيات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4" name="مستطيل مستدير الزوايا 23">
            <a:hlinkClick r:id="rId3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مستدير الزوايا 5"/>
          <p:cNvSpPr/>
          <p:nvPr/>
        </p:nvSpPr>
        <p:spPr>
          <a:xfrm>
            <a:off x="2267744" y="260648"/>
            <a:ext cx="5688632" cy="9361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أولاً : عويلم الأوليات</a:t>
            </a:r>
            <a:endParaRPr lang="ar-SA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508104" y="1340768"/>
            <a:ext cx="3096344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الأوليات</a:t>
            </a:r>
            <a:endParaRPr lang="ar-SA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1"/>
          </p:nvPr>
        </p:nvSpPr>
        <p:spPr>
          <a:xfrm>
            <a:off x="2123728" y="2492896"/>
            <a:ext cx="6552728" cy="436510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حيوانات صغيرة الحجم لا ترى بالعين المجردة وتسمى بالحيوانات اللاخلوية نظراً لأن أجسامها لا تتميز إلى خلايا وليس لها أنسجة أو أعضاء .</a:t>
            </a:r>
          </a:p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ويقوم بجميع الوظائف الحيوية مثل : الحركة ـ التغذية ـ التنفس ـ الإخراج وتنظيم الضغط الأسموزى ـ التكاثر والإحساس  . </a:t>
            </a:r>
            <a:endParaRPr lang="en-US" sz="44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  <a:p>
            <a:pPr algn="r"/>
            <a:endParaRPr lang="ar-SA" sz="3600" dirty="0" smtClean="0"/>
          </a:p>
          <a:p>
            <a:pPr algn="r"/>
            <a:endParaRPr lang="ar-SA" sz="36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مستطيل مستدير الزوايا 11">
            <a:hlinkClick r:id="rId3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تابع</a:t>
            </a:r>
            <a:endParaRPr lang="ar-SA" sz="2800" dirty="0"/>
          </a:p>
        </p:txBody>
      </p:sp>
      <p:sp>
        <p:nvSpPr>
          <p:cNvPr id="8" name="مستطيل مستدير الزوايا 7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23728" y="1412776"/>
            <a:ext cx="6604248" cy="5445224"/>
          </a:xfrm>
        </p:spPr>
        <p:txBody>
          <a:bodyPr>
            <a:normAutofit fontScale="92500"/>
          </a:bodyPr>
          <a:lstStyle/>
          <a:p>
            <a:pPr algn="r">
              <a:lnSpc>
                <a:spcPct val="80000"/>
              </a:lnSpc>
            </a:pPr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1/- شعيبة السوطيات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الأوليات التي تتحرك بالأسواط .</a:t>
            </a:r>
          </a:p>
          <a:p>
            <a:pPr algn="r"/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2/- شعيبة اللحميات أو السركودنيا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الأوليات التي تتحرك بالأرجل الكاذبة .</a:t>
            </a:r>
          </a:p>
          <a:p>
            <a:pPr algn="r"/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3/- شعيبة البوغيات ( الجرثوميات )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أوليات ليس لديها عضيات خاصة للحركة وتكون أبواغاً أو جراثيم خلال دورة حياتها .</a:t>
            </a:r>
          </a:p>
          <a:p>
            <a:pPr algn="r"/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4/- شعيبة الهدبيات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الأوليات التي تتحرك بالأهداب .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763688" y="332656"/>
            <a:ext cx="7056784" cy="864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تصنيف شعبة الأوليات :-</a:t>
            </a:r>
            <a:endParaRPr lang="ar-SA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>
            <a:hlinkClick r:id="rId3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763688" y="1412776"/>
            <a:ext cx="6912768" cy="4608512"/>
          </a:xfrm>
        </p:spPr>
        <p:txBody>
          <a:bodyPr>
            <a:normAutofit/>
          </a:bodyPr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الشكل الخارجي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غير منتظمة الشكل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الحركة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تتحرك بواسطة الأرجل الكاذبة وتكون هذه الحركة غير منتظمة وبطيئة وتعرف بالحركة الأميبية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الإغتذاء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تتغذى اغتذاء حيوانياً على الكائنات الدقيقة ( النباتات وحيدة الخلية والأوليات ) .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11560" y="260648"/>
            <a:ext cx="8208912" cy="9361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مثال على شعيبة اللحميات </a:t>
            </a:r>
            <a:r>
              <a:rPr lang="en-US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]</a:t>
            </a:r>
            <a:r>
              <a:rPr lang="ar-SA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الأميبا </a:t>
            </a:r>
            <a:r>
              <a:rPr lang="en-US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[</a:t>
            </a:r>
            <a:r>
              <a:rPr lang="ar-SA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:</a:t>
            </a:r>
            <a:endParaRPr lang="ar-SA" sz="48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مستطيل مستدير الزوايا 8">
            <a:hlinkClick r:id="rId3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تابع</a:t>
            </a:r>
            <a:endParaRPr lang="ar-SA" sz="2800" dirty="0"/>
          </a:p>
        </p:txBody>
      </p:sp>
      <p:sp>
        <p:nvSpPr>
          <p:cNvPr id="11" name="مستطيل مستدير الزوايا 10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95736" y="548680"/>
            <a:ext cx="6408712" cy="5112568"/>
          </a:xfrm>
        </p:spPr>
        <p:txBody>
          <a:bodyPr>
            <a:normAutofit/>
          </a:bodyPr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التنظيم الأسموزي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يتجمع الماء الزائد في فجوة منقبضة في السيتوبلازمية وعندما تمتلئ تنفجر لتفرغ محتواها إلى الخارج على فترات منتظمة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التنفس والإخراج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يتم عن طريق الإنتشار البسيط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التكاثر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تكاثر لاجنسي بالانشطار الثنائي .</a:t>
            </a:r>
          </a:p>
          <a:p>
            <a:pPr algn="r"/>
            <a:endParaRPr lang="ar-SA" sz="3600" b="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مستطيل مستدير الزوايا 6">
            <a:hlinkClick r:id="rId3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تابع</a:t>
            </a:r>
            <a:endParaRPr lang="ar-SA" sz="3200" dirty="0"/>
          </a:p>
        </p:txBody>
      </p:sp>
      <p:sp>
        <p:nvSpPr>
          <p:cNvPr id="10" name="مستطيل مستدير الزوايا 9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رجوع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91680" y="620688"/>
            <a:ext cx="6892280" cy="5184576"/>
          </a:xfrm>
        </p:spPr>
        <p:txBody>
          <a:bodyPr>
            <a:normAutofit/>
          </a:bodyPr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التكيس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عندما تصبح الظروف المحيطة غير مناسبة كأن يجف الماء أو يقل الغذاء تسحب الأميبا أرجلها الكاذبة وتتكور وتفرز حول نفسها كيساً , وعندما تتحسن الظروف البيئية الخارجية يذوب الكيس وتخرج الأفراد الجديدة باحثة عن غذائها وتزاول نشاطها العادي وتنمو الى ان تصل إلى حجم الأميبا الأم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الحساسية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لاتوجد في الأميبا عضيات حسية أو عصبية .</a:t>
            </a:r>
          </a:p>
        </p:txBody>
      </p:sp>
      <p:sp>
        <p:nvSpPr>
          <p:cNvPr id="5" name="مستطيل مستدير الزوايا 4">
            <a:hlinkClick r:id="rId3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صور الأميبا</a:t>
            </a:r>
            <a:endParaRPr lang="ar-SA" sz="2800" dirty="0"/>
          </a:p>
        </p:txBody>
      </p:sp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رجوع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>
            <a:hlinkClick r:id="rId3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تابع </a:t>
            </a:r>
            <a:endParaRPr lang="ar-SA" sz="2800" dirty="0"/>
          </a:p>
        </p:txBody>
      </p:sp>
      <p:sp>
        <p:nvSpPr>
          <p:cNvPr id="5" name="مستطيل مستدير الزوايا 4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رجوع</a:t>
            </a:r>
            <a:endParaRPr lang="ar-SA" sz="2800" dirty="0"/>
          </a:p>
        </p:txBody>
      </p:sp>
      <p:pic>
        <p:nvPicPr>
          <p:cNvPr id="6" name="صورة 5" descr="imagesCAAXGEM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332656"/>
            <a:ext cx="8208912" cy="5400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مستدير الزوايا 8">
            <a:hlinkClick r:id="rId3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تابع</a:t>
            </a:r>
            <a:endParaRPr lang="ar-SA" sz="2800" dirty="0"/>
          </a:p>
        </p:txBody>
      </p:sp>
      <p:pic>
        <p:nvPicPr>
          <p:cNvPr id="11" name="صورة 10" descr="اميبا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60648"/>
            <a:ext cx="8424936" cy="58326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مستطيل مستدير الزوايا 4">
            <a:hlinkClick r:id="rId5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رجوع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الأميبا.jpg"/>
          <p:cNvPicPr>
            <a:picLocks noChangeAspect="1"/>
          </p:cNvPicPr>
          <p:nvPr/>
        </p:nvPicPr>
        <p:blipFill>
          <a:blip r:embed="rId3" cstate="print"/>
          <a:srcRect l="877" t="2446" r="1754" b="2147"/>
          <a:stretch>
            <a:fillRect/>
          </a:stretch>
        </p:blipFill>
        <p:spPr>
          <a:xfrm>
            <a:off x="683568" y="332656"/>
            <a:ext cx="7992888" cy="5616624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مستطيل مستدير الزوايا 8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رجوع</a:t>
            </a:r>
            <a:endParaRPr lang="ar-SA" sz="2800" dirty="0"/>
          </a:p>
        </p:txBody>
      </p:sp>
      <p:sp>
        <p:nvSpPr>
          <p:cNvPr id="10" name="مستطيل مستدير الزوايا 9">
            <a:hlinkClick r:id="rId5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تابع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59" y="260648"/>
            <a:ext cx="8217997" cy="56166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  <p:sp>
        <p:nvSpPr>
          <p:cNvPr id="7" name="مستطيل مستدير الزوايا 6">
            <a:hlinkClick r:id="rId5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صفحة الأميبا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19672" y="1268760"/>
            <a:ext cx="6984776" cy="5184576"/>
          </a:xfrm>
        </p:spPr>
        <p:txBody>
          <a:bodyPr>
            <a:normAutofit/>
          </a:bodyPr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الشكل الخارجي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شكله يشبه نعل الحذاء وسطحه الظهري محدب والبطني مفلطح وطرفه الأمامي غير مدبب أما الخلفي مدبب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الحركة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يسبح البراميسيوم بسرعة في الماء بمساعدة الأهداب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الإغتذاء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يتغذى اغتذاء حيوانياً بالبكتيرياً أساساً وقد يتغذى بالحيوانات الدقيقة والنباتات وحيدة الخلية .</a:t>
            </a:r>
            <a:endParaRPr lang="ar-SA" sz="3200" u="sng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51520" y="260648"/>
            <a:ext cx="8712968" cy="9361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مثال على شعيبة الهدبيات </a:t>
            </a:r>
            <a:r>
              <a:rPr lang="en-US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]</a:t>
            </a:r>
            <a:r>
              <a:rPr lang="ar-SA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البراميسيوم </a:t>
            </a:r>
            <a:r>
              <a:rPr lang="en-US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[</a:t>
            </a:r>
            <a:r>
              <a:rPr lang="ar-SA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:</a:t>
            </a:r>
            <a:endParaRPr lang="ar-SA" sz="47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مستطيل مستدير الزوايا 7">
            <a:hlinkClick r:id="rId3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  <p:sp>
        <p:nvSpPr>
          <p:cNvPr id="10" name="مستطيل مستدير الزوايا 9">
            <a:hlinkClick r:id="rId4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تابع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763688" y="764704"/>
            <a:ext cx="6694512" cy="5610219"/>
          </a:xfrm>
        </p:spPr>
        <p:txBody>
          <a:bodyPr/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التنفس والإخراج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يتم تبادل الأكسجين وثاني أكسيد الكربون بواسطة الانتشار البسيط من خلال سطح الجسم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التكاثر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يتكاثر لاجنسياً بالانشطار الثنائي العرضي وجنسياً بالإقتران أو التزواج الذاتي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الحساسية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يستجيب البراميسيوم للمؤثرات الخارجية 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المختلفة .</a:t>
            </a:r>
          </a:p>
        </p:txBody>
      </p:sp>
      <p:sp>
        <p:nvSpPr>
          <p:cNvPr id="5" name="مستطيل مستدير الزوايا 4">
            <a:hlinkClick r:id="rId3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رجوع</a:t>
            </a:r>
          </a:p>
        </p:txBody>
      </p:sp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تابع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>
            <a:hlinkClick r:id="rId3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رجوع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تابع</a:t>
            </a:r>
            <a:endParaRPr lang="ar-SA" sz="2400" dirty="0" smtClean="0"/>
          </a:p>
        </p:txBody>
      </p:sp>
      <p:pic>
        <p:nvPicPr>
          <p:cNvPr id="7" name="صورة 6" descr="hgfvhlsd,l.jpg"/>
          <p:cNvPicPr>
            <a:picLocks noChangeAspect="1"/>
          </p:cNvPicPr>
          <p:nvPr/>
        </p:nvPicPr>
        <p:blipFill>
          <a:blip r:embed="rId4" cstate="print"/>
          <a:srcRect t="2857"/>
          <a:stretch>
            <a:fillRect/>
          </a:stretch>
        </p:blipFill>
        <p:spPr>
          <a:xfrm>
            <a:off x="611560" y="404664"/>
            <a:ext cx="8136512" cy="55446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 descr="البراميسيوم 3.dib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8640960" cy="590465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مستطيل مستدير الزوايا 4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  <p:sp>
        <p:nvSpPr>
          <p:cNvPr id="6" name="مستطيل مستدير الزوايا 5">
            <a:hlinkClick r:id="rId5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صفحة البراميسيوم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الأميبا 1 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093296"/>
          </a:xfrm>
          <a:prstGeom prst="rect">
            <a:avLst/>
          </a:prstGeom>
        </p:spPr>
      </p:pic>
      <p:sp>
        <p:nvSpPr>
          <p:cNvPr id="5" name="مستطيل مستدير الزوايا 4">
            <a:hlinkClick r:id="rId5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  <p:sp>
        <p:nvSpPr>
          <p:cNvPr id="6" name="مستطيل مستدير الزوايا 5">
            <a:hlinkClick r:id="rId6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تابع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تحلل الأميبا 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093295"/>
          </a:xfrm>
          <a:prstGeom prst="rect">
            <a:avLst/>
          </a:prstGeom>
        </p:spPr>
      </p:pic>
      <p:sp>
        <p:nvSpPr>
          <p:cNvPr id="5" name="مستطيل مستدير الزوايا 4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  <p:sp>
        <p:nvSpPr>
          <p:cNvPr id="6" name="مستطيل مستدير الزوايا 5">
            <a:hlinkClick r:id="rId5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تابع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>
            <a:hlinkClick r:id="rId3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  <p:sp>
        <p:nvSpPr>
          <p:cNvPr id="3" name="مستطيل مستدير الزوايا 2">
            <a:hlinkClick r:id="rId4" action="ppaction://hlinksldjump"/>
          </p:cNvPr>
          <p:cNvSpPr/>
          <p:nvPr/>
        </p:nvSpPr>
        <p:spPr>
          <a:xfrm>
            <a:off x="3059832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تابع</a:t>
            </a:r>
          </a:p>
        </p:txBody>
      </p:sp>
      <p:pic>
        <p:nvPicPr>
          <p:cNvPr id="6" name="تغذية الأميبا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12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ramecium Moving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093296"/>
          </a:xfrm>
          <a:prstGeom prst="rect">
            <a:avLst/>
          </a:prstGeom>
        </p:spPr>
      </p:pic>
      <p:sp>
        <p:nvSpPr>
          <p:cNvPr id="3" name="مستطيل مستدير الزوايا 2">
            <a:hlinkClick r:id="rId4" action="ppaction://hlinksldjump"/>
          </p:cNvPr>
          <p:cNvSpPr/>
          <p:nvPr/>
        </p:nvSpPr>
        <p:spPr>
          <a:xfrm>
            <a:off x="467544" y="6165304"/>
            <a:ext cx="25202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الصفحة الرئيسية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خصص 1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A5A5A5"/>
      </a:hlink>
      <a:folHlink>
        <a:srgbClr val="A5A5A5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خصص 1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A5A5A5"/>
    </a:hlink>
    <a:folHlink>
      <a:srgbClr val="A5A5A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</TotalTime>
  <Words>567</Words>
  <Application>Microsoft Office PowerPoint</Application>
  <PresentationFormat>عرض على الشاشة (3:4)‏</PresentationFormat>
  <Paragraphs>136</Paragraphs>
  <Slides>21</Slides>
  <Notes>18</Notes>
  <HiddenSlides>0</HiddenSlides>
  <MMClips>4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مشربية</vt:lpstr>
      <vt:lpstr>الشريحة 1</vt:lpstr>
      <vt:lpstr>تصنيف الحيوانات :-</vt:lpstr>
      <vt:lpstr> تعريف النوع :-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الأنسجة العضلية :-</dc:title>
  <dc:creator>مشاعل</dc:creator>
  <cp:lastModifiedBy>itp-0ct-10</cp:lastModifiedBy>
  <cp:revision>110</cp:revision>
  <dcterms:created xsi:type="dcterms:W3CDTF">2011-03-05T11:25:41Z</dcterms:created>
  <dcterms:modified xsi:type="dcterms:W3CDTF">2011-10-14T13:14:30Z</dcterms:modified>
</cp:coreProperties>
</file>