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20"/>
  </p:notesMasterIdLst>
  <p:sldIdLst>
    <p:sldId id="288" r:id="rId2"/>
    <p:sldId id="256" r:id="rId3"/>
    <p:sldId id="257" r:id="rId4"/>
    <p:sldId id="260" r:id="rId5"/>
    <p:sldId id="268" r:id="rId6"/>
    <p:sldId id="274" r:id="rId7"/>
    <p:sldId id="269" r:id="rId8"/>
    <p:sldId id="278" r:id="rId9"/>
    <p:sldId id="279" r:id="rId10"/>
    <p:sldId id="273" r:id="rId11"/>
    <p:sldId id="275" r:id="rId12"/>
    <p:sldId id="289" r:id="rId13"/>
    <p:sldId id="290" r:id="rId14"/>
    <p:sldId id="291" r:id="rId15"/>
    <p:sldId id="270" r:id="rId16"/>
    <p:sldId id="287" r:id="rId17"/>
    <p:sldId id="276" r:id="rId18"/>
    <p:sldId id="285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CE9-8A0E-4B96-A309-1CA4B79783DD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5524E-672F-4036-8041-7BD8EDC573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524E-672F-4036-8041-7BD8EDC573F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3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3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3"/>
            <a:ext cx="609600" cy="517524"/>
          </a:xfrm>
        </p:spPr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1"/>
            <a:ext cx="6172200" cy="2053591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1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3"/>
            <a:ext cx="609600" cy="517524"/>
          </a:xfrm>
        </p:spPr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11AF489-22FF-405B-B520-FEDA31B4FB33}" type="datetimeFigureOut">
              <a:rPr lang="ar-SA" smtClean="0"/>
              <a:pPr/>
              <a:t>23/11/1432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1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470D51-0F93-4EC4-A29A-5DE26EC0953D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605;&#1588;&#1575;&#1593;&#1604;\Desktop\&#1575;&#1581;&#1610;&#1575;&#1569;\&#1575;&#1604;&#1571;&#1605;&#1610;&#1576;&#1575;%201%20.mp4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605;&#1588;&#1575;&#1593;&#1604;\Desktop\&#1575;&#1581;&#1610;&#1575;&#1569;\&#1578;&#1581;&#1604;&#1604;%20&#1575;&#1604;&#1571;&#1605;&#1610;&#1576;&#1575;%20.mp4" TargetMode="Externa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605;&#1588;&#1575;&#1593;&#1604;\Desktop\&#1575;&#1581;&#1610;&#1575;&#1569;\&#1578;&#1594;&#1584;&#1610;&#1577;%20&#1575;&#1604;&#1571;&#1605;&#1610;&#1576;&#1575;.mp4" TargetMode="Externa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605;&#1588;&#1575;&#1593;&#1604;\Desktop\&#1575;&#1581;&#1610;&#1575;&#1569;\Paramecium%20Moving.mp4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627784" y="332656"/>
            <a:ext cx="3672408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72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التصنيف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07704" y="1628800"/>
            <a:ext cx="6696744" cy="4680520"/>
          </a:xfrm>
        </p:spPr>
        <p:txBody>
          <a:bodyPr>
            <a:normAutofit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بإشراف الدكتورة :</a:t>
            </a:r>
          </a:p>
          <a:p>
            <a:pPr algn="r"/>
            <a:r>
              <a:rPr lang="ar-SA" sz="2800" b="0" dirty="0" smtClean="0"/>
              <a:t>ناهد رمضان .</a:t>
            </a:r>
          </a:p>
          <a:p>
            <a:pPr algn="r"/>
            <a:endParaRPr lang="ar-SA" sz="2800" b="0" dirty="0" smtClean="0"/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عمل الطالبات :</a:t>
            </a:r>
            <a:b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ar-SA" sz="2800" b="0" dirty="0" smtClean="0"/>
          </a:p>
          <a:p>
            <a:pPr algn="r"/>
            <a:r>
              <a:rPr lang="ar-SA" sz="2800" b="0" dirty="0" smtClean="0"/>
              <a:t>1/- مشاعل علي باوزير .</a:t>
            </a:r>
            <a:endParaRPr lang="ar-SA" dirty="0" smtClean="0"/>
          </a:p>
          <a:p>
            <a:pPr algn="r"/>
            <a:r>
              <a:rPr lang="ar-SA" sz="2800" b="0" dirty="0" smtClean="0"/>
              <a:t>2/- أريج خالد الغامدي .</a:t>
            </a:r>
          </a:p>
          <a:p>
            <a:pPr algn="r"/>
            <a:r>
              <a:rPr lang="ar-SA" sz="2800" b="0" dirty="0" smtClean="0"/>
              <a:t>3/- وجدان عوض القحطاني .</a:t>
            </a:r>
          </a:p>
          <a:p>
            <a:pPr algn="r"/>
            <a:r>
              <a:rPr lang="ar-SA" sz="2800" b="0" dirty="0" smtClean="0"/>
              <a:t>4/- غادة السرحاني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195736" y="188640"/>
            <a:ext cx="5904656" cy="8640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60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تصنيف الحيوانات :-</a:t>
            </a:r>
            <a:endParaRPr lang="ar-SA" sz="5400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99592" y="1196752"/>
            <a:ext cx="7992888" cy="5976664"/>
          </a:xfrm>
        </p:spPr>
        <p:txBody>
          <a:bodyPr>
            <a:normAutofit fontScale="7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3900" b="0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هو أحد أفرع علم الحيوان والذي يختص بالتعرف على الأنواع المختلفة من الحيوان ووصفها وتسميتها ووضعها في الموضع التصنيفي المناسب لها وقد صنف العلماء الحيوان على عدة أسس منها :</a:t>
            </a:r>
            <a:endParaRPr lang="ar-SA" sz="3900" u="sng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ar-SA" sz="39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الحيوانات على أساس وجود الدم إلى :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ذوات الدم .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عديمة الدم .</a:t>
            </a:r>
          </a:p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حسب البيئة التي يعيش فيها :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أرضية . 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مائية .</a:t>
            </a:r>
          </a:p>
          <a:p>
            <a:pPr algn="r"/>
            <a:r>
              <a:rPr lang="ar-SA" sz="4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3/- هوائية .</a:t>
            </a:r>
          </a:p>
          <a:p>
            <a:pPr algn="r"/>
            <a:r>
              <a:rPr lang="ar-SA" sz="39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تصنيف الحيوانات حسب نوع التغذية :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1/- آكلات اللحوم . </a:t>
            </a:r>
          </a:p>
          <a:p>
            <a:pPr algn="r"/>
            <a:r>
              <a:rPr lang="ar-SA" sz="39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2/- آكلات الأعشاب .</a:t>
            </a:r>
          </a:p>
          <a:p>
            <a:pPr algn="r"/>
            <a:endParaRPr lang="ar-SA" sz="32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339752" y="476672"/>
            <a:ext cx="5688632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66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تعريف النوع :-</a:t>
            </a:r>
            <a:endParaRPr lang="ar-SA" sz="6600" cap="none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  <a:hlinkClick r:id="rId3" action="ppaction://hlinksldjump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07704" y="1916832"/>
            <a:ext cx="6552728" cy="4608512"/>
          </a:xfrm>
        </p:spPr>
        <p:txBody>
          <a:bodyPr>
            <a:normAutofit/>
          </a:bodyPr>
          <a:lstStyle/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مجموعة من الأفراد لها صفات مورفولوجية ( متشابهه شكلياً ) , وتستطيع أن تتزاوج فيما بينها ولكنها لاتتزواج مع أفراد نوع </a:t>
            </a:r>
          </a:p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آخر , وإن حدث ذلك نتجت هجائن عقيمة .</a:t>
            </a:r>
          </a:p>
          <a:p>
            <a:pPr algn="r"/>
            <a:endParaRPr lang="ar-SA" sz="36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رابط مستقيم 57"/>
          <p:cNvCxnSpPr>
            <a:stCxn id="10" idx="2"/>
          </p:cNvCxnSpPr>
          <p:nvPr/>
        </p:nvCxnSpPr>
        <p:spPr>
          <a:xfrm rot="16200000" flipH="1">
            <a:off x="5202070" y="2114854"/>
            <a:ext cx="576064" cy="11881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مستدير الزوايا 6"/>
          <p:cNvSpPr/>
          <p:nvPr/>
        </p:nvSpPr>
        <p:spPr>
          <a:xfrm>
            <a:off x="467544" y="188640"/>
            <a:ext cx="8424936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تصنف الحيوانات إلى ثلاث </a:t>
            </a:r>
            <a:r>
              <a:rPr lang="ar-SA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عويلمات</a:t>
            </a:r>
            <a:endParaRPr lang="ar-SA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444208" y="1124744"/>
            <a:ext cx="2448272" cy="1584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defTabSz="182563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عويلم الأوليات      </a:t>
            </a:r>
          </a:p>
          <a:p>
            <a:pPr algn="ctr" defTabSz="182563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يشمل : شعبة الأوليات 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539552" y="1196752"/>
            <a:ext cx="2664296" cy="15121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6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عويلم ( نظائر البعديات ) ويشمل شعبة الاسفنحيات</a:t>
            </a:r>
            <a:endParaRPr lang="ar-SA" sz="32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3491880" y="1340768"/>
            <a:ext cx="2808312" cy="1080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عويلم البعديات</a:t>
            </a:r>
          </a:p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ينقسم إلى :</a:t>
            </a:r>
            <a:endParaRPr lang="ar-SA" sz="3200" b="1" dirty="0">
              <a:ln w="18415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مستطيل مستدير الزوايا 28"/>
          <p:cNvSpPr/>
          <p:nvPr/>
        </p:nvSpPr>
        <p:spPr>
          <a:xfrm>
            <a:off x="4860032" y="2924944"/>
            <a:ext cx="3824808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r>
              <a:rPr lang="en-US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ثنائيه الطبقات</a:t>
            </a:r>
          </a:p>
          <a:p>
            <a:r>
              <a:rPr lang="ar-SA" sz="3200" b="1" dirty="0" smtClean="0">
                <a:ln w="1841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مثل: شعبة الجوفمعويات</a:t>
            </a:r>
          </a:p>
        </p:txBody>
      </p:sp>
      <p:sp>
        <p:nvSpPr>
          <p:cNvPr id="30" name="مستطيل مستدير الزوايا 29"/>
          <p:cNvSpPr/>
          <p:nvPr/>
        </p:nvSpPr>
        <p:spPr>
          <a:xfrm>
            <a:off x="539552" y="4437112"/>
            <a:ext cx="8352928" cy="20882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1.شعبة</a:t>
            </a:r>
            <a:r>
              <a:rPr lang="ar-EG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المفلطحات</a:t>
            </a:r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4. شعبة الحبليات</a:t>
            </a:r>
          </a:p>
          <a:p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 شعبة المفصليات                  5. شعبة الحلقيات</a:t>
            </a:r>
          </a:p>
          <a:p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شعبة الرخويات                   6. شعبة شوكيات الجلد </a:t>
            </a:r>
          </a:p>
          <a:p>
            <a:pPr algn="ctr"/>
            <a:r>
              <a:rPr lang="ar-SA" sz="32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7. شعبة الديدان </a:t>
            </a:r>
            <a:r>
              <a:rPr lang="ar-SA" sz="3200" b="1" dirty="0" err="1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الحلقيه</a:t>
            </a:r>
            <a:endParaRPr lang="ar-SA" sz="3200" b="1" dirty="0" smtClean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1043608" y="2924944"/>
            <a:ext cx="3024336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4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r>
              <a:rPr lang="en-US" sz="34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ar-SA" sz="3400" b="1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ثلاثية الطبقات</a:t>
            </a:r>
            <a:endParaRPr lang="en-US" sz="3400" b="1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55" name="رابط مستقيم 54"/>
          <p:cNvCxnSpPr>
            <a:stCxn id="10" idx="2"/>
          </p:cNvCxnSpPr>
          <p:nvPr/>
        </p:nvCxnSpPr>
        <p:spPr>
          <a:xfrm rot="5400000">
            <a:off x="4157954" y="2186862"/>
            <a:ext cx="504056" cy="97210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كسهم مستقيم 59"/>
          <p:cNvCxnSpPr>
            <a:stCxn id="37" idx="2"/>
          </p:cNvCxnSpPr>
          <p:nvPr/>
        </p:nvCxnSpPr>
        <p:spPr>
          <a:xfrm rot="5400000">
            <a:off x="2267744" y="4149080"/>
            <a:ext cx="576064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مستدير الزوايا 5"/>
          <p:cNvSpPr/>
          <p:nvPr/>
        </p:nvSpPr>
        <p:spPr>
          <a:xfrm>
            <a:off x="2267744" y="260648"/>
            <a:ext cx="5688632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أولاً : عويلم الأوليات</a:t>
            </a:r>
            <a:endParaRPr lang="ar-SA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508104" y="1340768"/>
            <a:ext cx="3096344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شعبة الأوليات</a:t>
            </a:r>
            <a:endParaRPr lang="ar-SA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عنوان فرعي 9"/>
          <p:cNvSpPr>
            <a:spLocks noGrp="1"/>
          </p:cNvSpPr>
          <p:nvPr>
            <p:ph type="subTitle" idx="1"/>
          </p:nvPr>
        </p:nvSpPr>
        <p:spPr>
          <a:xfrm>
            <a:off x="2123728" y="2492896"/>
            <a:ext cx="6552728" cy="436510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حيوانات صغيرة الحجم لا ترى بالعين المجردة وتسمى بالحيوانات اللاخلوية نظراً لأن أجسامها لا تتميز إلى خلايا وليس لها أنسجة أو أعضاء .</a:t>
            </a:r>
          </a:p>
          <a:p>
            <a:pPr algn="r"/>
            <a:r>
              <a:rPr lang="ar-SA" sz="4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ويقوم بجميع الوظائف الحيوية مثل : الحركة ـ التغذية ـ التنفس ـ الإخراج وتنظيم الضغط الأسموزى ـ التكاثر والإحساس  . </a:t>
            </a:r>
            <a:endParaRPr lang="en-US" sz="44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  <a:p>
            <a:pPr algn="r"/>
            <a:endParaRPr lang="ar-SA" sz="3600" dirty="0" smtClean="0"/>
          </a:p>
          <a:p>
            <a:pPr algn="r"/>
            <a:endParaRPr lang="ar-SA" sz="360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75656" y="953344"/>
            <a:ext cx="7180312" cy="5904656"/>
          </a:xfrm>
        </p:spPr>
        <p:txBody>
          <a:bodyPr>
            <a:normAutofit fontScale="85000" lnSpcReduction="10000"/>
          </a:bodyPr>
          <a:lstStyle/>
          <a:p>
            <a:pPr algn="r">
              <a:lnSpc>
                <a:spcPct val="80000"/>
              </a:lnSpc>
            </a:pPr>
            <a:endParaRPr lang="ar-SA" sz="3600" u="sng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>
              <a:lnSpc>
                <a:spcPct val="80000"/>
              </a:lnSpc>
            </a:pPr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تصنف على حسب أعضاء إلى :</a:t>
            </a:r>
          </a:p>
          <a:p>
            <a:pPr algn="r">
              <a:lnSpc>
                <a:spcPct val="80000"/>
              </a:lnSpc>
            </a:pPr>
            <a:endParaRPr lang="ar-SA" sz="3600" u="sng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>
              <a:lnSpc>
                <a:spcPct val="80000"/>
              </a:lnSpc>
            </a:pPr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1/- شعيبة السوطيات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بالأسواط مثل </a:t>
            </a:r>
            <a:r>
              <a:rPr lang="ar-SA" sz="3600" b="0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التريبانوسوما</a:t>
            </a:r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2/- شعيبة اللحميات أو السركودنيا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بالأرجل الكاذبة مثل الأميبا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3/- شعيبة البوغيات ( الجرثوميات )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أوليات ليس لديها عضيات خاصة للحركة وتكون أبواغاً أو جراثيم خلال دورة حياتها مثل </a:t>
            </a:r>
            <a:r>
              <a:rPr lang="ar-SA" sz="3600" b="0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البلازديوم</a:t>
            </a:r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.</a:t>
            </a:r>
          </a:p>
          <a:p>
            <a:pPr algn="r"/>
            <a:r>
              <a:rPr lang="ar-SA" sz="36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4/- شعيبة الهدبيات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تشمل الأوليات التي تتحرك بالأهداب مثل البراميسيوم .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403648" y="332656"/>
            <a:ext cx="7056784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تصنيف شعبة الأوليات :-</a:t>
            </a:r>
            <a:endParaRPr lang="ar-SA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43608" y="5373216"/>
            <a:ext cx="7452320" cy="1080120"/>
          </a:xfrm>
        </p:spPr>
        <p:txBody>
          <a:bodyPr>
            <a:normAutofit lnSpcReduction="10000"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الشكل الخارجي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غير منتظمة الشكل .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11560" y="260648"/>
            <a:ext cx="8208912" cy="9361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مثال على شعيبة اللحميات </a:t>
            </a:r>
            <a:r>
              <a:rPr lang="en-US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الأميبا </a:t>
            </a:r>
            <a:r>
              <a:rPr lang="en-US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</a:t>
            </a:r>
            <a:r>
              <a:rPr lang="ar-SA" sz="48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</a:t>
            </a:r>
            <a:endParaRPr lang="ar-SA" sz="48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صورة 6" descr="اميبا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340768"/>
            <a:ext cx="6552728" cy="4015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47664" y="332656"/>
            <a:ext cx="7128792" cy="626469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الحركة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تتحرك بواسطة الأرجل الكاذبة وتكون هذه الحركة غير منتظمة وبطيئة وتعرف بالحركة الأميبية .</a:t>
            </a:r>
          </a:p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الإغتذاء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تتغذى اغتذاء حيوانياً على الكائنات الدقيقة ( النباتات وحيدة الخلية والأوليات )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التنظيم الأسموزي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يتجمع الماء الزائد في فجوة منقبضة في السيتوبلازمية وعندما تمتلئ تنفجر لتفرغ محتواها إلى الخارج على فترات منتظمة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التنفس والإخراج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يتم عن طريق الإنتشار البسيط .</a:t>
            </a:r>
          </a:p>
          <a:p>
            <a:pPr algn="r"/>
            <a:endParaRPr lang="ar-SA" sz="3600" b="0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91680" y="260648"/>
            <a:ext cx="6892280" cy="6120680"/>
          </a:xfrm>
        </p:spPr>
        <p:txBody>
          <a:bodyPr>
            <a:normAutofit/>
          </a:bodyPr>
          <a:lstStyle/>
          <a:p>
            <a:pPr algn="r"/>
            <a:r>
              <a:rPr lang="ar-SA" sz="32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التكاثر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تكاثر لاجنسي بالانشطار الثنائي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التكيس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عندما تصبح الظروف المحيطة غير مناسبة كأن يجف الماء أو يقل الغذاء تسحب الأميبا أرجلها الكاذبة وتتكور وتفرز حول نفسها كيساً , وعندما تتحسن الظروف البيئية الخارجية يذوب الكيس وتخرج الأفراد الجديدة باحثة عن غذائها وتزاول نشاطها العادي وتنمو الى ان تصل إلى حجم الأميبا الأم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الحساسية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لاتوجد في الأميبا عضيات حسية أو عصبية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الأميبا.jpg"/>
          <p:cNvPicPr>
            <a:picLocks noChangeAspect="1"/>
          </p:cNvPicPr>
          <p:nvPr/>
        </p:nvPicPr>
        <p:blipFill>
          <a:blip r:embed="rId3" cstate="print"/>
          <a:srcRect l="877" t="2446" r="1754" b="2147"/>
          <a:stretch>
            <a:fillRect/>
          </a:stretch>
        </p:blipFill>
        <p:spPr>
          <a:xfrm rot="5400000">
            <a:off x="-217917" y="1666189"/>
            <a:ext cx="4611282" cy="324036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صورة 4" descr="imagesCAAXGEMB.jpg"/>
          <p:cNvPicPr>
            <a:picLocks noChangeAspect="1"/>
          </p:cNvPicPr>
          <p:nvPr/>
        </p:nvPicPr>
        <p:blipFill>
          <a:blip r:embed="rId4" cstate="print"/>
          <a:srcRect l="24018"/>
          <a:stretch>
            <a:fillRect/>
          </a:stretch>
        </p:blipFill>
        <p:spPr>
          <a:xfrm>
            <a:off x="3923928" y="908720"/>
            <a:ext cx="4823484" cy="48245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59" y="260648"/>
            <a:ext cx="8217997" cy="56166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الأميبا 1 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تحلل الأميبا 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تغذية الأميبا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19672" y="5229200"/>
            <a:ext cx="7056784" cy="136815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الشكل الخارجي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شكله يشبه نعل الحذاء وسطحه الظهري محدب والبطني 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مفلطح وطرفه الأمامي غير مدبب أما الخلفي مدبب .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51520" y="260648"/>
            <a:ext cx="8712968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مثال على شعيبة الهدبيات </a:t>
            </a:r>
            <a:r>
              <a:rPr lang="en-US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البراميسيوم </a:t>
            </a:r>
            <a:r>
              <a:rPr lang="en-US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</a:t>
            </a:r>
            <a:r>
              <a:rPr lang="ar-SA" sz="47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:</a:t>
            </a:r>
            <a:endParaRPr lang="ar-SA" sz="47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صورة 6" descr="البراميسيوم 3.dib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340768"/>
            <a:ext cx="9036496" cy="388843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91680" y="332656"/>
            <a:ext cx="6984776" cy="612068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الحركة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يسبح البراميسيوم بسرعة في الماء بمساعدة الأهداب .</a:t>
            </a:r>
          </a:p>
          <a:p>
            <a:pPr algn="r"/>
            <a:r>
              <a:rPr lang="ar-SA" sz="40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الإغتذاء :</a:t>
            </a:r>
          </a:p>
          <a:p>
            <a:pPr algn="r"/>
            <a:r>
              <a:rPr lang="ar-SA" sz="36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يتغذى اغتذاء حيوانياً بالبكتيرياً أساساً وقد يتغذى بالحيوانات الدقيقة والنباتات وحيدة الخلية .</a:t>
            </a:r>
            <a:endParaRPr lang="ar-SA" sz="3600" u="sng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التنفس والإخراج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يتم تبادل الأكسجين وثاني أكسيد الكربون بواسطة الانتشار البسيط من خلال سطح الجسم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التكاثر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يتكاثر لاجنسياً بالانشطار الثنائي العرضي وجنسياً بالإقتران أو التزواج الذاتي .</a:t>
            </a:r>
          </a:p>
          <a:p>
            <a:pPr algn="r"/>
            <a:r>
              <a:rPr lang="ar-SA" sz="3300" u="sng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الحساسية :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يستجيب البراميسيوم للمؤثرات الخارجية </a:t>
            </a:r>
          </a:p>
          <a:p>
            <a:pPr algn="r"/>
            <a:r>
              <a:rPr lang="ar-SA" sz="3200" b="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المختلفة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hgfvhlsd,l.jpg"/>
          <p:cNvPicPr>
            <a:picLocks noChangeAspect="1"/>
          </p:cNvPicPr>
          <p:nvPr/>
        </p:nvPicPr>
        <p:blipFill>
          <a:blip r:embed="rId3" cstate="print"/>
          <a:srcRect t="2857"/>
          <a:stretch>
            <a:fillRect/>
          </a:stretch>
        </p:blipFill>
        <p:spPr>
          <a:xfrm>
            <a:off x="611560" y="404664"/>
            <a:ext cx="8136512" cy="55446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amecium Moving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خصص 1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A5A5A5"/>
      </a:hlink>
      <a:folHlink>
        <a:srgbClr val="A5A5A5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575</Words>
  <Application>Microsoft Office PowerPoint</Application>
  <PresentationFormat>عرض على الشاشة (3:4)‏</PresentationFormat>
  <Paragraphs>103</Paragraphs>
  <Slides>18</Slides>
  <Notes>18</Notes>
  <HiddenSlides>0</HiddenSlides>
  <MMClips>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مشربية</vt:lpstr>
      <vt:lpstr>التصنيف</vt:lpstr>
      <vt:lpstr> تصنيف الحيوانات :-</vt:lpstr>
      <vt:lpstr> تعريف النوع :-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الأنسجة العضلية :-</dc:title>
  <dc:creator>مشاعل</dc:creator>
  <cp:lastModifiedBy>itp-0ct-10</cp:lastModifiedBy>
  <cp:revision>119</cp:revision>
  <dcterms:created xsi:type="dcterms:W3CDTF">2011-03-05T11:25:41Z</dcterms:created>
  <dcterms:modified xsi:type="dcterms:W3CDTF">2011-10-20T15:58:55Z</dcterms:modified>
</cp:coreProperties>
</file>