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2"/>
  </p:notesMasterIdLst>
  <p:sldIdLst>
    <p:sldId id="256" r:id="rId2"/>
    <p:sldId id="257" r:id="rId3"/>
    <p:sldId id="259" r:id="rId4"/>
    <p:sldId id="258" r:id="rId5"/>
    <p:sldId id="260" r:id="rId6"/>
    <p:sldId id="261" r:id="rId7"/>
    <p:sldId id="262" r:id="rId8"/>
    <p:sldId id="263" r:id="rId9"/>
    <p:sldId id="264" r:id="rId10"/>
    <p:sldId id="265"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7EBE03-3124-46FC-8C12-21559542A7B4}" type="datetimeFigureOut">
              <a:rPr lang="en-US" smtClean="0"/>
              <a:t>11/3/2011</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504028-37A0-4B05-9750-67DA46225FA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B4504028-37A0-4B05-9750-67DA46225FA6}"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B4504028-37A0-4B05-9750-67DA46225FA6}"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B4504028-37A0-4B05-9750-67DA46225FA6}"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B4504028-37A0-4B05-9750-67DA46225FA6}"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B4504028-37A0-4B05-9750-67DA46225FA6}"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B4504028-37A0-4B05-9750-67DA46225FA6}"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B4504028-37A0-4B05-9750-67DA46225FA6}"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B4504028-37A0-4B05-9750-67DA46225FA6}"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B4504028-37A0-4B05-9750-67DA46225FA6}"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B4504028-37A0-4B05-9750-67DA46225FA6}"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821CBF75-9392-40E7-9EEA-9BAC6DDCC352}"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E4CE1E5-28D1-47ED-AAED-B806F70F3F31}"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21CBF75-9392-40E7-9EEA-9BAC6DDCC352}"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E4CE1E5-28D1-47ED-AAED-B806F70F3F31}"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821CBF75-9392-40E7-9EEA-9BAC6DDCC352}"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E4CE1E5-28D1-47ED-AAED-B806F70F3F31}"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821CBF75-9392-40E7-9EEA-9BAC6DDCC352}" type="datetimeFigureOut">
              <a:rPr lang="ar-SA" smtClean="0"/>
              <a:pPr/>
              <a:t>07/12/1432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E4CE1E5-28D1-47ED-AAED-B806F70F3F31}"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821CBF75-9392-40E7-9EEA-9BAC6DDCC352}" type="datetimeFigureOut">
              <a:rPr lang="ar-SA" smtClean="0"/>
              <a:pPr/>
              <a:t>07/12/1432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DE4CE1E5-28D1-47ED-AAED-B806F70F3F31}"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821CBF75-9392-40E7-9EEA-9BAC6DDCC352}" type="datetimeFigureOut">
              <a:rPr lang="ar-SA" smtClean="0"/>
              <a:pPr/>
              <a:t>07/12/1432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DE4CE1E5-28D1-47ED-AAED-B806F70F3F31}"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21CBF75-9392-40E7-9EEA-9BAC6DDCC352}" type="datetimeFigureOut">
              <a:rPr lang="ar-SA" smtClean="0"/>
              <a:pPr/>
              <a:t>07/12/1432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DE4CE1E5-28D1-47ED-AAED-B806F70F3F31}"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21CBF75-9392-40E7-9EEA-9BAC6DDCC352}" type="datetimeFigureOut">
              <a:rPr lang="ar-SA" smtClean="0"/>
              <a:pPr/>
              <a:t>07/12/1432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E4CE1E5-28D1-47ED-AAED-B806F70F3F31}"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21CBF75-9392-40E7-9EEA-9BAC6DDCC352}" type="datetimeFigureOut">
              <a:rPr lang="ar-SA" smtClean="0"/>
              <a:pPr/>
              <a:t>07/12/1432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E4CE1E5-28D1-47ED-AAED-B806F70F3F31}"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21CBF75-9392-40E7-9EEA-9BAC6DDCC352}"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E4CE1E5-28D1-47ED-AAED-B806F70F3F31}"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21CBF75-9392-40E7-9EEA-9BAC6DDCC352}" type="datetimeFigureOut">
              <a:rPr lang="ar-SA" smtClean="0"/>
              <a:pPr/>
              <a:t>07/12/1432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E4CE1E5-28D1-47ED-AAED-B806F70F3F31}"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21CBF75-9392-40E7-9EEA-9BAC6DDCC352}" type="datetimeFigureOut">
              <a:rPr lang="ar-SA" smtClean="0"/>
              <a:pPr/>
              <a:t>07/12/1432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E4CE1E5-28D1-47ED-AAED-B806F70F3F31}"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خلفيات للمواضيع 2011_خلفيات 2011_خلفيات للمواضيع"/>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5" name="عنوان 4"/>
          <p:cNvSpPr>
            <a:spLocks noGrp="1"/>
          </p:cNvSpPr>
          <p:nvPr>
            <p:ph type="ctrTitle"/>
          </p:nvPr>
        </p:nvSpPr>
        <p:spPr>
          <a:xfrm>
            <a:off x="3347864" y="1556792"/>
            <a:ext cx="2736304" cy="1254001"/>
          </a:xfrm>
        </p:spPr>
        <p:txBody>
          <a:bodyPr>
            <a:normAutofit/>
          </a:bodyPr>
          <a:lstStyle/>
          <a:p>
            <a:r>
              <a:rPr lang="ar-SA" sz="7200" b="1" u="sng" dirty="0" smtClean="0">
                <a:effectLst>
                  <a:outerShdw blurRad="38100" dist="38100" dir="2700000" algn="tl">
                    <a:srgbClr val="000000">
                      <a:alpha val="43137"/>
                    </a:srgbClr>
                  </a:outerShdw>
                </a:effectLst>
                <a:cs typeface="DecoType Naskh" pitchFamily="2" charset="-78"/>
              </a:rPr>
              <a:t>التكاثر</a:t>
            </a:r>
            <a:r>
              <a:rPr lang="ar-SA" sz="7200" b="1" dirty="0" smtClean="0">
                <a:effectLst>
                  <a:outerShdw blurRad="38100" dist="38100" dir="2700000" algn="tl">
                    <a:srgbClr val="000000">
                      <a:alpha val="43137"/>
                    </a:srgbClr>
                  </a:outerShdw>
                </a:effectLst>
                <a:cs typeface="DecoType Naskh" pitchFamily="2" charset="-78"/>
              </a:rPr>
              <a:t> </a:t>
            </a:r>
            <a:endParaRPr lang="ar-SA" sz="7200" b="1" dirty="0">
              <a:effectLst>
                <a:outerShdw blurRad="38100" dist="38100" dir="2700000" algn="tl">
                  <a:srgbClr val="000000">
                    <a:alpha val="43137"/>
                  </a:srgbClr>
                </a:outerShdw>
              </a:effectLst>
              <a:cs typeface="DecoType Naskh" pitchFamily="2" charset="-78"/>
            </a:endParaRPr>
          </a:p>
        </p:txBody>
      </p:sp>
      <p:sp>
        <p:nvSpPr>
          <p:cNvPr id="6" name="عنوان فرعي 5"/>
          <p:cNvSpPr>
            <a:spLocks noGrp="1"/>
          </p:cNvSpPr>
          <p:nvPr>
            <p:ph type="subTitle" idx="1"/>
          </p:nvPr>
        </p:nvSpPr>
        <p:spPr>
          <a:xfrm>
            <a:off x="1475656" y="2780928"/>
            <a:ext cx="6400800" cy="1752600"/>
          </a:xfrm>
        </p:spPr>
        <p:txBody>
          <a:bodyPr>
            <a:normAutofit/>
          </a:bodyPr>
          <a:lstStyle/>
          <a:p>
            <a:r>
              <a:rPr lang="en-US" sz="4400" b="1" dirty="0" smtClean="0">
                <a:effectLst>
                  <a:outerShdw blurRad="38100" dist="38100" dir="2700000" algn="tl">
                    <a:srgbClr val="000000">
                      <a:alpha val="43137"/>
                    </a:srgbClr>
                  </a:outerShdw>
                </a:effectLst>
              </a:rPr>
              <a:t>REPRODUCTION</a:t>
            </a:r>
            <a:endParaRPr lang="ar-SA" sz="44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www.p7r.com/vb/uploaded/5920/01198326894.gif"/>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7" name="عنصر نائب للمحتوى 6"/>
          <p:cNvSpPr>
            <a:spLocks noGrp="1"/>
          </p:cNvSpPr>
          <p:nvPr>
            <p:ph idx="1"/>
          </p:nvPr>
        </p:nvSpPr>
        <p:spPr>
          <a:xfrm>
            <a:off x="395536" y="476672"/>
            <a:ext cx="8229600" cy="5577483"/>
          </a:xfrm>
          <a:solidFill>
            <a:schemeClr val="bg2"/>
          </a:solidFill>
        </p:spPr>
        <p:txBody>
          <a:bodyPr>
            <a:noAutofit/>
          </a:bodyPr>
          <a:lstStyle/>
          <a:p>
            <a:pPr>
              <a:buNone/>
            </a:pPr>
            <a:r>
              <a:rPr lang="ar-SA" sz="3600" b="1" dirty="0" smtClean="0">
                <a:solidFill>
                  <a:schemeClr val="bg1">
                    <a:lumMod val="50000"/>
                  </a:schemeClr>
                </a:solidFill>
                <a:cs typeface="DecoType Naskh" pitchFamily="2" charset="-78"/>
              </a:rPr>
              <a:t> </a:t>
            </a:r>
          </a:p>
          <a:p>
            <a:pPr>
              <a:buNone/>
            </a:pPr>
            <a:r>
              <a:rPr lang="ar-SA" sz="3600" b="1" dirty="0" smtClean="0">
                <a:solidFill>
                  <a:schemeClr val="tx2"/>
                </a:solidFill>
                <a:cs typeface="DecoType Naskh" pitchFamily="2" charset="-78"/>
              </a:rPr>
              <a:t> </a:t>
            </a:r>
            <a:r>
              <a:rPr lang="ar-SA" sz="3600" b="1" dirty="0" smtClean="0">
                <a:solidFill>
                  <a:schemeClr val="tx2"/>
                </a:solidFill>
                <a:effectLst>
                  <a:outerShdw blurRad="38100" dist="38100" dir="2700000" algn="tl">
                    <a:srgbClr val="000000">
                      <a:alpha val="43137"/>
                    </a:srgbClr>
                  </a:outerShdw>
                </a:effectLst>
                <a:cs typeface="DecoType Naskh" pitchFamily="2" charset="-78"/>
              </a:rPr>
              <a:t>التكاثر أو التناسل </a:t>
            </a:r>
            <a:r>
              <a:rPr lang="ar-SA" sz="3600" b="1" dirty="0" smtClean="0">
                <a:solidFill>
                  <a:schemeClr val="bg1">
                    <a:lumMod val="50000"/>
                  </a:schemeClr>
                </a:solidFill>
                <a:cs typeface="DecoType Naskh" pitchFamily="2" charset="-78"/>
              </a:rPr>
              <a:t>هي العملية التي تساعد على حفظ النوع .  وتنمو المناسل في الفقاريات بشكل عام على هيئة جيوب مزدوجة من الطلائية السيلومية , ثم تبرز في التجويف السيلومي . وقد تبقى الخصيات داخل تجويف الجسم, كما هي الحال في الخفاش , او تخرج خارج هذا التجويف في كيس صغير يسمى كيس الصفن , كما هي الحال في الانسان . وفي حيوانات أخرى ، مثل القوارض ، تبقى الخصيات داخل تجويف الجسم معظم العام ، ثم تتدلى خارج هذا التجويف في كيس الصفن اثناء موسم التزاوج .</a:t>
            </a:r>
            <a:endParaRPr lang="ar-SA" sz="3600" b="1" dirty="0">
              <a:solidFill>
                <a:schemeClr val="bg1">
                  <a:lumMod val="50000"/>
                </a:schemeClr>
              </a:solidFill>
              <a:cs typeface="DecoType Naskh"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p7r.com/vb/uploaded/5920/01198326894.gif"/>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6" name="عنصر نائب للمحتوى 5"/>
          <p:cNvSpPr>
            <a:spLocks noGrp="1"/>
          </p:cNvSpPr>
          <p:nvPr>
            <p:ph idx="1"/>
          </p:nvPr>
        </p:nvSpPr>
        <p:spPr>
          <a:xfrm>
            <a:off x="395536" y="404664"/>
            <a:ext cx="8373616" cy="5832648"/>
          </a:xfrm>
          <a:solidFill>
            <a:schemeClr val="accent1">
              <a:lumMod val="20000"/>
              <a:lumOff val="80000"/>
            </a:schemeClr>
          </a:solidFill>
        </p:spPr>
        <p:txBody>
          <a:bodyPr>
            <a:noAutofit/>
          </a:bodyPr>
          <a:lstStyle/>
          <a:p>
            <a:pPr>
              <a:buNone/>
            </a:pPr>
            <a:r>
              <a:rPr lang="ar-SA" sz="2800" b="1" dirty="0" smtClean="0">
                <a:solidFill>
                  <a:schemeClr val="bg1">
                    <a:lumMod val="50000"/>
                  </a:schemeClr>
                </a:solidFill>
                <a:cs typeface="DecoType Naskh" pitchFamily="2" charset="-78"/>
              </a:rPr>
              <a:t>تبدو الغدة التناسلية في الأجنة الصغيرة مكونة من :</a:t>
            </a:r>
          </a:p>
          <a:p>
            <a:r>
              <a:rPr lang="ar-SA" sz="2800" b="1" dirty="0" smtClean="0">
                <a:solidFill>
                  <a:schemeClr val="bg1">
                    <a:lumMod val="50000"/>
                  </a:schemeClr>
                </a:solidFill>
                <a:cs typeface="DecoType Naskh" pitchFamily="2" charset="-78"/>
              </a:rPr>
              <a:t>طبقة القشرة </a:t>
            </a:r>
            <a:r>
              <a:rPr lang="en-US" sz="2800" b="1" dirty="0" smtClean="0">
                <a:solidFill>
                  <a:schemeClr val="bg1">
                    <a:lumMod val="50000"/>
                  </a:schemeClr>
                </a:solidFill>
                <a:cs typeface="DecoType Naskh" pitchFamily="2" charset="-78"/>
              </a:rPr>
              <a:t>cortex </a:t>
            </a:r>
            <a:r>
              <a:rPr lang="en-US" sz="2800" b="1" dirty="0">
                <a:solidFill>
                  <a:schemeClr val="bg1">
                    <a:lumMod val="50000"/>
                  </a:schemeClr>
                </a:solidFill>
                <a:cs typeface="DecoType Naskh" pitchFamily="2" charset="-78"/>
              </a:rPr>
              <a:t> </a:t>
            </a:r>
            <a:r>
              <a:rPr lang="ar-SA" sz="2800" b="1" dirty="0">
                <a:solidFill>
                  <a:schemeClr val="bg1">
                    <a:lumMod val="50000"/>
                  </a:schemeClr>
                </a:solidFill>
                <a:cs typeface="DecoType Naskh" pitchFamily="2" charset="-78"/>
              </a:rPr>
              <a:t> </a:t>
            </a:r>
            <a:r>
              <a:rPr lang="ar-SA" sz="2800" b="1" dirty="0" smtClean="0">
                <a:solidFill>
                  <a:schemeClr val="bg1">
                    <a:lumMod val="50000"/>
                  </a:schemeClr>
                </a:solidFill>
                <a:cs typeface="DecoType Naskh" pitchFamily="2" charset="-78"/>
              </a:rPr>
              <a:t>خارجية .</a:t>
            </a:r>
          </a:p>
          <a:p>
            <a:r>
              <a:rPr lang="ar-SA" sz="2800" b="1" dirty="0" smtClean="0">
                <a:solidFill>
                  <a:schemeClr val="bg1">
                    <a:lumMod val="50000"/>
                  </a:schemeClr>
                </a:solidFill>
                <a:cs typeface="DecoType Naskh" pitchFamily="2" charset="-78"/>
              </a:rPr>
              <a:t>نخاع </a:t>
            </a:r>
            <a:r>
              <a:rPr lang="en-US" sz="2800" b="1" dirty="0" smtClean="0">
                <a:solidFill>
                  <a:schemeClr val="bg1">
                    <a:lumMod val="50000"/>
                  </a:schemeClr>
                </a:solidFill>
                <a:cs typeface="DecoType Naskh" pitchFamily="2" charset="-78"/>
              </a:rPr>
              <a:t>medulla </a:t>
            </a:r>
            <a:r>
              <a:rPr lang="ar-SA" sz="2800" b="1" dirty="0" smtClean="0">
                <a:solidFill>
                  <a:schemeClr val="bg1">
                    <a:lumMod val="50000"/>
                  </a:schemeClr>
                </a:solidFill>
                <a:cs typeface="DecoType Naskh" pitchFamily="2" charset="-78"/>
              </a:rPr>
              <a:t> داخلي .</a:t>
            </a:r>
          </a:p>
          <a:p>
            <a:pPr>
              <a:buNone/>
            </a:pPr>
            <a:endParaRPr lang="ar-SA" sz="2800" b="1" dirty="0">
              <a:solidFill>
                <a:schemeClr val="bg1">
                  <a:lumMod val="50000"/>
                </a:schemeClr>
              </a:solidFill>
              <a:cs typeface="DecoType Naskh" pitchFamily="2" charset="-78"/>
            </a:endParaRPr>
          </a:p>
          <a:p>
            <a:pPr>
              <a:buNone/>
            </a:pPr>
            <a:r>
              <a:rPr lang="ar-SA" sz="2800" b="1" dirty="0" smtClean="0">
                <a:solidFill>
                  <a:schemeClr val="bg1">
                    <a:lumMod val="50000"/>
                  </a:schemeClr>
                </a:solidFill>
                <a:cs typeface="DecoType Naskh" pitchFamily="2" charset="-78"/>
              </a:rPr>
              <a:t>يمثل الجزء الخارجي في الواقع غدة أنثوية ، بينما يمثل الجزء الداخلي غدة ذكرية ، لذلك يسمى المنسل في هذه الحالة الجنينية </a:t>
            </a:r>
            <a:r>
              <a:rPr lang="ar-SA" sz="2800" b="1" u="sng" dirty="0" smtClean="0">
                <a:solidFill>
                  <a:schemeClr val="tx2"/>
                </a:solidFill>
                <a:effectLst>
                  <a:outerShdw blurRad="38100" dist="38100" dir="2700000" algn="tl">
                    <a:srgbClr val="000000">
                      <a:alpha val="43137"/>
                    </a:srgbClr>
                  </a:outerShdw>
                </a:effectLst>
                <a:cs typeface="DecoType Naskh" pitchFamily="2" charset="-78"/>
              </a:rPr>
              <a:t>بالغدة الخصوية المبيضية </a:t>
            </a:r>
            <a:r>
              <a:rPr lang="en-US" sz="2800" b="1" dirty="0" smtClean="0">
                <a:solidFill>
                  <a:schemeClr val="bg1">
                    <a:lumMod val="50000"/>
                  </a:schemeClr>
                </a:solidFill>
                <a:cs typeface="DecoType Naskh" pitchFamily="2" charset="-78"/>
              </a:rPr>
              <a:t>ovotestis </a:t>
            </a:r>
            <a:r>
              <a:rPr lang="ar-SA" sz="2800" b="1" dirty="0" smtClean="0">
                <a:solidFill>
                  <a:schemeClr val="bg1">
                    <a:lumMod val="50000"/>
                  </a:schemeClr>
                </a:solidFill>
                <a:cs typeface="DecoType Naskh" pitchFamily="2" charset="-78"/>
              </a:rPr>
              <a:t> </a:t>
            </a:r>
          </a:p>
          <a:p>
            <a:pPr>
              <a:buNone/>
            </a:pPr>
            <a:r>
              <a:rPr lang="ar-SA" sz="2800" b="1" dirty="0" smtClean="0">
                <a:solidFill>
                  <a:schemeClr val="bg1">
                    <a:lumMod val="50000"/>
                  </a:schemeClr>
                </a:solidFill>
                <a:cs typeface="DecoType Naskh" pitchFamily="2" charset="-78"/>
              </a:rPr>
              <a:t>ويكون هناك تشابه كامل بين الجنين المونث والجنين المذكر فيما يتعلق بهذه الغدة التناسلية . </a:t>
            </a:r>
          </a:p>
          <a:p>
            <a:pPr>
              <a:buNone/>
            </a:pPr>
            <a:endParaRPr lang="ar-SA" sz="2800" b="1" dirty="0">
              <a:solidFill>
                <a:schemeClr val="bg1">
                  <a:lumMod val="50000"/>
                </a:schemeClr>
              </a:solidFill>
              <a:cs typeface="DecoType Naskh" pitchFamily="2" charset="-78"/>
            </a:endParaRPr>
          </a:p>
          <a:p>
            <a:pPr>
              <a:buNone/>
            </a:pPr>
            <a:r>
              <a:rPr lang="ar-SA" sz="2800" b="1" dirty="0" smtClean="0">
                <a:solidFill>
                  <a:schemeClr val="bg1">
                    <a:lumMod val="50000"/>
                  </a:schemeClr>
                </a:solidFill>
                <a:cs typeface="DecoType Naskh" pitchFamily="2" charset="-78"/>
              </a:rPr>
              <a:t>وبعد ذلك يأتي دور الكروموسومات الجنسية التي توجد بصفة وراثية في تركيب الجنين وهي تعمل على حفز الخلايا لإفراز الهرمونات الجنسية التي توجه الجنين لينمو كذكر أو كأنثى فينمو الجزء الخارجي أو الداخلي للمنسل فيه تبعا لذلك ويضمر الجزء الآخر .</a:t>
            </a:r>
            <a:endParaRPr lang="ar-SA" sz="2800" b="1" dirty="0">
              <a:solidFill>
                <a:schemeClr val="bg1">
                  <a:lumMod val="50000"/>
                </a:schemeClr>
              </a:solidFill>
              <a:cs typeface="DecoType Naskh"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p7r.com/vb/uploaded/5920/01198326894.gif"/>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6" name="عنصر نائب للمحتوى 5"/>
          <p:cNvSpPr>
            <a:spLocks noGrp="1"/>
          </p:cNvSpPr>
          <p:nvPr>
            <p:ph idx="1"/>
          </p:nvPr>
        </p:nvSpPr>
        <p:spPr>
          <a:xfrm>
            <a:off x="467544" y="1268760"/>
            <a:ext cx="8229600" cy="5102027"/>
          </a:xfrm>
          <a:solidFill>
            <a:schemeClr val="accent4">
              <a:lumMod val="20000"/>
              <a:lumOff val="80000"/>
            </a:schemeClr>
          </a:solidFill>
        </p:spPr>
        <p:txBody>
          <a:bodyPr>
            <a:normAutofit/>
          </a:bodyPr>
          <a:lstStyle/>
          <a:p>
            <a:pPr>
              <a:buNone/>
            </a:pPr>
            <a:r>
              <a:rPr lang="ar-SA" sz="2400" b="1" dirty="0" smtClean="0">
                <a:solidFill>
                  <a:schemeClr val="accent4">
                    <a:lumMod val="75000"/>
                  </a:schemeClr>
                </a:solidFill>
                <a:cs typeface="DecoType Naskh" pitchFamily="2" charset="-78"/>
              </a:rPr>
              <a:t>تقوم معظم الحيوانات بإنتاج الأمشاج التناسلية خلال فترات معينة تعرف </a:t>
            </a:r>
            <a:r>
              <a:rPr lang="ar-SA" sz="2800" b="1" u="sng" dirty="0" smtClean="0">
                <a:solidFill>
                  <a:schemeClr val="bg1">
                    <a:lumMod val="50000"/>
                  </a:schemeClr>
                </a:solidFill>
                <a:effectLst>
                  <a:outerShdw blurRad="38100" dist="38100" dir="2700000" algn="tl">
                    <a:srgbClr val="000000">
                      <a:alpha val="43137"/>
                    </a:srgbClr>
                  </a:outerShdw>
                </a:effectLst>
                <a:cs typeface="DecoType Naskh" pitchFamily="2" charset="-78"/>
              </a:rPr>
              <a:t>بمواسم التوالد </a:t>
            </a:r>
            <a:r>
              <a:rPr lang="en-US" sz="2400" b="1" dirty="0" smtClean="0">
                <a:solidFill>
                  <a:schemeClr val="accent4">
                    <a:lumMod val="75000"/>
                  </a:schemeClr>
                </a:solidFill>
                <a:cs typeface="DecoType Naskh" pitchFamily="2" charset="-78"/>
              </a:rPr>
              <a:t>breeding seasons </a:t>
            </a:r>
            <a:endParaRPr lang="ar-SA" sz="2400" b="1" dirty="0" smtClean="0">
              <a:solidFill>
                <a:schemeClr val="accent4">
                  <a:lumMod val="75000"/>
                </a:schemeClr>
              </a:solidFill>
              <a:cs typeface="DecoType Naskh" pitchFamily="2" charset="-78"/>
            </a:endParaRPr>
          </a:p>
          <a:p>
            <a:pPr>
              <a:buNone/>
            </a:pPr>
            <a:r>
              <a:rPr lang="ar-SA" sz="2400" b="1" dirty="0" smtClean="0">
                <a:solidFill>
                  <a:schemeClr val="accent4">
                    <a:lumMod val="75000"/>
                  </a:schemeClr>
                </a:solidFill>
                <a:cs typeface="DecoType Naskh" pitchFamily="2" charset="-78"/>
              </a:rPr>
              <a:t>التي يتنوع طولها في الحيوانات المختلفة ، فقد تمتد ليوم واحد او ليلة واحدة مثلما في بعض الحلقيات البحرية ، او قد تستمر لفصل كامل من فصول السنة مثلما يحدث في معظم الاسماك والطيور وبعض الثديات ، وهناك حيوانات تمتد معها هذه الدورة لفصلين من كل عام ، كما ان هناك انواعا اخرى يستمر موسم التوالد عندها طول العام . </a:t>
            </a:r>
          </a:p>
          <a:p>
            <a:pPr>
              <a:buNone/>
            </a:pPr>
            <a:r>
              <a:rPr lang="ar-SA" sz="2400" b="1" dirty="0" smtClean="0">
                <a:solidFill>
                  <a:schemeClr val="accent4">
                    <a:lumMod val="75000"/>
                  </a:schemeClr>
                </a:solidFill>
                <a:cs typeface="DecoType Naskh" pitchFamily="2" charset="-78"/>
              </a:rPr>
              <a:t>ومن المعروف أن الذكور تنتج عادة الحيوانات المنوية بصفة مستمرة خلال موسم </a:t>
            </a:r>
            <a:r>
              <a:rPr lang="ar-SA" sz="2400" b="1" dirty="0" err="1" smtClean="0">
                <a:solidFill>
                  <a:schemeClr val="accent4">
                    <a:lumMod val="75000"/>
                  </a:schemeClr>
                </a:solidFill>
                <a:cs typeface="DecoType Naskh" pitchFamily="2" charset="-78"/>
              </a:rPr>
              <a:t>او</a:t>
            </a:r>
            <a:r>
              <a:rPr lang="ar-SA" sz="2400" b="1" dirty="0" smtClean="0">
                <a:solidFill>
                  <a:schemeClr val="accent4">
                    <a:lumMod val="75000"/>
                  </a:schemeClr>
                </a:solidFill>
                <a:cs typeface="DecoType Naskh" pitchFamily="2" charset="-78"/>
              </a:rPr>
              <a:t> مواسم التوالد ، وبنسبة اقل فيما بين هذه المواسم . </a:t>
            </a:r>
          </a:p>
          <a:p>
            <a:pPr>
              <a:buNone/>
            </a:pPr>
            <a:r>
              <a:rPr lang="ar-SA" sz="2400" b="1" dirty="0" smtClean="0">
                <a:solidFill>
                  <a:schemeClr val="accent4">
                    <a:lumMod val="75000"/>
                  </a:schemeClr>
                </a:solidFill>
                <a:cs typeface="DecoType Naskh" pitchFamily="2" charset="-78"/>
              </a:rPr>
              <a:t>ولكن إناث الحيوان لا تنتج البويضات بصفة مستمرة ، ولذلك فان الوقع او الرتم الجنسي يكون اكثر وضوحا في الاناث . وتنتج الأنثى عادة مجموعة من البويضات أثناء موسم التوالد كما يتضح بصورة خاصة في كثير من الثدييات ، حيث يشار الى فترة انتاج البويضات ونضجه لديها </a:t>
            </a:r>
            <a:r>
              <a:rPr lang="ar-SA" sz="2800" b="1" u="sng" dirty="0" smtClean="0">
                <a:solidFill>
                  <a:schemeClr val="bg1">
                    <a:lumMod val="50000"/>
                  </a:schemeClr>
                </a:solidFill>
                <a:effectLst>
                  <a:outerShdw blurRad="38100" dist="38100" dir="2700000" algn="tl">
                    <a:srgbClr val="000000">
                      <a:alpha val="43137"/>
                    </a:srgbClr>
                  </a:outerShdw>
                </a:effectLst>
                <a:cs typeface="DecoType Naskh" pitchFamily="2" charset="-78"/>
              </a:rPr>
              <a:t>بدورة الشبق او الدورة النزوية </a:t>
            </a:r>
            <a:r>
              <a:rPr lang="ar-SA" sz="2800" b="1" u="sng" dirty="0">
                <a:solidFill>
                  <a:schemeClr val="bg1">
                    <a:lumMod val="50000"/>
                  </a:schemeClr>
                </a:solidFill>
                <a:effectLst>
                  <a:outerShdw blurRad="38100" dist="38100" dir="2700000" algn="tl">
                    <a:srgbClr val="000000">
                      <a:alpha val="43137"/>
                    </a:srgbClr>
                  </a:outerShdw>
                </a:effectLst>
                <a:cs typeface="DecoType Naskh" pitchFamily="2" charset="-78"/>
              </a:rPr>
              <a:t> </a:t>
            </a:r>
            <a:r>
              <a:rPr lang="en-US" sz="2400" b="1" dirty="0" smtClean="0">
                <a:solidFill>
                  <a:schemeClr val="accent4">
                    <a:lumMod val="75000"/>
                  </a:schemeClr>
                </a:solidFill>
                <a:cs typeface="DecoType Naskh" pitchFamily="2" charset="-78"/>
              </a:rPr>
              <a:t>oestrous cycle </a:t>
            </a:r>
            <a:endParaRPr lang="ar-SA" sz="2400" b="1" dirty="0">
              <a:solidFill>
                <a:schemeClr val="accent4">
                  <a:lumMod val="75000"/>
                </a:schemeClr>
              </a:solidFill>
              <a:cs typeface="DecoType Naskh" pitchFamily="2" charset="-78"/>
            </a:endParaRPr>
          </a:p>
        </p:txBody>
      </p:sp>
      <p:sp>
        <p:nvSpPr>
          <p:cNvPr id="8" name="مستطيل مستدير الزوايا 7"/>
          <p:cNvSpPr/>
          <p:nvPr/>
        </p:nvSpPr>
        <p:spPr>
          <a:xfrm>
            <a:off x="6228184" y="260648"/>
            <a:ext cx="2376264" cy="864096"/>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u="sng" dirty="0" smtClean="0">
                <a:solidFill>
                  <a:schemeClr val="accent4">
                    <a:lumMod val="75000"/>
                  </a:schemeClr>
                </a:solidFill>
                <a:effectLst>
                  <a:outerShdw blurRad="38100" dist="38100" dir="2700000" algn="tl">
                    <a:srgbClr val="000000">
                      <a:alpha val="43137"/>
                    </a:srgbClr>
                  </a:outerShdw>
                </a:effectLst>
                <a:cs typeface="DecoType Naskh" pitchFamily="2" charset="-78"/>
              </a:rPr>
              <a:t>الدورات التناسلية </a:t>
            </a:r>
            <a:endParaRPr lang="ar-SA" sz="3200" b="1" u="sng" dirty="0">
              <a:solidFill>
                <a:schemeClr val="accent4">
                  <a:lumMod val="75000"/>
                </a:schemeClr>
              </a:solidFill>
              <a:effectLst>
                <a:outerShdw blurRad="38100" dist="38100" dir="2700000" algn="tl">
                  <a:srgbClr val="000000">
                    <a:alpha val="43137"/>
                  </a:srgbClr>
                </a:outerShdw>
              </a:effectLst>
              <a:cs typeface="DecoType Naskh"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p7r.com/vb/uploaded/5920/01198326894.gif"/>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6" name="عنصر نائب للمحتوى 5"/>
          <p:cNvSpPr>
            <a:spLocks noGrp="1"/>
          </p:cNvSpPr>
          <p:nvPr>
            <p:ph idx="1"/>
          </p:nvPr>
        </p:nvSpPr>
        <p:spPr>
          <a:xfrm>
            <a:off x="467544" y="1124744"/>
            <a:ext cx="8229600" cy="2448272"/>
          </a:xfrm>
          <a:solidFill>
            <a:schemeClr val="accent5">
              <a:lumMod val="20000"/>
              <a:lumOff val="80000"/>
            </a:schemeClr>
          </a:solidFill>
        </p:spPr>
        <p:txBody>
          <a:bodyPr>
            <a:noAutofit/>
          </a:bodyPr>
          <a:lstStyle/>
          <a:p>
            <a:pPr>
              <a:buNone/>
            </a:pPr>
            <a:r>
              <a:rPr lang="ar-SA" sz="2800" b="1" dirty="0" smtClean="0">
                <a:solidFill>
                  <a:schemeClr val="accent1"/>
                </a:solidFill>
                <a:cs typeface="DecoType Naskh" pitchFamily="2" charset="-78"/>
              </a:rPr>
              <a:t>فترة الحمل هي فترة نمو الجنين داخل رحم الأم . ويختلف طول هذه الفترة في الحيوانات المختلفة ، وهي عادة تمتد لمدة اطول في الحيوانات الأكبر حجما ، فهي تتراوح بين 21-22 شهرا في الفيل ، وتبلغ 11 شهرا في الحصان ، 5 اشهر في الماشية ، 63 يوما في الكلب ، 32 يوما في الارنب .</a:t>
            </a:r>
          </a:p>
          <a:p>
            <a:pPr>
              <a:buNone/>
            </a:pPr>
            <a:r>
              <a:rPr lang="ar-SA" sz="2800" b="1" dirty="0" smtClean="0">
                <a:solidFill>
                  <a:schemeClr val="accent1"/>
                </a:solidFill>
                <a:cs typeface="DecoType Naskh" pitchFamily="2" charset="-78"/>
              </a:rPr>
              <a:t>أما في الإنسان فهي تبلغ 280 يوما ، ولا تقل بحال عن 250 يوما كما لا تزيد عن 310 يوما</a:t>
            </a:r>
            <a:endParaRPr lang="ar-SA" sz="2800" b="1" dirty="0">
              <a:solidFill>
                <a:schemeClr val="accent1"/>
              </a:solidFill>
              <a:cs typeface="DecoType Naskh" pitchFamily="2" charset="-78"/>
            </a:endParaRPr>
          </a:p>
        </p:txBody>
      </p:sp>
      <p:sp>
        <p:nvSpPr>
          <p:cNvPr id="8" name="مستطيل مستدير الزوايا 7"/>
          <p:cNvSpPr/>
          <p:nvPr/>
        </p:nvSpPr>
        <p:spPr>
          <a:xfrm>
            <a:off x="6588224" y="260648"/>
            <a:ext cx="2016224" cy="72008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u="sng" dirty="0" smtClean="0">
                <a:solidFill>
                  <a:schemeClr val="accent1"/>
                </a:solidFill>
                <a:effectLst>
                  <a:outerShdw blurRad="38100" dist="38100" dir="2700000" algn="tl">
                    <a:srgbClr val="000000">
                      <a:alpha val="43137"/>
                    </a:srgbClr>
                  </a:outerShdw>
                </a:effectLst>
                <a:cs typeface="DecoType Naskh" pitchFamily="2" charset="-78"/>
              </a:rPr>
              <a:t>الحمل</a:t>
            </a:r>
            <a:r>
              <a:rPr lang="ar-SA" dirty="0" smtClean="0"/>
              <a:t> </a:t>
            </a:r>
            <a:endParaRPr lang="ar-SA" dirty="0"/>
          </a:p>
        </p:txBody>
      </p:sp>
      <p:sp>
        <p:nvSpPr>
          <p:cNvPr id="9" name="مستطيل مستدير الزوايا 8"/>
          <p:cNvSpPr/>
          <p:nvPr/>
        </p:nvSpPr>
        <p:spPr>
          <a:xfrm>
            <a:off x="6588224" y="3789040"/>
            <a:ext cx="2016224" cy="72008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u="sng" dirty="0" smtClean="0">
                <a:solidFill>
                  <a:schemeClr val="accent1"/>
                </a:solidFill>
                <a:effectLst>
                  <a:outerShdw blurRad="38100" dist="38100" dir="2700000" algn="tl">
                    <a:srgbClr val="000000">
                      <a:alpha val="43137"/>
                    </a:srgbClr>
                  </a:outerShdw>
                </a:effectLst>
                <a:cs typeface="DecoType Naskh" pitchFamily="2" charset="-78"/>
              </a:rPr>
              <a:t>الوضع</a:t>
            </a:r>
            <a:r>
              <a:rPr lang="ar-SA" dirty="0" smtClean="0"/>
              <a:t> </a:t>
            </a:r>
            <a:endParaRPr lang="ar-SA" dirty="0"/>
          </a:p>
        </p:txBody>
      </p:sp>
      <p:sp>
        <p:nvSpPr>
          <p:cNvPr id="10" name="مربع نص 9"/>
          <p:cNvSpPr txBox="1"/>
          <p:nvPr/>
        </p:nvSpPr>
        <p:spPr>
          <a:xfrm>
            <a:off x="4211960" y="4869160"/>
            <a:ext cx="4361195" cy="1384995"/>
          </a:xfrm>
          <a:prstGeom prst="rect">
            <a:avLst/>
          </a:prstGeom>
          <a:solidFill>
            <a:schemeClr val="accent4">
              <a:lumMod val="20000"/>
              <a:lumOff val="80000"/>
            </a:schemeClr>
          </a:solidFill>
        </p:spPr>
        <p:txBody>
          <a:bodyPr wrap="square" rtlCol="1">
            <a:spAutoFit/>
          </a:bodyPr>
          <a:lstStyle/>
          <a:p>
            <a:r>
              <a:rPr lang="ar-SA" sz="2800" b="1" dirty="0" smtClean="0">
                <a:solidFill>
                  <a:schemeClr val="accent1"/>
                </a:solidFill>
                <a:cs typeface="DecoType Naskh" pitchFamily="2" charset="-78"/>
              </a:rPr>
              <a:t>يقصد بالوضع ولادة الجنين ، التي تتم بمساعدة انقباضات منتظمة للعضلات اللاارادية او الملساء في جدار الرحم .</a:t>
            </a:r>
            <a:endParaRPr lang="ar-SA" sz="2800" b="1" dirty="0">
              <a:solidFill>
                <a:schemeClr val="accent1"/>
              </a:solidFill>
              <a:cs typeface="DecoType Naskh" pitchFamily="2"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p7r.com/vb/uploaded/5920/01198326894.gif"/>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5" name="عنوان 4"/>
          <p:cNvSpPr>
            <a:spLocks noGrp="1"/>
          </p:cNvSpPr>
          <p:nvPr>
            <p:ph type="title"/>
          </p:nvPr>
        </p:nvSpPr>
        <p:spPr>
          <a:xfrm>
            <a:off x="2051720" y="260648"/>
            <a:ext cx="5472608" cy="1143000"/>
          </a:xfrm>
        </p:spPr>
        <p:txBody>
          <a:bodyPr>
            <a:noAutofit/>
          </a:bodyPr>
          <a:lstStyle/>
          <a:p>
            <a:r>
              <a:rPr lang="ar-SA" sz="4000" b="1" u="sng" dirty="0" smtClean="0">
                <a:solidFill>
                  <a:srgbClr val="7030A0"/>
                </a:solidFill>
                <a:effectLst>
                  <a:outerShdw blurRad="38100" dist="38100" dir="2700000" algn="tl">
                    <a:srgbClr val="000000">
                      <a:alpha val="43137"/>
                    </a:srgbClr>
                  </a:outerShdw>
                </a:effectLst>
                <a:cs typeface="DecoType Naskh" pitchFamily="2" charset="-78"/>
              </a:rPr>
              <a:t>دورة الشبق أو الدورة النزوية في الإنسان </a:t>
            </a:r>
            <a:endParaRPr lang="ar-SA" sz="4000" b="1" u="sng" dirty="0">
              <a:solidFill>
                <a:srgbClr val="7030A0"/>
              </a:solidFill>
              <a:effectLst>
                <a:outerShdw blurRad="38100" dist="38100" dir="2700000" algn="tl">
                  <a:srgbClr val="000000">
                    <a:alpha val="43137"/>
                  </a:srgbClr>
                </a:outerShdw>
              </a:effectLst>
              <a:cs typeface="DecoType Naskh" pitchFamily="2" charset="-78"/>
            </a:endParaRPr>
          </a:p>
        </p:txBody>
      </p:sp>
      <p:sp>
        <p:nvSpPr>
          <p:cNvPr id="6" name="عنصر نائب للمحتوى 5"/>
          <p:cNvSpPr>
            <a:spLocks noGrp="1"/>
          </p:cNvSpPr>
          <p:nvPr>
            <p:ph idx="1"/>
          </p:nvPr>
        </p:nvSpPr>
        <p:spPr>
          <a:solidFill>
            <a:schemeClr val="bg1"/>
          </a:solidFill>
        </p:spPr>
        <p:txBody>
          <a:bodyPr>
            <a:normAutofit/>
          </a:bodyPr>
          <a:lstStyle/>
          <a:p>
            <a:pPr>
              <a:buNone/>
            </a:pPr>
            <a:r>
              <a:rPr lang="ar-SA" sz="2400" b="1" dirty="0" smtClean="0">
                <a:solidFill>
                  <a:schemeClr val="bg1">
                    <a:lumMod val="50000"/>
                  </a:schemeClr>
                </a:solidFill>
                <a:cs typeface="DecoType Naskh" pitchFamily="2" charset="-78"/>
              </a:rPr>
              <a:t>يتم التبويضات بصورة منتظمة في الإنسان بعد سن البلوغ ، وتستغرق دورة الشبق في الانثى 25-28 يوما </a:t>
            </a:r>
          </a:p>
          <a:p>
            <a:pPr>
              <a:buNone/>
            </a:pPr>
            <a:r>
              <a:rPr lang="ar-SA" sz="2400" b="1" dirty="0" smtClean="0">
                <a:solidFill>
                  <a:schemeClr val="bg1">
                    <a:lumMod val="50000"/>
                  </a:schemeClr>
                </a:solidFill>
                <a:cs typeface="DecoType Naskh" pitchFamily="2" charset="-78"/>
              </a:rPr>
              <a:t>ويمكن تقسيمها إلى أربع مراحل على النحو التالي :</a:t>
            </a:r>
          </a:p>
          <a:p>
            <a:pPr>
              <a:buNone/>
            </a:pPr>
            <a:endParaRPr lang="ar-SA" sz="2400" b="1" dirty="0" smtClean="0">
              <a:solidFill>
                <a:schemeClr val="bg1">
                  <a:lumMod val="50000"/>
                </a:schemeClr>
              </a:solidFill>
            </a:endParaRPr>
          </a:p>
          <a:p>
            <a:pPr>
              <a:buNone/>
            </a:pPr>
            <a:endParaRPr lang="ar-SA" sz="2400" b="1" dirty="0">
              <a:solidFill>
                <a:schemeClr val="bg1">
                  <a:lumMod val="50000"/>
                </a:schemeClr>
              </a:solidFill>
            </a:endParaRPr>
          </a:p>
          <a:p>
            <a:pPr>
              <a:buNone/>
            </a:pPr>
            <a:endParaRPr lang="ar-SA" sz="1800" dirty="0" smtClean="0">
              <a:solidFill>
                <a:schemeClr val="bg1">
                  <a:lumMod val="50000"/>
                </a:schemeClr>
              </a:solidFill>
            </a:endParaRPr>
          </a:p>
          <a:p>
            <a:pPr>
              <a:buNone/>
            </a:pPr>
            <a:endParaRPr lang="ar-SA" sz="1800" dirty="0" smtClean="0">
              <a:solidFill>
                <a:schemeClr val="bg1">
                  <a:lumMod val="50000"/>
                </a:schemeClr>
              </a:solidFill>
            </a:endParaRPr>
          </a:p>
          <a:p>
            <a:pPr>
              <a:buNone/>
            </a:pPr>
            <a:r>
              <a:rPr lang="ar-SA" sz="2400" b="1" dirty="0" smtClean="0">
                <a:solidFill>
                  <a:schemeClr val="bg1">
                    <a:lumMod val="50000"/>
                  </a:schemeClr>
                </a:solidFill>
                <a:cs typeface="DecoType Naskh" pitchFamily="2" charset="-78"/>
              </a:rPr>
              <a:t>تكون الأنثى في هذه المرحلة مستعدة للحمل ، اذا يكبر حجم الرحم فيها ويمتلئ جداره بالشعيرات الدموية ويتضخم الغشاء المخاطي المبطن له ، وتحدث فيه كل هذه التغيرات نتيجة لزيادة معدل افراز الهرمون المنبه لتكوين الحويصلة .</a:t>
            </a:r>
            <a:endParaRPr lang="ar-SA" sz="2400" b="1" dirty="0">
              <a:solidFill>
                <a:schemeClr val="bg1">
                  <a:lumMod val="50000"/>
                </a:schemeClr>
              </a:solidFill>
              <a:cs typeface="DecoType Naskh" pitchFamily="2" charset="-78"/>
            </a:endParaRPr>
          </a:p>
        </p:txBody>
      </p:sp>
      <p:sp>
        <p:nvSpPr>
          <p:cNvPr id="9" name="مستطيل 8"/>
          <p:cNvSpPr/>
          <p:nvPr/>
        </p:nvSpPr>
        <p:spPr>
          <a:xfrm>
            <a:off x="6012160" y="2852936"/>
            <a:ext cx="2592288" cy="72008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rgbClr val="7030A0"/>
                </a:solidFill>
                <a:effectLst>
                  <a:outerShdw blurRad="38100" dist="38100" dir="2700000" algn="tl">
                    <a:srgbClr val="000000">
                      <a:alpha val="43137"/>
                    </a:srgbClr>
                  </a:outerShdw>
                </a:effectLst>
              </a:rPr>
              <a:t>1</a:t>
            </a:r>
            <a:r>
              <a:rPr lang="ar-SA" sz="2400" b="1" dirty="0" smtClean="0">
                <a:solidFill>
                  <a:srgbClr val="7030A0"/>
                </a:solidFill>
                <a:effectLst>
                  <a:outerShdw blurRad="38100" dist="38100" dir="2700000" algn="tl">
                    <a:srgbClr val="000000">
                      <a:alpha val="43137"/>
                    </a:srgbClr>
                  </a:outerShdw>
                </a:effectLst>
                <a:cs typeface="DecoType Naskh" pitchFamily="2" charset="-78"/>
              </a:rPr>
              <a:t>- فترة ما قبل الشبق أو التبويض </a:t>
            </a:r>
            <a:endParaRPr lang="ar-SA" sz="2400" b="1" dirty="0">
              <a:solidFill>
                <a:srgbClr val="7030A0"/>
              </a:solidFill>
              <a:effectLst>
                <a:outerShdw blurRad="38100" dist="38100" dir="2700000" algn="tl">
                  <a:srgbClr val="000000">
                    <a:alpha val="43137"/>
                  </a:srgbClr>
                </a:outerShdw>
              </a:effectLst>
              <a:cs typeface="DecoType Naskh"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p7r.com/vb/uploaded/5920/01198326894.gif"/>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5" name="مستطيل 4"/>
          <p:cNvSpPr/>
          <p:nvPr/>
        </p:nvSpPr>
        <p:spPr>
          <a:xfrm>
            <a:off x="6156176" y="692696"/>
            <a:ext cx="2592288" cy="72008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rgbClr val="7030A0"/>
                </a:solidFill>
                <a:effectLst>
                  <a:outerShdw blurRad="38100" dist="38100" dir="2700000" algn="tl">
                    <a:srgbClr val="000000">
                      <a:alpha val="43137"/>
                    </a:srgbClr>
                  </a:outerShdw>
                </a:effectLst>
              </a:rPr>
              <a:t>1</a:t>
            </a:r>
            <a:r>
              <a:rPr lang="ar-SA" sz="2400" b="1" dirty="0" smtClean="0">
                <a:solidFill>
                  <a:srgbClr val="7030A0"/>
                </a:solidFill>
                <a:effectLst>
                  <a:outerShdw blurRad="38100" dist="38100" dir="2700000" algn="tl">
                    <a:srgbClr val="000000">
                      <a:alpha val="43137"/>
                    </a:srgbClr>
                  </a:outerShdw>
                </a:effectLst>
                <a:cs typeface="DecoType Naskh" pitchFamily="2" charset="-78"/>
              </a:rPr>
              <a:t>- فترة الشبق أو التبويض </a:t>
            </a:r>
            <a:endParaRPr lang="ar-SA" sz="2400" b="1" dirty="0">
              <a:solidFill>
                <a:srgbClr val="7030A0"/>
              </a:solidFill>
              <a:effectLst>
                <a:outerShdw blurRad="38100" dist="38100" dir="2700000" algn="tl">
                  <a:srgbClr val="000000">
                    <a:alpha val="43137"/>
                  </a:srgbClr>
                </a:outerShdw>
              </a:effectLst>
              <a:cs typeface="DecoType Naskh" pitchFamily="2" charset="-78"/>
            </a:endParaRPr>
          </a:p>
        </p:txBody>
      </p:sp>
      <p:sp>
        <p:nvSpPr>
          <p:cNvPr id="7" name="عنصر نائب للمحتوى 6"/>
          <p:cNvSpPr>
            <a:spLocks noGrp="1"/>
          </p:cNvSpPr>
          <p:nvPr>
            <p:ph idx="1"/>
          </p:nvPr>
        </p:nvSpPr>
        <p:spPr>
          <a:xfrm>
            <a:off x="4067944" y="1628800"/>
            <a:ext cx="4834880" cy="4421088"/>
          </a:xfrm>
        </p:spPr>
        <p:txBody>
          <a:bodyPr>
            <a:normAutofit/>
          </a:bodyPr>
          <a:lstStyle/>
          <a:p>
            <a:pPr>
              <a:buNone/>
            </a:pPr>
            <a:r>
              <a:rPr lang="ar-SA" b="1" dirty="0" smtClean="0">
                <a:solidFill>
                  <a:schemeClr val="bg1">
                    <a:lumMod val="50000"/>
                  </a:schemeClr>
                </a:solidFill>
                <a:cs typeface="DecoType Naskh" pitchFamily="2" charset="-78"/>
              </a:rPr>
              <a:t>تتمزق خلالها حويصلة جراف في المبيض ، وتتحرر منها البويضة وتمر الى قناة فالوب في طريقها الى الرحم .</a:t>
            </a:r>
          </a:p>
          <a:p>
            <a:pPr>
              <a:buNone/>
            </a:pPr>
            <a:r>
              <a:rPr lang="ar-SA" b="1" dirty="0" smtClean="0">
                <a:solidFill>
                  <a:schemeClr val="bg1">
                    <a:lumMod val="50000"/>
                  </a:schemeClr>
                </a:solidFill>
                <a:cs typeface="DecoType Naskh" pitchFamily="2" charset="-78"/>
              </a:rPr>
              <a:t>وقد يتم إخصابها بالمنيات خلال هذه الرحلة ، وعندئذ تتوقف دورة الشبق ويبدا الحمل  أما إذا لم تخصب أثناء ذلك ، فان الدورة تستمر ، وبذا تبدا المرحلة التالية . </a:t>
            </a:r>
            <a:endParaRPr lang="ar-SA" b="1" dirty="0">
              <a:solidFill>
                <a:schemeClr val="bg1">
                  <a:lumMod val="50000"/>
                </a:schemeClr>
              </a:solidFill>
              <a:cs typeface="DecoType Naskh" pitchFamily="2" charset="-78"/>
            </a:endParaRPr>
          </a:p>
        </p:txBody>
      </p:sp>
      <p:pic>
        <p:nvPicPr>
          <p:cNvPr id="6146" name="Picture 2"/>
          <p:cNvPicPr>
            <a:picLocks noChangeAspect="1" noChangeArrowheads="1"/>
          </p:cNvPicPr>
          <p:nvPr/>
        </p:nvPicPr>
        <p:blipFill>
          <a:blip r:embed="rId4" cstate="print"/>
          <a:srcRect/>
          <a:stretch>
            <a:fillRect/>
          </a:stretch>
        </p:blipFill>
        <p:spPr bwMode="auto">
          <a:xfrm>
            <a:off x="0" y="0"/>
            <a:ext cx="3923928" cy="685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p7r.com/vb/uploaded/5920/01198326894.gif"/>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5" name="مستطيل 4"/>
          <p:cNvSpPr/>
          <p:nvPr/>
        </p:nvSpPr>
        <p:spPr>
          <a:xfrm>
            <a:off x="5796136" y="692696"/>
            <a:ext cx="2952328" cy="79208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solidFill>
                  <a:srgbClr val="7030A0"/>
                </a:solidFill>
                <a:effectLst>
                  <a:outerShdw blurRad="38100" dist="38100" dir="2700000" algn="tl">
                    <a:srgbClr val="000000">
                      <a:alpha val="43137"/>
                    </a:srgbClr>
                  </a:outerShdw>
                </a:effectLst>
                <a:cs typeface="DecoType Naskh" pitchFamily="2" charset="-78"/>
              </a:rPr>
              <a:t>3- فترة ما بعد الشبق أو التبويض  </a:t>
            </a:r>
            <a:endParaRPr lang="ar-SA" sz="2800" b="1" dirty="0">
              <a:solidFill>
                <a:srgbClr val="7030A0"/>
              </a:solidFill>
              <a:effectLst>
                <a:outerShdw blurRad="38100" dist="38100" dir="2700000" algn="tl">
                  <a:srgbClr val="000000">
                    <a:alpha val="43137"/>
                  </a:srgbClr>
                </a:outerShdw>
              </a:effectLst>
              <a:cs typeface="DecoType Naskh" pitchFamily="2" charset="-78"/>
            </a:endParaRPr>
          </a:p>
        </p:txBody>
      </p:sp>
      <p:sp>
        <p:nvSpPr>
          <p:cNvPr id="7" name="عنصر نائب للمحتوى 6"/>
          <p:cNvSpPr>
            <a:spLocks noGrp="1"/>
          </p:cNvSpPr>
          <p:nvPr>
            <p:ph idx="1"/>
          </p:nvPr>
        </p:nvSpPr>
        <p:spPr>
          <a:xfrm>
            <a:off x="467544" y="2276872"/>
            <a:ext cx="8229600" cy="2476872"/>
          </a:xfrm>
        </p:spPr>
        <p:txBody>
          <a:bodyPr>
            <a:noAutofit/>
          </a:bodyPr>
          <a:lstStyle/>
          <a:p>
            <a:pPr>
              <a:buNone/>
            </a:pPr>
            <a:r>
              <a:rPr lang="ar-SA" sz="2800" b="1" dirty="0" smtClean="0">
                <a:solidFill>
                  <a:schemeClr val="bg1">
                    <a:lumMod val="50000"/>
                  </a:schemeClr>
                </a:solidFill>
                <a:cs typeface="DecoType Naskh" pitchFamily="2" charset="-78"/>
              </a:rPr>
              <a:t>تبقى البويضة غير المخصبة في هذه الفترة لبضعة أيام في الرحم قبل أن تتحلل . ويقل معدل إفراز الهرمونات الجنسية فيها نتيجة لازدياد معدل إفراز هرمون البروجسترون . ويؤدي نقص إفراز الهرمون منبه الجسم الأصفر </a:t>
            </a:r>
            <a:r>
              <a:rPr lang="en-US" sz="2800" b="1" dirty="0" smtClean="0">
                <a:solidFill>
                  <a:schemeClr val="bg1">
                    <a:lumMod val="50000"/>
                  </a:schemeClr>
                </a:solidFill>
                <a:cs typeface="DecoType Naskh" pitchFamily="2" charset="-78"/>
              </a:rPr>
              <a:t>L.H.  </a:t>
            </a:r>
            <a:r>
              <a:rPr lang="en-US" sz="2800" b="1" dirty="0">
                <a:solidFill>
                  <a:schemeClr val="bg1">
                    <a:lumMod val="50000"/>
                  </a:schemeClr>
                </a:solidFill>
                <a:cs typeface="DecoType Naskh" pitchFamily="2" charset="-78"/>
              </a:rPr>
              <a:t> </a:t>
            </a:r>
            <a:r>
              <a:rPr lang="ar-SA" sz="2800" b="1" dirty="0" smtClean="0">
                <a:solidFill>
                  <a:schemeClr val="bg1">
                    <a:lumMod val="50000"/>
                  </a:schemeClr>
                </a:solidFill>
                <a:cs typeface="DecoType Naskh" pitchFamily="2" charset="-78"/>
              </a:rPr>
              <a:t>  إلى  ضمور الجسم الأصفر في المبيض ، والى حدوث انقباضات قوية في جدار الرحم تتسبب في تمزق وخروج الطبقة المخاطية المبطنة له ومعها كمية من الدم تقدر بحوالي 200-300 ملليلتر ، وتعرف هذه الظاهره بالطمث او الحيض التي تستمر لما يقرب من 5 ايام . ويحدث الطمث في الإنسان والرئيسيات العليا فقط ، ولا يحدث في بقية الحيوانات . </a:t>
            </a:r>
            <a:endParaRPr lang="ar-SA" sz="2800" b="1" dirty="0">
              <a:solidFill>
                <a:schemeClr val="bg1">
                  <a:lumMod val="50000"/>
                </a:schemeClr>
              </a:solidFill>
              <a:cs typeface="DecoType Naskh" pitchFamily="2"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p7r.com/vb/uploaded/5920/01198326894.gif"/>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5" name="مستطيل 4"/>
          <p:cNvSpPr/>
          <p:nvPr/>
        </p:nvSpPr>
        <p:spPr>
          <a:xfrm>
            <a:off x="5724128" y="836712"/>
            <a:ext cx="2952328" cy="79208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solidFill>
                  <a:srgbClr val="7030A0"/>
                </a:solidFill>
                <a:effectLst>
                  <a:outerShdw blurRad="38100" dist="38100" dir="2700000" algn="tl">
                    <a:srgbClr val="000000">
                      <a:alpha val="43137"/>
                    </a:srgbClr>
                  </a:outerShdw>
                </a:effectLst>
                <a:cs typeface="DecoType Naskh" pitchFamily="2" charset="-78"/>
              </a:rPr>
              <a:t>4- فترة الشبق الثنائية أو فترة الراحة </a:t>
            </a:r>
            <a:endParaRPr lang="ar-SA" sz="2800" b="1" dirty="0">
              <a:solidFill>
                <a:srgbClr val="7030A0"/>
              </a:solidFill>
              <a:effectLst>
                <a:outerShdw blurRad="38100" dist="38100" dir="2700000" algn="tl">
                  <a:srgbClr val="000000">
                    <a:alpha val="43137"/>
                  </a:srgbClr>
                </a:outerShdw>
              </a:effectLst>
              <a:cs typeface="DecoType Naskh" pitchFamily="2" charset="-78"/>
            </a:endParaRPr>
          </a:p>
        </p:txBody>
      </p:sp>
      <p:sp>
        <p:nvSpPr>
          <p:cNvPr id="7" name="عنصر نائب للمحتوى 6"/>
          <p:cNvSpPr>
            <a:spLocks noGrp="1"/>
          </p:cNvSpPr>
          <p:nvPr>
            <p:ph idx="1"/>
          </p:nvPr>
        </p:nvSpPr>
        <p:spPr>
          <a:xfrm>
            <a:off x="467544" y="2060848"/>
            <a:ext cx="8229600" cy="2836912"/>
          </a:xfrm>
        </p:spPr>
        <p:txBody>
          <a:bodyPr>
            <a:normAutofit/>
          </a:bodyPr>
          <a:lstStyle/>
          <a:p>
            <a:pPr>
              <a:buNone/>
            </a:pPr>
            <a:r>
              <a:rPr lang="ar-SA" sz="2800" b="1" dirty="0" smtClean="0">
                <a:solidFill>
                  <a:schemeClr val="bg1">
                    <a:lumMod val="50000"/>
                  </a:schemeClr>
                </a:solidFill>
                <a:cs typeface="DecoType Naskh" pitchFamily="2" charset="-78"/>
              </a:rPr>
              <a:t>تستمر هذه المرحلة لما يقارب من 10 أيام ، وتتكون خلالها حويصلة جراف جديدة في المبيض ،</a:t>
            </a:r>
          </a:p>
          <a:p>
            <a:pPr>
              <a:buNone/>
            </a:pPr>
            <a:r>
              <a:rPr lang="ar-SA" sz="2800" b="1" dirty="0" smtClean="0">
                <a:solidFill>
                  <a:schemeClr val="bg1">
                    <a:lumMod val="50000"/>
                  </a:schemeClr>
                </a:solidFill>
                <a:cs typeface="DecoType Naskh" pitchFamily="2" charset="-78"/>
              </a:rPr>
              <a:t>التي يكتمل تكوينها بعد 14-15 يوما من بداية الحيض السابق .</a:t>
            </a:r>
          </a:p>
          <a:p>
            <a:pPr>
              <a:buNone/>
            </a:pPr>
            <a:r>
              <a:rPr lang="ar-SA" sz="2800" b="1" dirty="0" smtClean="0">
                <a:solidFill>
                  <a:schemeClr val="bg1">
                    <a:lumMod val="50000"/>
                  </a:schemeClr>
                </a:solidFill>
                <a:cs typeface="DecoType Naskh" pitchFamily="2" charset="-78"/>
              </a:rPr>
              <a:t>وتتوقف فترة هذا النشاط الجنسي الدوري في أنثى الإنسان عند منتصف العمر تقريبا ، حيث تبلغ ما يسمى بسن اليأس ( وقف الدورة ) .</a:t>
            </a:r>
            <a:endParaRPr lang="ar-SA" sz="2800" b="1" dirty="0">
              <a:solidFill>
                <a:schemeClr val="bg1">
                  <a:lumMod val="50000"/>
                </a:schemeClr>
              </a:solidFill>
              <a:cs typeface="DecoType Naskh" pitchFamily="2" charset="-7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TotalTime>
  <Words>747</Words>
  <Application>Microsoft Office PowerPoint</Application>
  <PresentationFormat>عرض على الشاشة (3:4)‏</PresentationFormat>
  <Paragraphs>50</Paragraphs>
  <Slides>10</Slides>
  <Notes>10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سمة Office</vt:lpstr>
      <vt:lpstr>التكاثر </vt:lpstr>
      <vt:lpstr>الشريحة 2</vt:lpstr>
      <vt:lpstr>الشريحة 3</vt:lpstr>
      <vt:lpstr>الشريحة 4</vt:lpstr>
      <vt:lpstr>الشريحة 5</vt:lpstr>
      <vt:lpstr>دورة الشبق أو الدورة النزوية في الإنسان </vt:lpstr>
      <vt:lpstr>الشريحة 7</vt:lpstr>
      <vt:lpstr>الشريحة 8</vt:lpstr>
      <vt:lpstr>الشريحة 9</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acer</dc:creator>
  <cp:lastModifiedBy>itp-0ct-10</cp:lastModifiedBy>
  <cp:revision>15</cp:revision>
  <dcterms:created xsi:type="dcterms:W3CDTF">2011-05-29T14:08:23Z</dcterms:created>
  <dcterms:modified xsi:type="dcterms:W3CDTF">2011-11-03T09:19:05Z</dcterms:modified>
</cp:coreProperties>
</file>