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256" r:id="rId2"/>
    <p:sldId id="260" r:id="rId3"/>
    <p:sldId id="269" r:id="rId4"/>
    <p:sldId id="257" r:id="rId5"/>
    <p:sldId id="258" r:id="rId6"/>
    <p:sldId id="277" r:id="rId7"/>
    <p:sldId id="278" r:id="rId8"/>
    <p:sldId id="259" r:id="rId9"/>
    <p:sldId id="280" r:id="rId10"/>
    <p:sldId id="261" r:id="rId11"/>
    <p:sldId id="271" r:id="rId12"/>
    <p:sldId id="262" r:id="rId13"/>
    <p:sldId id="272" r:id="rId14"/>
    <p:sldId id="263" r:id="rId15"/>
    <p:sldId id="273" r:id="rId16"/>
    <p:sldId id="276" r:id="rId17"/>
    <p:sldId id="264" r:id="rId18"/>
    <p:sldId id="265" r:id="rId19"/>
    <p:sldId id="279" r:id="rId20"/>
    <p:sldId id="266" r:id="rId21"/>
    <p:sldId id="267" r:id="rId22"/>
    <p:sldId id="268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E6E"/>
    <a:srgbClr val="55F03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99366-555F-4A43-A824-9DE92E6DA5EA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05DDB-5232-41BC-AF4E-FF648DBF7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05DDB-5232-41BC-AF4E-FF648DBF7CD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10/21/2011</a:t>
            </a:fld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BC5217A8-0E06-4059-AC45-433E2E67A85D}" type="slidenum">
              <a:rPr kumimoji="0" lang="en-US" smtClean="0"/>
              <a:pPr algn="r" eaLnBrk="1" latinLnBrk="0" hangingPunct="1"/>
              <a:t>‹#›</a:t>
            </a:fld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عويلم</a:t>
            </a:r>
            <a:r>
              <a:rPr lang="ar-SA" dirty="0" smtClean="0"/>
              <a:t> </a:t>
            </a:r>
            <a:r>
              <a:rPr lang="ar-SA" dirty="0" err="1" smtClean="0"/>
              <a:t>الاوليات</a:t>
            </a:r>
            <a:r>
              <a:rPr lang="ar-SA" dirty="0" smtClean="0"/>
              <a:t> الحيوانية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</a:rPr>
              <a:t>شعبة </a:t>
            </a:r>
            <a:r>
              <a:rPr lang="ar-SA" sz="2800" b="1" dirty="0" err="1" smtClean="0">
                <a:solidFill>
                  <a:schemeClr val="tx2">
                    <a:lumMod val="25000"/>
                  </a:schemeClr>
                </a:solidFill>
              </a:rPr>
              <a:t>الاوليات</a:t>
            </a: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</a:rPr>
              <a:t> الحيوانية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40560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1- معظمها صغير الحجم ومعظمها يعيش منفردا</a:t>
            </a:r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2- معظمها به نواة واحدة ويتميز </a:t>
            </a:r>
            <a:r>
              <a:rPr lang="ar-SA" sz="2800" dirty="0" err="1" smtClean="0"/>
              <a:t>السيتوبلازم</a:t>
            </a:r>
            <a:r>
              <a:rPr lang="ar-SA" sz="2800" dirty="0" smtClean="0"/>
              <a:t> إلى </a:t>
            </a:r>
            <a:r>
              <a:rPr lang="ar-SA" sz="2800" dirty="0" err="1" smtClean="0"/>
              <a:t>اكتوبلازم</a:t>
            </a:r>
            <a:r>
              <a:rPr lang="ar-SA" sz="2800" dirty="0" smtClean="0"/>
              <a:t> </a:t>
            </a:r>
            <a:r>
              <a:rPr lang="ar-SA" sz="2800" dirty="0" err="1" smtClean="0"/>
              <a:t>واندوبلازم</a:t>
            </a:r>
            <a:endParaRPr lang="ar-SA" sz="2800" dirty="0" smtClean="0"/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3- تتحرك بالأرجل الكاذبة أو </a:t>
            </a:r>
            <a:r>
              <a:rPr lang="ar-SA" sz="2800" dirty="0" err="1" smtClean="0"/>
              <a:t>الأسواط</a:t>
            </a:r>
            <a:r>
              <a:rPr lang="ar-SA" sz="2800" dirty="0" smtClean="0"/>
              <a:t> أو الأهداب</a:t>
            </a:r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4- تتغذى تغذية حيوانية والبعض يتغذى تغذية نباتية والبعض بالرشف</a:t>
            </a:r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5- تحوى الأوليات </a:t>
            </a:r>
            <a:r>
              <a:rPr lang="ar-SA" sz="2800" dirty="0" err="1" smtClean="0"/>
              <a:t>التى</a:t>
            </a:r>
            <a:r>
              <a:rPr lang="ar-SA" sz="2800" dirty="0" smtClean="0"/>
              <a:t> تعيش </a:t>
            </a:r>
            <a:r>
              <a:rPr lang="ar-SA" sz="2800" dirty="0" err="1" smtClean="0"/>
              <a:t>فى</a:t>
            </a:r>
            <a:r>
              <a:rPr lang="ar-SA" sz="2800" dirty="0" smtClean="0"/>
              <a:t> الماء العذب فجوات منقبضة</a:t>
            </a:r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6- معظمها يتنفس هوائيا والبعض </a:t>
            </a:r>
            <a:r>
              <a:rPr lang="ar-SA" sz="2800" dirty="0" err="1" smtClean="0"/>
              <a:t>لاهوائيا</a:t>
            </a:r>
            <a:endParaRPr lang="ar-SA" sz="2800" dirty="0" smtClean="0"/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7- ليس لها </a:t>
            </a:r>
            <a:r>
              <a:rPr lang="ar-SA" sz="2800" dirty="0" err="1" smtClean="0"/>
              <a:t>عضيات</a:t>
            </a:r>
            <a:r>
              <a:rPr lang="ar-SA" sz="2800" dirty="0" smtClean="0"/>
              <a:t> إخراجية (تخرج عن طريق الأنتشار)</a:t>
            </a:r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8- تتكاثر </a:t>
            </a:r>
            <a:r>
              <a:rPr lang="ar-SA" sz="2800" dirty="0" err="1" smtClean="0"/>
              <a:t>لاجنسيا</a:t>
            </a:r>
            <a:r>
              <a:rPr lang="ar-SA" sz="2800" dirty="0" smtClean="0"/>
              <a:t> </a:t>
            </a:r>
            <a:r>
              <a:rPr lang="ar-SA" sz="2800" dirty="0" err="1" smtClean="0"/>
              <a:t>بالأنشطار</a:t>
            </a:r>
            <a:r>
              <a:rPr lang="ar-SA" sz="2800" dirty="0" smtClean="0"/>
              <a:t> </a:t>
            </a:r>
            <a:r>
              <a:rPr lang="ar-SA" sz="2800" dirty="0" err="1" smtClean="0"/>
              <a:t>الثنائى</a:t>
            </a:r>
            <a:r>
              <a:rPr lang="ar-SA" sz="2800" dirty="0" smtClean="0"/>
              <a:t> البسيط أو </a:t>
            </a:r>
            <a:r>
              <a:rPr lang="ar-SA" sz="2800" dirty="0" err="1" smtClean="0"/>
              <a:t>الأنشطار</a:t>
            </a:r>
            <a:r>
              <a:rPr lang="ar-SA" sz="2800" dirty="0" smtClean="0"/>
              <a:t> </a:t>
            </a:r>
            <a:r>
              <a:rPr lang="ar-SA" sz="2800" dirty="0" err="1" smtClean="0"/>
              <a:t>العديدى</a:t>
            </a:r>
            <a:r>
              <a:rPr lang="ar-SA" sz="2800" dirty="0" smtClean="0"/>
              <a:t> أو جنسيا بالأمشاج أو </a:t>
            </a:r>
            <a:r>
              <a:rPr lang="ar-SA" sz="2800" dirty="0" err="1" smtClean="0"/>
              <a:t>الأقتران</a:t>
            </a:r>
            <a:endParaRPr lang="ar-SA" sz="2800" dirty="0" smtClean="0"/>
          </a:p>
          <a:p>
            <a:pPr algn="r" rtl="1">
              <a:buFont typeface="Wingdings" pitchFamily="2" charset="2"/>
              <a:buNone/>
            </a:pPr>
            <a:r>
              <a:rPr lang="ar-SA" sz="2800" dirty="0" smtClean="0"/>
              <a:t>9- </a:t>
            </a:r>
            <a:r>
              <a:rPr lang="ar-SA" sz="2800" dirty="0" err="1" smtClean="0"/>
              <a:t>تتكيس</a:t>
            </a:r>
            <a:r>
              <a:rPr lang="ar-SA" sz="2800" dirty="0" smtClean="0"/>
              <a:t> لتحمى نفسها من الظروف البيئية غير المناسبة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5400" dirty="0" smtClean="0"/>
              <a:t>الصفات </a:t>
            </a:r>
            <a:r>
              <a:rPr lang="ar-SA" sz="5400" dirty="0" err="1" smtClean="0"/>
              <a:t>العامه</a:t>
            </a:r>
            <a:r>
              <a:rPr lang="ar-SA" sz="5400" dirty="0" smtClean="0"/>
              <a:t> </a:t>
            </a:r>
            <a:r>
              <a:rPr lang="ar-SA" dirty="0" smtClean="0"/>
              <a:t>                </a:t>
            </a:r>
            <a:endParaRPr lang="en-U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/>
          <a:lstStyle/>
          <a:p>
            <a:pPr algn="ctr"/>
            <a:r>
              <a:rPr lang="ar-SA" sz="2400" dirty="0" smtClean="0"/>
              <a:t>تصنف شعبة الأوليات الحيوانية إلى أربع </a:t>
            </a:r>
            <a:r>
              <a:rPr lang="ar-SA" sz="2400" dirty="0" err="1" smtClean="0"/>
              <a:t>شعيبات</a:t>
            </a:r>
            <a:r>
              <a:rPr lang="ar-SA" sz="2400" dirty="0" smtClean="0"/>
              <a:t> تبعاً لنوع أعضاء الحركة التي تستخدمها:</a:t>
            </a:r>
            <a:endParaRPr lang="en-US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err="1" smtClean="0"/>
              <a:t>شعيبة</a:t>
            </a:r>
            <a:r>
              <a:rPr lang="ar-SA" sz="2400" dirty="0" smtClean="0"/>
              <a:t> اللحميات </a:t>
            </a:r>
            <a:r>
              <a:rPr lang="en-US" sz="2400" dirty="0" smtClean="0"/>
              <a:t>Subphylum : </a:t>
            </a:r>
            <a:r>
              <a:rPr lang="en-US" sz="2400" dirty="0" err="1" smtClean="0"/>
              <a:t>Sarcodina</a:t>
            </a:r>
            <a:r>
              <a:rPr lang="ar-SA" sz="2400" dirty="0" smtClean="0"/>
              <a:t> : تتحرك بالأقدام </a:t>
            </a:r>
            <a:r>
              <a:rPr lang="ar-SA" sz="2400" dirty="0" err="1" smtClean="0"/>
              <a:t>الكإذبة</a:t>
            </a:r>
            <a:r>
              <a:rPr lang="ar-SA" sz="2400" dirty="0" smtClean="0"/>
              <a:t>.</a:t>
            </a:r>
            <a:endParaRPr lang="en-US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 </a:t>
            </a:r>
            <a:r>
              <a:rPr lang="ar-SA" sz="2400" dirty="0" err="1" smtClean="0"/>
              <a:t>شعيبة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السوطيات</a:t>
            </a:r>
            <a:r>
              <a:rPr lang="ar-SA" sz="2400" dirty="0" smtClean="0"/>
              <a:t> </a:t>
            </a:r>
            <a:r>
              <a:rPr lang="en-US" sz="2400" dirty="0" smtClean="0"/>
              <a:t>Subphylum : </a:t>
            </a:r>
            <a:r>
              <a:rPr lang="en-US" sz="2400" dirty="0" err="1" smtClean="0"/>
              <a:t>Mastigophora</a:t>
            </a:r>
            <a:r>
              <a:rPr lang="ar-SA" sz="2400" dirty="0" smtClean="0"/>
              <a:t> : تتحرك </a:t>
            </a:r>
            <a:r>
              <a:rPr lang="ar-SA" sz="2400" dirty="0" err="1" smtClean="0"/>
              <a:t>بالأسواط</a:t>
            </a:r>
            <a:r>
              <a:rPr lang="ar-SA" sz="2400" dirty="0" smtClean="0"/>
              <a:t>.</a:t>
            </a:r>
            <a:endParaRPr lang="en-US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 </a:t>
            </a:r>
            <a:r>
              <a:rPr lang="ar-SA" sz="2400" dirty="0" err="1" smtClean="0"/>
              <a:t>شعيبة</a:t>
            </a:r>
            <a:r>
              <a:rPr lang="ar-SA" sz="2400" dirty="0" smtClean="0"/>
              <a:t> </a:t>
            </a:r>
            <a:r>
              <a:rPr lang="ar-SA" sz="2400" dirty="0" err="1" smtClean="0"/>
              <a:t>الهدبيات</a:t>
            </a:r>
            <a:r>
              <a:rPr lang="ar-SA" sz="2400" dirty="0" smtClean="0"/>
              <a:t> </a:t>
            </a:r>
            <a:r>
              <a:rPr lang="en-US" sz="2400" dirty="0" smtClean="0"/>
              <a:t>Subphylum : </a:t>
            </a:r>
            <a:r>
              <a:rPr lang="en-US" sz="2400" dirty="0" err="1" smtClean="0"/>
              <a:t>Ciloiophora</a:t>
            </a:r>
            <a:r>
              <a:rPr lang="ar-SA" sz="2400" dirty="0" smtClean="0"/>
              <a:t> : تتحرك بالأهداب.</a:t>
            </a:r>
            <a:endParaRPr lang="en-US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 </a:t>
            </a:r>
            <a:r>
              <a:rPr lang="ar-SA" sz="2400" dirty="0" err="1" smtClean="0"/>
              <a:t>شعيبة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البوغيات</a:t>
            </a:r>
            <a:r>
              <a:rPr lang="ar-SA" sz="2400" dirty="0" smtClean="0"/>
              <a:t> (الجرثوميات) </a:t>
            </a:r>
            <a:r>
              <a:rPr lang="en-US" sz="2400" dirty="0" smtClean="0"/>
              <a:t>Subphylum : </a:t>
            </a:r>
            <a:r>
              <a:rPr lang="en-US" sz="2400" dirty="0" err="1" smtClean="0"/>
              <a:t>Sporozoa</a:t>
            </a:r>
            <a:r>
              <a:rPr lang="ar-SA" sz="2400" dirty="0" smtClean="0"/>
              <a:t> : ليست لها أعضاء للحركة.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000" dirty="0" smtClean="0">
                <a:solidFill>
                  <a:srgbClr val="800000"/>
                </a:solidFill>
              </a:rPr>
              <a:t>التصنيف:                       </a:t>
            </a:r>
            <a:r>
              <a:rPr lang="en-US" sz="4000" dirty="0" smtClean="0">
                <a:solidFill>
                  <a:srgbClr val="800000"/>
                </a:solidFill>
              </a:rPr>
              <a:t/>
            </a:r>
            <a:br>
              <a:rPr lang="en-US" sz="4000" dirty="0" smtClean="0">
                <a:solidFill>
                  <a:srgbClr val="800000"/>
                </a:solidFill>
              </a:rPr>
            </a:br>
            <a:r>
              <a:rPr lang="ar-SA" sz="4000" dirty="0" smtClean="0">
                <a:solidFill>
                  <a:srgbClr val="800000"/>
                </a:solidFill>
              </a:rPr>
              <a:t>   </a:t>
            </a:r>
            <a:endParaRPr lang="en-US" sz="40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13995"/>
          </a:xfrm>
        </p:spPr>
        <p:txBody>
          <a:bodyPr/>
          <a:lstStyle/>
          <a:p>
            <a:pPr algn="ctr"/>
            <a:r>
              <a:rPr lang="ar-SA" sz="3100" b="1" dirty="0" smtClean="0">
                <a:solidFill>
                  <a:srgbClr val="800000"/>
                </a:solidFill>
              </a:rPr>
              <a:t> </a:t>
            </a:r>
            <a:r>
              <a:rPr lang="ar-SA" sz="3100" b="1" dirty="0" err="1" smtClean="0">
                <a:solidFill>
                  <a:srgbClr val="800000"/>
                </a:solidFill>
              </a:rPr>
              <a:t>شعيبة</a:t>
            </a:r>
            <a:r>
              <a:rPr lang="ar-SA" sz="3100" b="1" dirty="0" smtClean="0">
                <a:solidFill>
                  <a:srgbClr val="800000"/>
                </a:solidFill>
              </a:rPr>
              <a:t> </a:t>
            </a:r>
            <a:r>
              <a:rPr lang="ar-SA" sz="3100" b="1" dirty="0" err="1" smtClean="0">
                <a:solidFill>
                  <a:srgbClr val="800000"/>
                </a:solidFill>
              </a:rPr>
              <a:t>السوطيات</a:t>
            </a:r>
            <a:r>
              <a:rPr lang="ar-SA" sz="3100" b="1" dirty="0" smtClean="0">
                <a:solidFill>
                  <a:srgbClr val="800000"/>
                </a:solidFill>
              </a:rPr>
              <a:t>: </a:t>
            </a:r>
            <a:r>
              <a:rPr lang="en-US" sz="3100" b="1" dirty="0" smtClean="0">
                <a:solidFill>
                  <a:srgbClr val="800000"/>
                </a:solidFill>
              </a:rPr>
              <a:t>Subphylum </a:t>
            </a:r>
            <a:r>
              <a:rPr lang="en-US" sz="3100" b="1" dirty="0" err="1" smtClean="0">
                <a:solidFill>
                  <a:srgbClr val="800000"/>
                </a:solidFill>
              </a:rPr>
              <a:t>Mastigophora</a:t>
            </a:r>
            <a:endParaRPr lang="ar-SA" sz="3100" b="1" dirty="0" smtClean="0">
              <a:solidFill>
                <a:srgbClr val="800000"/>
              </a:solidFill>
            </a:endParaRPr>
          </a:p>
          <a:p>
            <a:pPr algn="ctr"/>
            <a:endParaRPr lang="ar-SA" sz="2800" dirty="0" smtClean="0"/>
          </a:p>
          <a:p>
            <a:pPr algn="ctr"/>
            <a:r>
              <a:rPr lang="ar-SA" sz="2800" dirty="0" smtClean="0"/>
              <a:t>تضم هذه </a:t>
            </a:r>
            <a:r>
              <a:rPr lang="ar-SA" sz="2800" dirty="0" err="1" smtClean="0"/>
              <a:t>الشعيبة</a:t>
            </a:r>
            <a:r>
              <a:rPr lang="ar-SA" sz="2800" dirty="0" smtClean="0"/>
              <a:t> الأوليات الحيوانية التي تتحرك بواسطة سوط واحد . أو أكثر من </a:t>
            </a:r>
            <a:r>
              <a:rPr lang="ar-SA" sz="2800" dirty="0" err="1" smtClean="0"/>
              <a:t>الأسواط</a:t>
            </a:r>
            <a:r>
              <a:rPr lang="ar-SA" sz="2800" dirty="0" smtClean="0"/>
              <a:t> وتعيش معظم هذه  </a:t>
            </a:r>
            <a:r>
              <a:rPr lang="ar-SA" sz="2800" dirty="0" err="1" smtClean="0"/>
              <a:t>السوطيات</a:t>
            </a:r>
            <a:r>
              <a:rPr lang="ar-SA" sz="2800" dirty="0" smtClean="0"/>
              <a:t> في المياه العذبة أو المالحة وبعضها </a:t>
            </a:r>
            <a:r>
              <a:rPr lang="ar-SA" sz="2800" dirty="0" err="1" smtClean="0"/>
              <a:t>طفيلى</a:t>
            </a:r>
            <a:r>
              <a:rPr lang="ar-SA" sz="2800" dirty="0" smtClean="0"/>
              <a:t> يعيش على كائنات حية أخرى. ومن أشهر الأنواع الحرة المعيشة </a:t>
            </a:r>
            <a:r>
              <a:rPr lang="ar-SA" sz="2800" dirty="0" err="1" smtClean="0"/>
              <a:t>اليوجلينا</a:t>
            </a:r>
            <a:r>
              <a:rPr lang="ar-SA" sz="2800" dirty="0" smtClean="0"/>
              <a:t> وتضم الأنواع الطفيلية منها </a:t>
            </a:r>
            <a:r>
              <a:rPr lang="ar-SA" sz="2800" dirty="0" err="1" smtClean="0"/>
              <a:t>سوطيات</a:t>
            </a:r>
            <a:r>
              <a:rPr lang="ar-SA" sz="2800" dirty="0" smtClean="0"/>
              <a:t> الدم مثل </a:t>
            </a:r>
            <a:r>
              <a:rPr lang="ar-SA" sz="2800" dirty="0" err="1" smtClean="0"/>
              <a:t>التريبانوسوما</a:t>
            </a:r>
            <a:endParaRPr lang="ar-SA" sz="2800" b="1" dirty="0" smtClean="0">
              <a:solidFill>
                <a:srgbClr val="800000"/>
              </a:solidFill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شعيبه</a:t>
            </a:r>
            <a:r>
              <a:rPr lang="ar-SA" dirty="0" smtClean="0"/>
              <a:t> </a:t>
            </a:r>
            <a:r>
              <a:rPr lang="ar-SA" dirty="0" err="1" smtClean="0"/>
              <a:t>السوطيات</a:t>
            </a:r>
            <a:r>
              <a:rPr lang="ar-SA" dirty="0" smtClean="0"/>
              <a:t>                  </a:t>
            </a:r>
            <a:endParaRPr lang="en-US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8" y="260648"/>
            <a:ext cx="8229600" cy="1143000"/>
          </a:xfrm>
        </p:spPr>
        <p:txBody>
          <a:bodyPr/>
          <a:lstStyle/>
          <a:p>
            <a:r>
              <a:rPr lang="ar-SA" dirty="0" err="1" smtClean="0"/>
              <a:t>التريبانوسوما</a:t>
            </a:r>
            <a:r>
              <a:rPr lang="ar-SA" dirty="0" smtClean="0"/>
              <a:t>              </a:t>
            </a:r>
            <a:endParaRPr lang="en-US" dirty="0"/>
          </a:p>
        </p:txBody>
      </p:sp>
      <p:pic>
        <p:nvPicPr>
          <p:cNvPr id="8" name="Content Placeholder 7" descr="تريبا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699792" y="1988840"/>
            <a:ext cx="3883025" cy="273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تريبانوسوما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404664"/>
            <a:ext cx="2603145" cy="2087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تريبانوسوما.jpg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581128"/>
            <a:ext cx="2505075" cy="2044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untitled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1052736"/>
            <a:ext cx="2276191" cy="190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imagesCAW1Z5G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88224" y="4725144"/>
            <a:ext cx="2325258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529" y="-171400"/>
            <a:ext cx="9551891" cy="72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1481328"/>
            <a:ext cx="4762872" cy="4525963"/>
          </a:xfrm>
        </p:spPr>
        <p:txBody>
          <a:bodyPr>
            <a:normAutofit fontScale="92500" lnSpcReduction="10000"/>
          </a:bodyPr>
          <a:lstStyle/>
          <a:p>
            <a:pPr algn="ctr" rtl="1"/>
            <a:r>
              <a:rPr lang="ar-SA" dirty="0" err="1" smtClean="0"/>
              <a:t>التريبانوسوما</a:t>
            </a:r>
            <a:r>
              <a:rPr lang="ar-SA" dirty="0" smtClean="0"/>
              <a:t> </a:t>
            </a:r>
            <a:r>
              <a:rPr lang="ar-SA" dirty="0" err="1" smtClean="0"/>
              <a:t>سوطيات</a:t>
            </a:r>
            <a:r>
              <a:rPr lang="ar-SA" dirty="0" smtClean="0"/>
              <a:t> حيوانية طفيلية في دم أو أنسجة كثير من الفقاريات بما فيها الإنسان. ودورة حياة هذا </a:t>
            </a:r>
            <a:r>
              <a:rPr lang="ar-SA" dirty="0" err="1" smtClean="0"/>
              <a:t>الطفيل</a:t>
            </a:r>
            <a:r>
              <a:rPr lang="ar-SA" dirty="0" smtClean="0"/>
              <a:t> تشتمل </a:t>
            </a:r>
            <a:r>
              <a:rPr lang="ar-SA" dirty="0" err="1" smtClean="0"/>
              <a:t>بالاضافة</a:t>
            </a:r>
            <a:r>
              <a:rPr lang="ar-SA" dirty="0" smtClean="0"/>
              <a:t> إلى الحيوان </a:t>
            </a:r>
            <a:r>
              <a:rPr lang="ar-SA" dirty="0" err="1" smtClean="0"/>
              <a:t>الفقارى</a:t>
            </a:r>
            <a:r>
              <a:rPr lang="ar-SA" dirty="0" smtClean="0"/>
              <a:t> على عائل آخر من الحيوانات اللافقارية الماصة للدم (حشرة من أنواع معينة من الذباب أو البراغيث أو البق). ومن أنواع </a:t>
            </a:r>
            <a:r>
              <a:rPr lang="ar-SA" dirty="0" err="1" smtClean="0"/>
              <a:t>التريبانوسوما</a:t>
            </a:r>
            <a:r>
              <a:rPr lang="ar-SA" dirty="0" smtClean="0"/>
              <a:t> الشائعة التي تصيب الإنسان: </a:t>
            </a:r>
            <a:r>
              <a:rPr lang="ar-SA" dirty="0" err="1" smtClean="0"/>
              <a:t>تريبانوسوما</a:t>
            </a:r>
            <a:r>
              <a:rPr lang="ar-SA" dirty="0" smtClean="0"/>
              <a:t> </a:t>
            </a:r>
            <a:r>
              <a:rPr lang="ar-SA" dirty="0" err="1" smtClean="0"/>
              <a:t>جامبينس</a:t>
            </a:r>
            <a:r>
              <a:rPr lang="ar-SA" dirty="0" smtClean="0"/>
              <a:t> </a:t>
            </a:r>
            <a:r>
              <a:rPr lang="en-US" dirty="0" err="1" smtClean="0"/>
              <a:t>Trypanosoma</a:t>
            </a:r>
            <a:r>
              <a:rPr lang="en-US" dirty="0" smtClean="0"/>
              <a:t> </a:t>
            </a:r>
            <a:r>
              <a:rPr lang="en-US" dirty="0" err="1" smtClean="0"/>
              <a:t>gambiense</a:t>
            </a:r>
            <a:r>
              <a:rPr lang="en-US" dirty="0" smtClean="0"/>
              <a:t> </a:t>
            </a:r>
            <a:r>
              <a:rPr lang="ar-SA" dirty="0" err="1" smtClean="0"/>
              <a:t>وتريبانوسوما</a:t>
            </a:r>
            <a:r>
              <a:rPr lang="ar-SA" dirty="0" smtClean="0"/>
              <a:t> </a:t>
            </a:r>
            <a:r>
              <a:rPr lang="ar-SA" dirty="0" err="1" smtClean="0"/>
              <a:t>روديسينس</a:t>
            </a:r>
            <a:r>
              <a:rPr lang="ar-SA" dirty="0" smtClean="0"/>
              <a:t> </a:t>
            </a:r>
            <a:r>
              <a:rPr lang="en-US" dirty="0" err="1" smtClean="0"/>
              <a:t>Trypanosoma</a:t>
            </a:r>
            <a:r>
              <a:rPr lang="en-US" dirty="0" smtClean="0"/>
              <a:t> </a:t>
            </a:r>
            <a:r>
              <a:rPr lang="en-US" dirty="0" err="1" smtClean="0"/>
              <a:t>rodesiense</a:t>
            </a:r>
            <a:r>
              <a:rPr lang="en-US" dirty="0" smtClean="0"/>
              <a:t> 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 err="1" smtClean="0"/>
              <a:t>التريبانوسوما</a:t>
            </a:r>
            <a:r>
              <a:rPr lang="ar-SA" dirty="0" smtClean="0"/>
              <a:t>      </a:t>
            </a:r>
            <a:r>
              <a:rPr lang="en-US" dirty="0" err="1" smtClean="0"/>
              <a:t>Trypanosoma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7" descr="التريبانوسوما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2678113" cy="435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tp-0ct-10\Desktop\محاضرات الأحياء العامة\الرابعة الاوليات\تريبانوسوما\تربانوسوما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404664"/>
            <a:ext cx="4186808" cy="5602627"/>
          </a:xfrm>
        </p:spPr>
        <p:txBody>
          <a:bodyPr>
            <a:normAutofit/>
          </a:bodyPr>
          <a:lstStyle/>
          <a:p>
            <a:pPr algn="ctr" rtl="1"/>
            <a:r>
              <a:rPr lang="ar-SA" b="1" dirty="0" smtClean="0"/>
              <a:t>الشكل </a:t>
            </a:r>
            <a:r>
              <a:rPr lang="ar-SA" b="1" dirty="0" err="1" smtClean="0"/>
              <a:t>الخارجى</a:t>
            </a:r>
            <a:r>
              <a:rPr lang="ar-SA" b="1" dirty="0" smtClean="0"/>
              <a:t> والتركيب:</a:t>
            </a:r>
          </a:p>
          <a:p>
            <a:pPr algn="ctr" rtl="1"/>
            <a:endParaRPr lang="ar-SA" dirty="0" smtClean="0"/>
          </a:p>
          <a:p>
            <a:pPr algn="ctr" rtl="1"/>
            <a:r>
              <a:rPr lang="ar-SA" dirty="0" err="1" smtClean="0"/>
              <a:t>للتريبانوسوما</a:t>
            </a:r>
            <a:r>
              <a:rPr lang="ar-SA" dirty="0" smtClean="0"/>
              <a:t> جسم </a:t>
            </a:r>
            <a:r>
              <a:rPr lang="ar-SA" dirty="0" err="1" smtClean="0"/>
              <a:t>مغزلى</a:t>
            </a:r>
            <a:r>
              <a:rPr lang="ar-SA" dirty="0" smtClean="0"/>
              <a:t> الشكل مدبب الطرفين وثابت بفضل وجود </a:t>
            </a:r>
            <a:r>
              <a:rPr lang="ar-SA" dirty="0" err="1" smtClean="0"/>
              <a:t>قشيرة</a:t>
            </a:r>
            <a:r>
              <a:rPr lang="ar-SA" dirty="0" smtClean="0"/>
              <a:t> تغطيه من الخارج.</a:t>
            </a:r>
          </a:p>
          <a:p>
            <a:pPr algn="ctr" rtl="1"/>
            <a:r>
              <a:rPr lang="ar-SA" dirty="0" smtClean="0"/>
              <a:t>التركيب </a:t>
            </a:r>
            <a:r>
              <a:rPr lang="ar-SA" dirty="0" err="1" smtClean="0"/>
              <a:t>الداخلى</a:t>
            </a:r>
            <a:r>
              <a:rPr lang="ar-SA" dirty="0" smtClean="0"/>
              <a:t> يضم </a:t>
            </a:r>
            <a:r>
              <a:rPr lang="ar-SA" dirty="0" err="1" smtClean="0"/>
              <a:t>السيتوبلازم</a:t>
            </a:r>
            <a:r>
              <a:rPr lang="ar-SA" dirty="0" smtClean="0"/>
              <a:t> وبداخله نواة كبيرة </a:t>
            </a:r>
            <a:r>
              <a:rPr lang="ar-SA" dirty="0" err="1" smtClean="0"/>
              <a:t>بيضية</a:t>
            </a:r>
            <a:r>
              <a:rPr lang="ar-SA" dirty="0" smtClean="0"/>
              <a:t> الشكل ، السوط ، الغشاء المتموج وهو جزء السوط المتصل بالجسم ، الحبيبة القاعدية وتوجد عند قاعدة السوط وإلى الخلف منها يوجد الجسم الحركى .</a:t>
            </a:r>
          </a:p>
          <a:p>
            <a:endParaRPr lang="en-US" dirty="0"/>
          </a:p>
        </p:txBody>
      </p:sp>
      <p:pic>
        <p:nvPicPr>
          <p:cNvPr id="4" name="Picture 7" descr="التريبانوسوما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2678113" cy="435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sz="4400" dirty="0" smtClean="0"/>
              <a:t>الحركة:</a:t>
            </a:r>
            <a:br>
              <a:rPr lang="ar-SA" sz="4400" dirty="0" smtClean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355976" y="1412776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000" dirty="0" smtClean="0"/>
              <a:t>تسبح </a:t>
            </a:r>
            <a:r>
              <a:rPr lang="ar-SA" sz="4000" dirty="0" err="1" smtClean="0"/>
              <a:t>التريبانوسوما</a:t>
            </a:r>
            <a:r>
              <a:rPr lang="ar-SA" sz="4000" dirty="0" smtClean="0"/>
              <a:t> في بلازما دم الحيوان </a:t>
            </a:r>
            <a:r>
              <a:rPr lang="ar-SA" sz="4000" dirty="0" err="1" smtClean="0"/>
              <a:t>الفقارى</a:t>
            </a:r>
            <a:r>
              <a:rPr lang="ar-SA" sz="4000" dirty="0" smtClean="0"/>
              <a:t> بواسطة الحركة التموجية للسوط والغشاء المتموج ويساعد في الحركة </a:t>
            </a:r>
            <a:r>
              <a:rPr lang="ar-SA" sz="4000" dirty="0" err="1" smtClean="0"/>
              <a:t>ايضاً</a:t>
            </a:r>
            <a:r>
              <a:rPr lang="ar-SA" sz="4000" dirty="0" smtClean="0"/>
              <a:t> انقباض وانبساط أجزاء الجسم بالتتابع.</a:t>
            </a:r>
          </a:p>
        </p:txBody>
      </p:sp>
      <p:pic>
        <p:nvPicPr>
          <p:cNvPr id="7" name="عنصر نائب للمحتوى 6" descr="untitled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83968" cy="6858000"/>
          </a:xfrm>
          <a:prstGeom prst="rect">
            <a:avLst/>
          </a:prstGeom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60032" y="980728"/>
            <a:ext cx="3816424" cy="4846637"/>
          </a:xfrm>
        </p:spPr>
        <p:txBody>
          <a:bodyPr>
            <a:normAutofit lnSpcReduction="10000"/>
          </a:bodyPr>
          <a:lstStyle/>
          <a:p>
            <a:pPr algn="ctr" rtl="1">
              <a:buNone/>
            </a:pPr>
            <a:r>
              <a:rPr lang="ar-SA" dirty="0" smtClean="0"/>
              <a:t> </a:t>
            </a:r>
          </a:p>
          <a:p>
            <a:pPr algn="ctr" rtl="1"/>
            <a:r>
              <a:rPr lang="ar-SA" sz="3600" b="1" dirty="0" smtClean="0"/>
              <a:t>التغذية:</a:t>
            </a:r>
          </a:p>
          <a:p>
            <a:pPr algn="ctr" rtl="1"/>
            <a:endParaRPr lang="ar-SA" sz="3600" dirty="0" smtClean="0"/>
          </a:p>
          <a:p>
            <a:pPr algn="ctr" rtl="1"/>
            <a:r>
              <a:rPr lang="ar-SA" sz="3200" dirty="0" smtClean="0"/>
              <a:t>تستطيع </a:t>
            </a:r>
            <a:r>
              <a:rPr lang="ar-SA" sz="3200" dirty="0" err="1" smtClean="0"/>
              <a:t>التريبانوسوما</a:t>
            </a:r>
            <a:r>
              <a:rPr lang="ar-SA" sz="3200" dirty="0" smtClean="0"/>
              <a:t> أن تلتهم قطرات دقيقة من بلازما الدم عند سطح جسمها وتعرف هذه العملية بالرشف </a:t>
            </a:r>
            <a:r>
              <a:rPr lang="en-US" sz="3200" dirty="0" err="1" smtClean="0"/>
              <a:t>pinocytosis</a:t>
            </a:r>
            <a:r>
              <a:rPr lang="en-US" sz="3200" dirty="0" smtClean="0"/>
              <a:t>.</a:t>
            </a:r>
          </a:p>
          <a:p>
            <a:pPr algn="ctr" rtl="1"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  <p:pic>
        <p:nvPicPr>
          <p:cNvPr id="4" name="صورة 8" descr="250px-Pinocytosis_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052736"/>
            <a:ext cx="4214812" cy="463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2080" y="1556792"/>
            <a:ext cx="324036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400" b="1" dirty="0" smtClean="0"/>
              <a:t>التكاثر:</a:t>
            </a:r>
          </a:p>
          <a:p>
            <a:pPr algn="ctr" rtl="1"/>
            <a:endParaRPr lang="ar-SA" sz="4400" dirty="0" smtClean="0"/>
          </a:p>
          <a:p>
            <a:pPr algn="ctr" rtl="1"/>
            <a:r>
              <a:rPr lang="ar-SA" sz="3600" dirty="0" smtClean="0"/>
              <a:t>تتكاثر </a:t>
            </a:r>
            <a:r>
              <a:rPr lang="ar-SA" sz="3600" dirty="0" err="1" smtClean="0"/>
              <a:t>التريبانوسوما</a:t>
            </a:r>
            <a:r>
              <a:rPr lang="ar-SA" sz="3600" dirty="0" smtClean="0"/>
              <a:t> تكاثراً </a:t>
            </a:r>
            <a:r>
              <a:rPr lang="ar-SA" sz="3600" dirty="0" err="1" smtClean="0"/>
              <a:t>لاجنسياً</a:t>
            </a:r>
            <a:r>
              <a:rPr lang="ar-SA" sz="3600" dirty="0" smtClean="0"/>
              <a:t> بالانشطار </a:t>
            </a:r>
            <a:r>
              <a:rPr lang="ar-SA" sz="3600" dirty="0" err="1" smtClean="0"/>
              <a:t>الثنائى</a:t>
            </a:r>
            <a:r>
              <a:rPr lang="ar-SA" sz="3600" dirty="0" smtClean="0"/>
              <a:t> </a:t>
            </a:r>
            <a:r>
              <a:rPr lang="ar-SA" sz="3600" dirty="0" err="1" smtClean="0"/>
              <a:t>الطولى</a:t>
            </a:r>
            <a:r>
              <a:rPr lang="ar-SA" sz="3600" dirty="0" smtClean="0"/>
              <a:t>.</a:t>
            </a:r>
          </a:p>
        </p:txBody>
      </p:sp>
      <p:pic>
        <p:nvPicPr>
          <p:cNvPr id="3" name="Picture 2" descr="دورة حياة التريبانوسوم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4376737" cy="443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7584" y="764704"/>
            <a:ext cx="7848872" cy="5062661"/>
          </a:xfrm>
        </p:spPr>
        <p:txBody>
          <a:bodyPr/>
          <a:lstStyle/>
          <a:p>
            <a:pPr algn="ctr"/>
            <a:endParaRPr lang="ar-SA" sz="3200" b="1" dirty="0" smtClean="0"/>
          </a:p>
          <a:p>
            <a:pPr algn="ctr"/>
            <a:r>
              <a:rPr lang="ar-SA" sz="3200" b="1" dirty="0" smtClean="0"/>
              <a:t>التنفس </a:t>
            </a:r>
            <a:r>
              <a:rPr lang="ar-SA" sz="3200" b="1" dirty="0" err="1" smtClean="0"/>
              <a:t>والاخراج</a:t>
            </a:r>
            <a:r>
              <a:rPr lang="ar-SA" sz="3200" b="1" dirty="0" smtClean="0"/>
              <a:t> :</a:t>
            </a:r>
          </a:p>
          <a:p>
            <a:pPr algn="ctr">
              <a:buNone/>
            </a:pPr>
            <a:endParaRPr lang="ar-SA" sz="2800" dirty="0" smtClean="0"/>
          </a:p>
          <a:p>
            <a:pPr algn="ctr">
              <a:buNone/>
            </a:pPr>
            <a:r>
              <a:rPr lang="ar-SA" sz="2800" dirty="0" smtClean="0"/>
              <a:t>عن طريق الانتشار البسيط </a:t>
            </a:r>
          </a:p>
          <a:p>
            <a:pPr algn="ctr">
              <a:buNone/>
            </a:pPr>
            <a:endParaRPr lang="ar-SA" sz="2000" dirty="0" smtClean="0"/>
          </a:p>
          <a:p>
            <a:pPr algn="ctr">
              <a:buNone/>
            </a:pPr>
            <a:endParaRPr lang="ar-SA" sz="2000" dirty="0" smtClean="0"/>
          </a:p>
          <a:p>
            <a:pPr algn="ctr">
              <a:buNone/>
            </a:pPr>
            <a:r>
              <a:rPr lang="ar-SA" sz="3200" b="1" dirty="0" smtClean="0"/>
              <a:t>تنظيم الضغط </a:t>
            </a:r>
            <a:r>
              <a:rPr lang="ar-SA" sz="3200" b="1" dirty="0" err="1" smtClean="0"/>
              <a:t>الاسموزي</a:t>
            </a:r>
            <a:r>
              <a:rPr lang="ar-SA" sz="3200" b="1" dirty="0" smtClean="0"/>
              <a:t> :</a:t>
            </a:r>
          </a:p>
          <a:p>
            <a:pPr algn="ctr">
              <a:buNone/>
            </a:pPr>
            <a:endParaRPr lang="ar-SA" sz="2800" dirty="0" smtClean="0"/>
          </a:p>
          <a:p>
            <a:pPr algn="ctr">
              <a:buNone/>
            </a:pPr>
            <a:r>
              <a:rPr lang="ar-SA" sz="2800" dirty="0" err="1" smtClean="0"/>
              <a:t>لاتحتاج</a:t>
            </a:r>
            <a:r>
              <a:rPr lang="ar-SA" sz="2800" dirty="0" smtClean="0"/>
              <a:t> لتنظيم الضغط </a:t>
            </a:r>
            <a:r>
              <a:rPr lang="ar-SA" sz="2800" dirty="0" err="1" smtClean="0"/>
              <a:t>الاسموزي</a:t>
            </a:r>
            <a:r>
              <a:rPr lang="ar-SA" sz="2800" dirty="0" smtClean="0"/>
              <a:t> لذا </a:t>
            </a:r>
            <a:r>
              <a:rPr lang="ar-SA" sz="2800" dirty="0" err="1" smtClean="0"/>
              <a:t>لاتوجد</a:t>
            </a:r>
            <a:r>
              <a:rPr lang="ar-SA" sz="2800" dirty="0" smtClean="0"/>
              <a:t> بها فجوات </a:t>
            </a:r>
            <a:r>
              <a:rPr lang="ar-SA" sz="2800" dirty="0" err="1" smtClean="0"/>
              <a:t>متقبضه</a:t>
            </a:r>
            <a:r>
              <a:rPr lang="ar-SA" sz="2800" dirty="0" smtClean="0"/>
              <a:t>  </a:t>
            </a:r>
            <a:endParaRPr lang="en-US" sz="28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6016" y="476672"/>
            <a:ext cx="3923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800000"/>
                </a:solidFill>
              </a:rPr>
              <a:t>دورة الحياة :</a:t>
            </a:r>
          </a:p>
          <a:p>
            <a:pPr algn="ctr"/>
            <a:r>
              <a:rPr lang="ar-SA" sz="2800" dirty="0" smtClean="0"/>
              <a:t>عندما تلدغ ذبابة </a:t>
            </a:r>
            <a:r>
              <a:rPr lang="ar-SA" sz="2800" dirty="0" err="1" smtClean="0"/>
              <a:t>تسى</a:t>
            </a:r>
            <a:r>
              <a:rPr lang="ar-SA" sz="2800" dirty="0" smtClean="0"/>
              <a:t> </a:t>
            </a:r>
            <a:r>
              <a:rPr lang="ar-SA" sz="2800" dirty="0" err="1" smtClean="0"/>
              <a:t>تسى</a:t>
            </a:r>
            <a:r>
              <a:rPr lang="ar-SA" sz="2800" dirty="0" smtClean="0"/>
              <a:t> </a:t>
            </a:r>
            <a:r>
              <a:rPr lang="en-US" sz="2800" dirty="0" err="1" smtClean="0"/>
              <a:t>tse</a:t>
            </a:r>
            <a:r>
              <a:rPr lang="en-US" sz="2800" dirty="0" smtClean="0"/>
              <a:t> </a:t>
            </a:r>
            <a:r>
              <a:rPr lang="en-US" sz="2800" dirty="0" err="1" smtClean="0"/>
              <a:t>tse</a:t>
            </a:r>
            <a:r>
              <a:rPr lang="en-US" sz="2800" dirty="0" smtClean="0"/>
              <a:t> fly</a:t>
            </a:r>
            <a:r>
              <a:rPr lang="ar-SA" sz="2800" dirty="0" smtClean="0"/>
              <a:t> </a:t>
            </a:r>
            <a:r>
              <a:rPr lang="ar-SA" sz="2800" dirty="0" err="1" smtClean="0"/>
              <a:t>انساناً</a:t>
            </a:r>
            <a:r>
              <a:rPr lang="ar-SA" sz="2800" dirty="0" smtClean="0"/>
              <a:t> مصاباً فان </a:t>
            </a:r>
            <a:r>
              <a:rPr lang="ar-SA" sz="2800" dirty="0" err="1" smtClean="0"/>
              <a:t>التريبانوسومات</a:t>
            </a:r>
            <a:r>
              <a:rPr lang="ar-SA" sz="2800" dirty="0" smtClean="0"/>
              <a:t> تمر مع الدم إلى معدة الحشرة وفيها تتكاثر لتكون أفراداً  جديدة وبعد ذلك تغزو هذه الأفراد الجديدة الجزء </a:t>
            </a:r>
            <a:r>
              <a:rPr lang="ar-SA" sz="2800" dirty="0" err="1" smtClean="0"/>
              <a:t>الأمامى</a:t>
            </a:r>
            <a:r>
              <a:rPr lang="ar-SA" sz="2800" dirty="0" smtClean="0"/>
              <a:t> من القناة الهضمية وتصل إلى غددها اللعابية حيث تواصل تكاثرها لتكون طوراً مختلفاً يعرف بالطور </a:t>
            </a:r>
            <a:r>
              <a:rPr lang="ar-SA" sz="2800" dirty="0" err="1" smtClean="0"/>
              <a:t>الكريثيدى</a:t>
            </a:r>
            <a:r>
              <a:rPr lang="ar-SA" sz="2800" dirty="0" smtClean="0"/>
              <a:t> وتستمر عملية التكاثر حتى يظهر طور أخير هو الطور </a:t>
            </a:r>
            <a:r>
              <a:rPr lang="ar-SA" sz="2800" dirty="0" err="1" smtClean="0"/>
              <a:t>المعدى</a:t>
            </a:r>
            <a:r>
              <a:rPr lang="ar-SA" sz="2800" dirty="0" smtClean="0"/>
              <a:t> </a:t>
            </a:r>
            <a:r>
              <a:rPr lang="en-US" sz="2800" dirty="0" smtClean="0"/>
              <a:t>infective stage</a:t>
            </a:r>
            <a:r>
              <a:rPr lang="ar-SA" sz="2800" dirty="0" smtClean="0"/>
              <a:t>. </a:t>
            </a:r>
            <a:endParaRPr lang="en-US" sz="2800" dirty="0"/>
          </a:p>
        </p:txBody>
      </p:sp>
      <p:pic>
        <p:nvPicPr>
          <p:cNvPr id="3" name="Picture 2" descr="دورة حياة التريبانوسوم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6"/>
            <a:ext cx="4376737" cy="4437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AfrTryp_LifeCyc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4882"/>
            <a:ext cx="8964488" cy="688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3200" b="1" dirty="0" err="1" smtClean="0">
                <a:solidFill>
                  <a:srgbClr val="800000"/>
                </a:solidFill>
              </a:rPr>
              <a:t>شعيبة</a:t>
            </a:r>
            <a:r>
              <a:rPr lang="ar-SA" sz="3200" b="1" dirty="0" smtClean="0">
                <a:solidFill>
                  <a:srgbClr val="800000"/>
                </a:solidFill>
              </a:rPr>
              <a:t> </a:t>
            </a:r>
            <a:r>
              <a:rPr lang="ar-SA" sz="3200" b="1" dirty="0" err="1" smtClean="0">
                <a:solidFill>
                  <a:srgbClr val="800000"/>
                </a:solidFill>
              </a:rPr>
              <a:t>البوغيات</a:t>
            </a:r>
            <a:r>
              <a:rPr lang="ar-SA" sz="3200" b="1" dirty="0" smtClean="0">
                <a:solidFill>
                  <a:srgbClr val="800000"/>
                </a:solidFill>
              </a:rPr>
              <a:t> (الجرثوميات)</a:t>
            </a:r>
            <a:r>
              <a:rPr lang="en-US" sz="3200" b="1" dirty="0" smtClean="0">
                <a:solidFill>
                  <a:srgbClr val="800000"/>
                </a:solidFill>
              </a:rPr>
              <a:t>Subphylum </a:t>
            </a:r>
            <a:r>
              <a:rPr lang="en-US" sz="3200" b="1" dirty="0" err="1" smtClean="0">
                <a:solidFill>
                  <a:srgbClr val="800000"/>
                </a:solidFill>
              </a:rPr>
              <a:t>Sporozoa</a:t>
            </a:r>
            <a:r>
              <a:rPr lang="ar-SA" sz="3200" b="1" dirty="0" smtClean="0">
                <a:solidFill>
                  <a:srgbClr val="800000"/>
                </a:solidFill>
              </a:rPr>
              <a:t> : </a:t>
            </a:r>
          </a:p>
          <a:p>
            <a:pPr algn="ctr"/>
            <a:r>
              <a:rPr lang="ar-SA" sz="2800" dirty="0" err="1" smtClean="0"/>
              <a:t>البوغيات</a:t>
            </a:r>
            <a:r>
              <a:rPr lang="ar-SA" sz="2800" dirty="0" smtClean="0"/>
              <a:t> أوليات حيوانية لا توجد بها أعضاء للحركة وتتكاثر </a:t>
            </a:r>
            <a:r>
              <a:rPr lang="ar-SA" sz="2800" dirty="0" err="1" smtClean="0"/>
              <a:t>بالأبواغ</a:t>
            </a:r>
            <a:r>
              <a:rPr lang="ar-SA" sz="2800" dirty="0" smtClean="0"/>
              <a:t> ولها دورة حياة تحتوى على أطوار جنسية وأخرى </a:t>
            </a:r>
            <a:r>
              <a:rPr lang="ar-SA" sz="2800" dirty="0" err="1" smtClean="0"/>
              <a:t>لاجنسية</a:t>
            </a:r>
            <a:r>
              <a:rPr lang="ar-SA" sz="2800" dirty="0" smtClean="0"/>
              <a:t>. ومن أشهر أمثلتها طفيل </a:t>
            </a:r>
            <a:r>
              <a:rPr lang="ar-SA" sz="2800" dirty="0" err="1" smtClean="0"/>
              <a:t>الملاريا</a:t>
            </a:r>
            <a:r>
              <a:rPr lang="ar-SA" sz="2800" dirty="0" smtClean="0"/>
              <a:t> (</a:t>
            </a:r>
            <a:r>
              <a:rPr lang="ar-SA" sz="2800" dirty="0" err="1" smtClean="0"/>
              <a:t>البلازموديوم</a:t>
            </a:r>
            <a:r>
              <a:rPr lang="ar-SA" sz="2800" dirty="0" smtClean="0"/>
              <a:t>).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8229600" cy="1143000"/>
          </a:xfrm>
        </p:spPr>
        <p:txBody>
          <a:bodyPr/>
          <a:lstStyle/>
          <a:p>
            <a:r>
              <a:rPr lang="ar-SA" dirty="0" err="1" smtClean="0"/>
              <a:t>شعيبه</a:t>
            </a:r>
            <a:r>
              <a:rPr lang="ar-SA" dirty="0" smtClean="0"/>
              <a:t> </a:t>
            </a:r>
            <a:r>
              <a:rPr lang="ar-SA" dirty="0" err="1" smtClean="0"/>
              <a:t>البوغيات</a:t>
            </a:r>
            <a:r>
              <a:rPr lang="ar-SA" dirty="0" smtClean="0"/>
              <a:t>           </a:t>
            </a:r>
            <a:endParaRPr lang="en-US" dirty="0"/>
          </a:p>
        </p:txBody>
      </p:sp>
      <p:pic>
        <p:nvPicPr>
          <p:cNvPr id="4" name="Picture 3" descr="Malaria1_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77414" y="4077071"/>
            <a:ext cx="4758882" cy="2489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sz="4000" b="1" u="sng" dirty="0" smtClean="0"/>
              <a:t>دورة الحياة:</a:t>
            </a:r>
          </a:p>
          <a:p>
            <a:pPr algn="ctr" rtl="1"/>
            <a:endParaRPr lang="ar-SA" sz="4000" dirty="0" smtClean="0"/>
          </a:p>
          <a:p>
            <a:pPr algn="ctr" rtl="1"/>
            <a:r>
              <a:rPr lang="ar-SA" sz="4000" dirty="0" smtClean="0"/>
              <a:t>تتميز دورة حياة </a:t>
            </a:r>
            <a:r>
              <a:rPr lang="ar-SA" sz="4000" dirty="0" err="1" smtClean="0"/>
              <a:t>البلازموديوم</a:t>
            </a:r>
            <a:r>
              <a:rPr lang="ar-SA" sz="4000" dirty="0" smtClean="0"/>
              <a:t> إلى ثلاث مراحل هي: مرحلة في كبد الإنسان ومرحلة في كريات الدم الحمراء والمرحلة الثالثة داخل أنثى بعوضة </a:t>
            </a:r>
            <a:r>
              <a:rPr lang="ar-SA" sz="4000" dirty="0" err="1" smtClean="0"/>
              <a:t>الأنوفليس</a:t>
            </a:r>
            <a:r>
              <a:rPr lang="ar-SA" sz="4000" dirty="0" smtClean="0"/>
              <a:t>.</a:t>
            </a:r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>
            <a:normAutofit/>
          </a:bodyPr>
          <a:lstStyle/>
          <a:p>
            <a:r>
              <a:rPr lang="ar-SA" sz="5400" dirty="0" err="1" smtClean="0"/>
              <a:t>البلازموديوم</a:t>
            </a:r>
            <a:r>
              <a:rPr lang="ar-SA" sz="5400" dirty="0" smtClean="0"/>
              <a:t>                </a:t>
            </a:r>
            <a:endParaRPr lang="en-US" sz="5400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age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352928" cy="576064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GO09016.gif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11560" y="548680"/>
            <a:ext cx="7991475" cy="588645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011680"/>
            <a:ext cx="6480720" cy="4846320"/>
          </a:xfrm>
        </p:spPr>
        <p:txBody>
          <a:bodyPr>
            <a:normAutofit/>
          </a:bodyPr>
          <a:lstStyle/>
          <a:p>
            <a:pPr rtl="1">
              <a:buNone/>
            </a:pPr>
            <a:r>
              <a:rPr lang="ar-SA" dirty="0" smtClean="0"/>
              <a:t>عندما تلدغ أنثى بعوضة </a:t>
            </a:r>
            <a:r>
              <a:rPr lang="ar-SA" dirty="0" err="1" smtClean="0"/>
              <a:t>الأنوفليس</a:t>
            </a:r>
            <a:r>
              <a:rPr lang="ar-SA" dirty="0" smtClean="0"/>
              <a:t> المصابة </a:t>
            </a:r>
            <a:r>
              <a:rPr lang="ar-SA" dirty="0" err="1" smtClean="0"/>
              <a:t>انسانا</a:t>
            </a:r>
            <a:r>
              <a:rPr lang="ar-SA" dirty="0" smtClean="0"/>
              <a:t> سليما </a:t>
            </a:r>
            <a:r>
              <a:rPr lang="ar-SA" dirty="0" err="1" smtClean="0"/>
              <a:t>فانها</a:t>
            </a:r>
            <a:r>
              <a:rPr lang="ar-SA" dirty="0" smtClean="0"/>
              <a:t> تحقن في دمه الأطوار المعدية </a:t>
            </a:r>
            <a:r>
              <a:rPr lang="ar-SA" dirty="0" err="1" smtClean="0"/>
              <a:t>للطفيل</a:t>
            </a:r>
            <a:r>
              <a:rPr lang="ar-SA" dirty="0" smtClean="0"/>
              <a:t> (الحيوان </a:t>
            </a:r>
            <a:r>
              <a:rPr lang="ar-SA" dirty="0" err="1" smtClean="0"/>
              <a:t>البوغي</a:t>
            </a:r>
            <a:r>
              <a:rPr lang="ar-SA" dirty="0" smtClean="0"/>
              <a:t>) وهو كائن مغزلي الشكل وبعد ما يقرب من نصف ساعة تتجه إلى الكبد وتغزو خلاياه وتكون  </a:t>
            </a:r>
            <a:r>
              <a:rPr lang="ar-SA" dirty="0" err="1" smtClean="0"/>
              <a:t>الشيزونت</a:t>
            </a:r>
            <a:r>
              <a:rPr lang="ar-SA" dirty="0" smtClean="0"/>
              <a:t> الذي يكوّن بالانقسام عدداً كبيراً من </a:t>
            </a:r>
            <a:r>
              <a:rPr lang="ar-SA" dirty="0" err="1" smtClean="0"/>
              <a:t>الميروزويتات</a:t>
            </a:r>
            <a:r>
              <a:rPr lang="ar-SA" dirty="0" smtClean="0"/>
              <a:t> </a:t>
            </a:r>
            <a:r>
              <a:rPr lang="en-US" dirty="0" err="1" smtClean="0"/>
              <a:t>merozoites</a:t>
            </a:r>
            <a:r>
              <a:rPr lang="en-US" dirty="0" smtClean="0"/>
              <a:t> </a:t>
            </a:r>
            <a:r>
              <a:rPr lang="ar-SA" dirty="0" smtClean="0"/>
              <a:t>التي تغادر الكبد لتهاجم كريات الدم الحمراء ومن ثم </a:t>
            </a:r>
            <a:r>
              <a:rPr lang="ar-SA" dirty="0" err="1" smtClean="0"/>
              <a:t>تبتدىء</a:t>
            </a:r>
            <a:r>
              <a:rPr lang="ar-SA" dirty="0" smtClean="0"/>
              <a:t> المرحلة التالية. ويمر </a:t>
            </a:r>
            <a:r>
              <a:rPr lang="ar-SA" dirty="0" err="1" smtClean="0"/>
              <a:t>الطفيل</a:t>
            </a:r>
            <a:r>
              <a:rPr lang="ar-SA" dirty="0" smtClean="0"/>
              <a:t> خلال وجوده في الكبد بفترة حضانة </a:t>
            </a:r>
            <a:r>
              <a:rPr lang="ar-SA" dirty="0" err="1" smtClean="0"/>
              <a:t>لاتظهر</a:t>
            </a:r>
            <a:r>
              <a:rPr lang="ar-SA" dirty="0" smtClean="0"/>
              <a:t> فيها أعراض المرض.تستغرق هذه الدورة </a:t>
            </a:r>
            <a:r>
              <a:rPr lang="ar-SA" dirty="0" err="1" smtClean="0"/>
              <a:t>حوإلى</a:t>
            </a:r>
            <a:r>
              <a:rPr lang="ar-SA" dirty="0" smtClean="0"/>
              <a:t> 8 -9أيام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800" dirty="0" smtClean="0"/>
              <a:t>1- </a:t>
            </a:r>
            <a:r>
              <a:rPr lang="ar-SA" sz="2800" u="sng" dirty="0" smtClean="0"/>
              <a:t>المرحلة داخل كبد الإنسان (المرحلة النسيجية)</a:t>
            </a:r>
            <a:r>
              <a:rPr lang="ar-SA" sz="2800" dirty="0" smtClean="0"/>
              <a:t>:</a:t>
            </a:r>
            <a:endParaRPr lang="en-US" sz="2800" dirty="0"/>
          </a:p>
        </p:txBody>
      </p:sp>
      <p:pic>
        <p:nvPicPr>
          <p:cNvPr id="4" name="Picture 3" descr="imagesCAR1NR9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404664"/>
            <a:ext cx="2771800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sCAOO3G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3501008"/>
            <a:ext cx="2771800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lszo9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0"/>
            <a:ext cx="34918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836712"/>
            <a:ext cx="56521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تهاجم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الميروزويتات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كريات الدم الحمراء وتتحول إلى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تروفوزويت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</a:rPr>
              <a:t>trophozoite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ينمو ويتغذى داخلها ويتخذ عدة أشكال ثم ينفجر غشاء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الكرية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الحمراء لتخرج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الميروزويتات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إلى الدم وتهاجم كريات جديدة لتتكرر دورة الحياة. وتظهر الحمى الشديدة وأعراض المرض الأخرى نتيجة وجود حبيبات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الهيموزين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أو صبغ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الملاريا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وهي بقايا الهيموجلوبين الغير مهضوم. </a:t>
            </a:r>
          </a:p>
          <a:p>
            <a:pPr rtl="1"/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وتستغرق هذه الدورة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حوإلى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48 ساعة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الى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72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ساعه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rtl="1"/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 وبعد عدة دورات في كريات الدم  تتحول بعض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الميروزويتات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إلى خلايا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مشيجية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كبيرة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</a:rPr>
              <a:t>macrogametocytes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أنثوية) وخلايا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مشيجية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صغيرة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</a:rPr>
              <a:t>microgametocytes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ذكرية) وتبقى هذه الخلايا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المشيجية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في كريات الدم دون تغيير حتى تنتقل إلى العائل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اللافقارى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 (أنثى </a:t>
            </a:r>
            <a:r>
              <a:rPr lang="ar-SA" sz="2400" b="1" dirty="0" err="1" smtClean="0">
                <a:solidFill>
                  <a:schemeClr val="accent5">
                    <a:lumMod val="50000"/>
                  </a:schemeClr>
                </a:solidFill>
              </a:rPr>
              <a:t>الأنوفليس</a:t>
            </a:r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).</a:t>
            </a:r>
          </a:p>
          <a:p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60648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 err="1" smtClean="0">
                <a:solidFill>
                  <a:srgbClr val="00B0F0"/>
                </a:solidFill>
              </a:rPr>
              <a:t>المرحله</a:t>
            </a:r>
            <a:r>
              <a:rPr lang="ar-SA" sz="3200" b="1" dirty="0" smtClean="0">
                <a:solidFill>
                  <a:srgbClr val="00B0F0"/>
                </a:solidFill>
              </a:rPr>
              <a:t> داخل كريات الدم الحمراء :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/>
          </a:bodyPr>
          <a:lstStyle/>
          <a:p>
            <a:pPr rtl="1"/>
            <a:r>
              <a:rPr lang="ar-SA" dirty="0" smtClean="0"/>
              <a:t>عندما تمتص أنثى بعوضة </a:t>
            </a:r>
            <a:r>
              <a:rPr lang="ar-SA" dirty="0" err="1" smtClean="0"/>
              <a:t>أنوفليس</a:t>
            </a:r>
            <a:r>
              <a:rPr lang="ar-SA" dirty="0" smtClean="0"/>
              <a:t> دم </a:t>
            </a:r>
            <a:r>
              <a:rPr lang="ar-SA" dirty="0" err="1" smtClean="0"/>
              <a:t>انسان</a:t>
            </a:r>
            <a:r>
              <a:rPr lang="ar-SA" dirty="0" smtClean="0"/>
              <a:t> مصاب </a:t>
            </a:r>
            <a:r>
              <a:rPr lang="ar-SA" dirty="0" err="1" smtClean="0"/>
              <a:t>بالملاريا</a:t>
            </a:r>
            <a:r>
              <a:rPr lang="ar-SA" dirty="0" smtClean="0"/>
              <a:t> تدخل أطوار </a:t>
            </a:r>
            <a:r>
              <a:rPr lang="ar-SA" dirty="0" err="1" smtClean="0"/>
              <a:t>الطفيل</a:t>
            </a:r>
            <a:r>
              <a:rPr lang="ar-SA" dirty="0" smtClean="0"/>
              <a:t> المختلفة قناتها الهضمية وتهضم كل الأطوار عدا الخلايا </a:t>
            </a:r>
            <a:r>
              <a:rPr lang="ar-SA" dirty="0" err="1" smtClean="0"/>
              <a:t>المشيجية</a:t>
            </a:r>
            <a:r>
              <a:rPr lang="ar-SA" dirty="0" smtClean="0"/>
              <a:t> (الجنسية) التي تنمو إلى أمشاج أنثوية وذكرية ويتجه </a:t>
            </a:r>
            <a:r>
              <a:rPr lang="ar-SA" dirty="0" err="1" smtClean="0"/>
              <a:t>المشيج</a:t>
            </a:r>
            <a:r>
              <a:rPr lang="ar-SA" dirty="0" smtClean="0"/>
              <a:t> المذكر نحو المؤنث ويتحد معه مكوناً </a:t>
            </a:r>
            <a:r>
              <a:rPr lang="ar-SA" dirty="0" err="1" smtClean="0"/>
              <a:t>الزيجوت</a:t>
            </a:r>
            <a:r>
              <a:rPr lang="ar-SA" dirty="0" smtClean="0"/>
              <a:t> الذي يستطيل مكوناً </a:t>
            </a:r>
            <a:r>
              <a:rPr lang="ar-SA" dirty="0" err="1" smtClean="0"/>
              <a:t>أوكينيت</a:t>
            </a:r>
            <a:r>
              <a:rPr lang="ar-SA" dirty="0" smtClean="0"/>
              <a:t> </a:t>
            </a:r>
            <a:r>
              <a:rPr lang="en-US" dirty="0" err="1" smtClean="0"/>
              <a:t>ookinete</a:t>
            </a:r>
            <a:r>
              <a:rPr lang="en-US" dirty="0" smtClean="0"/>
              <a:t> . </a:t>
            </a:r>
            <a:r>
              <a:rPr lang="ar-SA" dirty="0" smtClean="0"/>
              <a:t>يتجه </a:t>
            </a:r>
            <a:r>
              <a:rPr lang="ar-SA" dirty="0" err="1" smtClean="0"/>
              <a:t>الأوكينيت</a:t>
            </a:r>
            <a:r>
              <a:rPr lang="ar-SA" dirty="0" smtClean="0"/>
              <a:t> نحو جدار المعدة ليخترق </a:t>
            </a:r>
            <a:r>
              <a:rPr lang="ar-SA" dirty="0" err="1" smtClean="0"/>
              <a:t>الطلائية</a:t>
            </a:r>
            <a:r>
              <a:rPr lang="ar-SA" dirty="0" smtClean="0"/>
              <a:t> بين الخلايا ويستقر بالقرب من الغشاء </a:t>
            </a:r>
            <a:r>
              <a:rPr lang="ar-SA" dirty="0" err="1" smtClean="0"/>
              <a:t>القاعدى</a:t>
            </a:r>
            <a:r>
              <a:rPr lang="ar-SA" dirty="0" smtClean="0"/>
              <a:t> مكوناً الكيس  </a:t>
            </a:r>
            <a:r>
              <a:rPr lang="ar-SA" dirty="0" err="1" smtClean="0"/>
              <a:t>البيضى</a:t>
            </a:r>
            <a:r>
              <a:rPr lang="ar-SA" dirty="0" smtClean="0"/>
              <a:t> </a:t>
            </a:r>
            <a:r>
              <a:rPr lang="en-US" dirty="0" err="1" smtClean="0"/>
              <a:t>oocyst</a:t>
            </a:r>
            <a:r>
              <a:rPr lang="en-US" dirty="0" smtClean="0"/>
              <a:t> </a:t>
            </a:r>
            <a:r>
              <a:rPr lang="ar-SA" dirty="0" smtClean="0"/>
              <a:t>الذي ينقسم ليكون </a:t>
            </a:r>
            <a:r>
              <a:rPr lang="ar-SA" dirty="0" err="1" smtClean="0"/>
              <a:t>الأسبوروزويتات</a:t>
            </a:r>
            <a:r>
              <a:rPr lang="ar-SA" dirty="0" smtClean="0"/>
              <a:t> ثم ينفجر جدار الكيس </a:t>
            </a:r>
            <a:r>
              <a:rPr lang="ar-SA" dirty="0" err="1" smtClean="0"/>
              <a:t>البيضى</a:t>
            </a:r>
            <a:r>
              <a:rPr lang="ar-SA" dirty="0" smtClean="0"/>
              <a:t> لتنطلق </a:t>
            </a:r>
            <a:r>
              <a:rPr lang="ar-SA" dirty="0" err="1" smtClean="0"/>
              <a:t>الأسبوروزويتات</a:t>
            </a:r>
            <a:r>
              <a:rPr lang="ar-SA" dirty="0" smtClean="0"/>
              <a:t> خلال تجويف الجسم ثم تخترق جدار الغدد اللعابية لتستقر فيها. وعندما تلدغ البعوضة </a:t>
            </a:r>
            <a:r>
              <a:rPr lang="ar-SA" dirty="0" err="1" smtClean="0"/>
              <a:t>انسانا</a:t>
            </a:r>
            <a:r>
              <a:rPr lang="ar-SA" dirty="0" smtClean="0"/>
              <a:t> سليماً تمر هذه </a:t>
            </a:r>
            <a:r>
              <a:rPr lang="ar-SA" dirty="0" err="1" smtClean="0"/>
              <a:t>الأسبوروزويتات</a:t>
            </a:r>
            <a:r>
              <a:rPr lang="ar-SA" dirty="0" smtClean="0"/>
              <a:t> إلى دمه مع اللعاب </a:t>
            </a:r>
            <a:r>
              <a:rPr lang="ar-SA" dirty="0" err="1" smtClean="0"/>
              <a:t>لتبداْ</a:t>
            </a:r>
            <a:r>
              <a:rPr lang="ar-SA" dirty="0" smtClean="0"/>
              <a:t> دورة جديدة.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468544" cy="1700808"/>
          </a:xfrm>
        </p:spPr>
        <p:txBody>
          <a:bodyPr>
            <a:noAutofit/>
          </a:bodyPr>
          <a:lstStyle/>
          <a:p>
            <a:r>
              <a:rPr lang="ar-SA" sz="3200" dirty="0" smtClean="0"/>
              <a:t>3. مرحله العائل اللافقاري (المرحلة داخل أنثى بعوضة الأنوفليس):</a:t>
            </a:r>
            <a:br>
              <a:rPr lang="ar-SA" sz="3200" dirty="0" smtClean="0"/>
            </a:br>
            <a:endParaRPr lang="en-US" sz="32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1219</TotalTime>
  <Words>702</Words>
  <Application>Microsoft Office PowerPoint</Application>
  <PresentationFormat>عرض على الشاشة (3:4)‏</PresentationFormat>
  <Paragraphs>92</Paragraphs>
  <Slides>23</Slides>
  <Notes>23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Concourse</vt:lpstr>
      <vt:lpstr>عويلم الاوليات الحيوانية</vt:lpstr>
      <vt:lpstr>الصفات العامه                 </vt:lpstr>
      <vt:lpstr>التصنيف:                           </vt:lpstr>
      <vt:lpstr>شعيبه السوطيات                  </vt:lpstr>
      <vt:lpstr>التريبانوسوما              </vt:lpstr>
      <vt:lpstr>الشريحة 6</vt:lpstr>
      <vt:lpstr>الشريحة 7</vt:lpstr>
      <vt:lpstr>التريبانوسوما      Trypanosoma </vt:lpstr>
      <vt:lpstr>الشريحة 9</vt:lpstr>
      <vt:lpstr>الشريحة 10</vt:lpstr>
      <vt:lpstr>الحركة: </vt:lpstr>
      <vt:lpstr>الشريحة 12</vt:lpstr>
      <vt:lpstr>الشريحة 13</vt:lpstr>
      <vt:lpstr>الشريحة 14</vt:lpstr>
      <vt:lpstr>الشريحة 15</vt:lpstr>
      <vt:lpstr>الشريحة 16</vt:lpstr>
      <vt:lpstr>شعيبه البوغيات           </vt:lpstr>
      <vt:lpstr>البلازموديوم                </vt:lpstr>
      <vt:lpstr>الشريحة 19</vt:lpstr>
      <vt:lpstr>الشريحة 20</vt:lpstr>
      <vt:lpstr>1- المرحلة داخل كبد الإنسان (المرحلة النسيجية):</vt:lpstr>
      <vt:lpstr>الشريحة 22</vt:lpstr>
      <vt:lpstr>3. مرحله العائل اللافقاري (المرحلة داخل أنثى بعوضة الأنوفليس):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عويلم الاوليات الحيوانيه </dc:title>
  <dc:creator>1234</dc:creator>
  <cp:lastModifiedBy>itp-0ct-10</cp:lastModifiedBy>
  <cp:revision>16</cp:revision>
  <dcterms:created xsi:type="dcterms:W3CDTF">2011-03-24T03:22:37Z</dcterms:created>
  <dcterms:modified xsi:type="dcterms:W3CDTF">2011-10-21T14:17:19Z</dcterms:modified>
</cp:coreProperties>
</file>