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74" r:id="rId5"/>
    <p:sldId id="275" r:id="rId6"/>
    <p:sldId id="276" r:id="rId7"/>
    <p:sldId id="258" r:id="rId8"/>
    <p:sldId id="259" r:id="rId9"/>
    <p:sldId id="260" r:id="rId10"/>
    <p:sldId id="272" r:id="rId11"/>
    <p:sldId id="271" r:id="rId12"/>
    <p:sldId id="270" r:id="rId13"/>
    <p:sldId id="269" r:id="rId14"/>
    <p:sldId id="268" r:id="rId15"/>
    <p:sldId id="267" r:id="rId16"/>
    <p:sldId id="266" r:id="rId17"/>
    <p:sldId id="265" r:id="rId18"/>
    <p:sldId id="261" r:id="rId19"/>
    <p:sldId id="264" r:id="rId20"/>
    <p:sldId id="263" r:id="rId21"/>
    <p:sldId id="262" r:id="rId22"/>
    <p:sldId id="277" r:id="rId23"/>
    <p:sldId id="278" r:id="rId24"/>
    <p:sldId id="283" r:id="rId25"/>
    <p:sldId id="282" r:id="rId26"/>
    <p:sldId id="281" r:id="rId27"/>
    <p:sldId id="280" r:id="rId28"/>
    <p:sldId id="279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D088602-A563-4FBA-B9FE-C15A13E2E90E}" type="datetimeFigureOut">
              <a:rPr lang="en-GB" smtClean="0"/>
              <a:t>03/02/2013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36FA038-5263-43A8-95E5-E200EA7A247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Grammar II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Gerunds and Infinitives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Gerunds and infinitives are verb forms that can take the place of a noun in a sentence. </a:t>
            </a:r>
          </a:p>
          <a:p>
            <a:r>
              <a:rPr lang="en-GB" sz="3600" dirty="0" smtClean="0"/>
              <a:t>The following guidelines and lists will help you figure out whether a gerund or infinitive is needed.</a:t>
            </a: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To form gerunds, use</a:t>
            </a:r>
            <a:br>
              <a:rPr lang="en-US" sz="3200" b="1" dirty="0" smtClean="0"/>
            </a:br>
            <a:r>
              <a:rPr lang="en-US" sz="3200" b="1" dirty="0" smtClean="0"/>
              <a:t>the base form + </a:t>
            </a:r>
            <a:r>
              <a:rPr lang="en-US" sz="3200" b="1" dirty="0" err="1" smtClean="0"/>
              <a:t>ing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(don’t’ forget the rules for spelling of </a:t>
            </a:r>
            <a:r>
              <a:rPr lang="en-US" sz="3200" b="1" dirty="0" err="1" smtClean="0"/>
              <a:t>ing</a:t>
            </a:r>
            <a:r>
              <a:rPr lang="en-US" sz="3200" b="1" dirty="0" smtClean="0"/>
              <a:t> form of verbs)</a:t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CC0099"/>
                </a:solidFill>
              </a:rPr>
              <a:t>I enjoy learning English</a:t>
            </a:r>
            <a:br>
              <a:rPr lang="en-US" sz="3200" b="1" dirty="0" smtClean="0">
                <a:solidFill>
                  <a:srgbClr val="CC0099"/>
                </a:solidFill>
              </a:rPr>
            </a:br>
            <a:r>
              <a:rPr lang="en-US" sz="3200" b="1" dirty="0" smtClean="0">
                <a:solidFill>
                  <a:srgbClr val="CC0099"/>
                </a:solidFill>
              </a:rPr>
              <a:t/>
            </a:r>
            <a:br>
              <a:rPr lang="en-US" sz="3200" b="1" dirty="0" smtClean="0">
                <a:solidFill>
                  <a:srgbClr val="CC0099"/>
                </a:solidFill>
              </a:rPr>
            </a:br>
            <a:r>
              <a:rPr lang="en-US" sz="3200" b="1" dirty="0" smtClean="0"/>
              <a:t>To form negative gerunds, use </a:t>
            </a:r>
            <a:br>
              <a:rPr lang="en-US" sz="3200" b="1" dirty="0" smtClean="0"/>
            </a:br>
            <a:r>
              <a:rPr lang="en-US" sz="3200" b="1" dirty="0" smtClean="0"/>
              <a:t>not + gerund</a:t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CC0099"/>
                </a:solidFill>
              </a:rPr>
              <a:t>Not speaking</a:t>
            </a:r>
            <a:r>
              <a:rPr lang="en-US" sz="3200" b="1" dirty="0" smtClean="0"/>
              <a:t> English well is my biggest problem in this country</a:t>
            </a:r>
            <a:endParaRPr lang="en-GB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 smtClean="0"/>
              <a:t>    FORM 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442387"/>
          </a:xfrm>
        </p:spPr>
        <p:txBody>
          <a:bodyPr/>
          <a:lstStyle/>
          <a:p>
            <a:r>
              <a:rPr lang="en-US" sz="5400" dirty="0" smtClean="0">
                <a:solidFill>
                  <a:srgbClr val="CC0099"/>
                </a:solidFill>
              </a:rPr>
              <a:t>Dancing</a:t>
            </a:r>
            <a:r>
              <a:rPr lang="en-US" sz="5400" dirty="0" smtClean="0"/>
              <a:t> is fun.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0" dirty="0" smtClean="0"/>
              <a:t>Gerunds</a:t>
            </a:r>
            <a:r>
              <a:rPr lang="en-US" dirty="0" smtClean="0"/>
              <a:t> used as subject of the sentence.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 smtClean="0"/>
              <a:t>He enjoys </a:t>
            </a:r>
            <a:r>
              <a:rPr lang="en-US" sz="4800" dirty="0" smtClean="0">
                <a:solidFill>
                  <a:srgbClr val="CC0099"/>
                </a:solidFill>
              </a:rPr>
              <a:t>working</a:t>
            </a:r>
            <a:r>
              <a:rPr lang="en-US" sz="4800" dirty="0" smtClean="0"/>
              <a:t> with children.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0" dirty="0" smtClean="0"/>
              <a:t>Gerunds</a:t>
            </a:r>
            <a:r>
              <a:rPr lang="en-US" dirty="0" smtClean="0"/>
              <a:t> used as objects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Appreciate</a:t>
            </a:r>
          </a:p>
          <a:p>
            <a:r>
              <a:rPr lang="en-US" sz="2800" dirty="0" smtClean="0"/>
              <a:t>Avoid</a:t>
            </a:r>
          </a:p>
          <a:p>
            <a:r>
              <a:rPr lang="en-US" sz="2800" dirty="0" smtClean="0"/>
              <a:t>Delay</a:t>
            </a:r>
          </a:p>
          <a:p>
            <a:r>
              <a:rPr lang="en-US" sz="2800" dirty="0" smtClean="0"/>
              <a:t>Deny</a:t>
            </a:r>
          </a:p>
          <a:p>
            <a:r>
              <a:rPr lang="en-US" sz="2800" dirty="0" smtClean="0"/>
              <a:t>Discuss</a:t>
            </a:r>
          </a:p>
          <a:p>
            <a:r>
              <a:rPr lang="en-US" sz="2800" dirty="0" smtClean="0"/>
              <a:t>Dislike</a:t>
            </a:r>
          </a:p>
          <a:p>
            <a:r>
              <a:rPr lang="en-US" sz="2800" dirty="0" smtClean="0"/>
              <a:t>Enjoy</a:t>
            </a:r>
          </a:p>
          <a:p>
            <a:r>
              <a:rPr lang="en-US" sz="2800" dirty="0" smtClean="0"/>
              <a:t>Excuse</a:t>
            </a:r>
          </a:p>
          <a:p>
            <a:r>
              <a:rPr lang="en-US" sz="2800" dirty="0" smtClean="0"/>
              <a:t>Finish</a:t>
            </a:r>
          </a:p>
          <a:p>
            <a:r>
              <a:rPr lang="en-US" sz="2800" dirty="0" smtClean="0"/>
              <a:t>understand		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</a:t>
            </a:r>
          </a:p>
          <a:p>
            <a:r>
              <a:rPr lang="en-US" dirty="0" smtClean="0"/>
              <a:t>Mention</a:t>
            </a:r>
          </a:p>
          <a:p>
            <a:r>
              <a:rPr lang="en-US" dirty="0" smtClean="0"/>
              <a:t>Mind</a:t>
            </a:r>
          </a:p>
          <a:p>
            <a:r>
              <a:rPr lang="en-US" dirty="0" smtClean="0"/>
              <a:t>Miss</a:t>
            </a:r>
          </a:p>
          <a:p>
            <a:r>
              <a:rPr lang="en-US" dirty="0" smtClean="0"/>
              <a:t>Postpone</a:t>
            </a:r>
          </a:p>
          <a:p>
            <a:r>
              <a:rPr lang="en-US" dirty="0" smtClean="0"/>
              <a:t>Quit</a:t>
            </a:r>
          </a:p>
          <a:p>
            <a:r>
              <a:rPr lang="en-US" dirty="0" smtClean="0"/>
              <a:t>Recall</a:t>
            </a:r>
          </a:p>
          <a:p>
            <a:r>
              <a:rPr lang="en-US" dirty="0" smtClean="0"/>
              <a:t>Recommend</a:t>
            </a:r>
          </a:p>
          <a:p>
            <a:r>
              <a:rPr lang="en-US" dirty="0" smtClean="0"/>
              <a:t>Resent</a:t>
            </a:r>
          </a:p>
          <a:p>
            <a:r>
              <a:rPr lang="en-US" dirty="0" smtClean="0"/>
              <a:t>suggest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Verbs that take only </a:t>
            </a:r>
            <a:r>
              <a:rPr lang="en-US" b="0" smtClean="0"/>
              <a:t>Gerunds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Both gerunds and infinitives can replace a noun as the object of a verb. Whether you use a gerund or an infinitive depends on the main verb in the sentence. Consult the lists below to find out which form to use following which verbs.</a:t>
            </a:r>
          </a:p>
          <a:p>
            <a:r>
              <a:rPr lang="en-GB" dirty="0" smtClean="0"/>
              <a:t>I </a:t>
            </a:r>
            <a:r>
              <a:rPr lang="en-GB" i="1" dirty="0" smtClean="0"/>
              <a:t>expect</a:t>
            </a:r>
            <a:r>
              <a:rPr lang="en-GB" dirty="0" smtClean="0"/>
              <a:t> </a:t>
            </a:r>
            <a:r>
              <a:rPr lang="en-GB" b="1" dirty="0" smtClean="0"/>
              <a:t>to have</a:t>
            </a:r>
            <a:r>
              <a:rPr lang="en-GB" dirty="0" smtClean="0"/>
              <a:t> the report done by Friday.[INFINITIVE]I </a:t>
            </a:r>
            <a:r>
              <a:rPr lang="en-GB" i="1" dirty="0" smtClean="0"/>
              <a:t>anticipate</a:t>
            </a:r>
            <a:r>
              <a:rPr lang="en-GB" dirty="0" smtClean="0"/>
              <a:t> </a:t>
            </a:r>
            <a:r>
              <a:rPr lang="en-GB" b="1" dirty="0" smtClean="0"/>
              <a:t>having</a:t>
            </a:r>
            <a:r>
              <a:rPr lang="en-GB" dirty="0" smtClean="0"/>
              <a:t> the report done by Friday.[GERUND]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b="1" i="1" dirty="0" smtClean="0"/>
              <a:t>Acknowledge </a:t>
            </a:r>
          </a:p>
          <a:p>
            <a:r>
              <a:rPr lang="en-GB" dirty="0" smtClean="0"/>
              <a:t>She </a:t>
            </a:r>
            <a:r>
              <a:rPr lang="en-GB" i="1" dirty="0" smtClean="0"/>
              <a:t>acknowledged</a:t>
            </a:r>
            <a:r>
              <a:rPr lang="en-GB" dirty="0" smtClean="0"/>
              <a:t> </a:t>
            </a:r>
            <a:r>
              <a:rPr lang="en-GB" b="1" dirty="0" smtClean="0"/>
              <a:t>receiving</a:t>
            </a:r>
            <a:r>
              <a:rPr lang="en-GB" dirty="0" smtClean="0"/>
              <a:t> assistance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* </a:t>
            </a:r>
            <a:r>
              <a:rPr lang="en-GB" b="1" i="1" dirty="0" smtClean="0"/>
              <a:t>accuse </a:t>
            </a:r>
            <a:r>
              <a:rPr lang="en-GB" b="1" i="1" dirty="0" smtClean="0"/>
              <a:t>of</a:t>
            </a:r>
          </a:p>
          <a:p>
            <a:r>
              <a:rPr lang="en-GB" dirty="0" smtClean="0"/>
              <a:t>He </a:t>
            </a:r>
            <a:r>
              <a:rPr lang="en-GB" i="1" dirty="0" smtClean="0"/>
              <a:t>was accused of</a:t>
            </a:r>
            <a:r>
              <a:rPr lang="en-GB" dirty="0" smtClean="0"/>
              <a:t> </a:t>
            </a:r>
            <a:r>
              <a:rPr lang="en-GB" b="1" dirty="0" smtClean="0"/>
              <a:t>smuggling</a:t>
            </a:r>
            <a:r>
              <a:rPr lang="en-GB" dirty="0" smtClean="0"/>
              <a:t> contraband goods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admit</a:t>
            </a:r>
            <a:endParaRPr lang="en-GB" dirty="0" smtClean="0"/>
          </a:p>
          <a:p>
            <a:r>
              <a:rPr lang="en-GB" dirty="0" smtClean="0"/>
              <a:t>They </a:t>
            </a:r>
            <a:r>
              <a:rPr lang="en-GB" i="1" dirty="0" smtClean="0"/>
              <a:t>admitted</a:t>
            </a:r>
            <a:r>
              <a:rPr lang="en-GB" dirty="0" smtClean="0"/>
              <a:t> </a:t>
            </a:r>
            <a:r>
              <a:rPr lang="en-GB" b="1" dirty="0" smtClean="0"/>
              <a:t>falsifying</a:t>
            </a:r>
            <a:r>
              <a:rPr lang="en-GB" dirty="0" smtClean="0"/>
              <a:t> the data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Advise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author </a:t>
            </a:r>
            <a:r>
              <a:rPr lang="en-GB" i="1" dirty="0" smtClean="0"/>
              <a:t>advises</a:t>
            </a:r>
            <a:r>
              <a:rPr lang="en-GB" dirty="0" smtClean="0"/>
              <a:t> </a:t>
            </a:r>
            <a:r>
              <a:rPr lang="en-GB" b="1" dirty="0" smtClean="0"/>
              <a:t>undertaking</a:t>
            </a:r>
            <a:r>
              <a:rPr lang="en-GB" dirty="0" smtClean="0"/>
              <a:t> further study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Anticipate</a:t>
            </a:r>
          </a:p>
          <a:p>
            <a:r>
              <a:rPr lang="en-GB" dirty="0" smtClean="0"/>
              <a:t>He </a:t>
            </a:r>
            <a:r>
              <a:rPr lang="en-GB" i="1" dirty="0" smtClean="0"/>
              <a:t>anticipates</a:t>
            </a:r>
            <a:r>
              <a:rPr lang="en-GB" dirty="0" smtClean="0"/>
              <a:t> </a:t>
            </a:r>
            <a:r>
              <a:rPr lang="en-GB" b="1" dirty="0" smtClean="0"/>
              <a:t>having</a:t>
            </a:r>
            <a:r>
              <a:rPr lang="en-GB" dirty="0" smtClean="0"/>
              <a:t> trouble with his supervisor</a:t>
            </a:r>
            <a:r>
              <a:rPr lang="en-GB" dirty="0" smtClean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GB" sz="2400" dirty="0" smtClean="0"/>
              <a:t>Some common verbs followed by a gerund (note that phrasal verbs, marked here with *, always fall into this category): </a:t>
            </a:r>
            <a:endParaRPr lang="en-GB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i="1" dirty="0" smtClean="0"/>
              <a:t>Appreciate </a:t>
            </a:r>
          </a:p>
          <a:p>
            <a:r>
              <a:rPr lang="en-GB" dirty="0" smtClean="0"/>
              <a:t>I </a:t>
            </a:r>
            <a:r>
              <a:rPr lang="en-GB" i="1" dirty="0" smtClean="0"/>
              <a:t>appreciated</a:t>
            </a:r>
            <a:r>
              <a:rPr lang="en-GB" dirty="0" smtClean="0"/>
              <a:t> </a:t>
            </a:r>
            <a:r>
              <a:rPr lang="en-GB" b="1" dirty="0" smtClean="0"/>
              <a:t>having</a:t>
            </a:r>
            <a:r>
              <a:rPr lang="en-GB" dirty="0" smtClean="0"/>
              <a:t> a chance to read your draft</a:t>
            </a:r>
            <a:r>
              <a:rPr lang="en-GB" dirty="0" smtClean="0"/>
              <a:t>. </a:t>
            </a:r>
            <a:r>
              <a:rPr lang="en-GB" b="1" i="1" dirty="0" smtClean="0"/>
              <a:t>Avoid</a:t>
            </a:r>
          </a:p>
          <a:p>
            <a:r>
              <a:rPr lang="en-GB" dirty="0" smtClean="0"/>
              <a:t>He </a:t>
            </a:r>
            <a:r>
              <a:rPr lang="en-GB" i="1" dirty="0" smtClean="0"/>
              <a:t>avoided</a:t>
            </a:r>
            <a:r>
              <a:rPr lang="en-GB" dirty="0" smtClean="0"/>
              <a:t> </a:t>
            </a:r>
            <a:r>
              <a:rPr lang="en-GB" b="1" dirty="0" smtClean="0"/>
              <a:t>answering</a:t>
            </a:r>
            <a:r>
              <a:rPr lang="en-GB" dirty="0" smtClean="0"/>
              <a:t> my question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Complete </a:t>
            </a:r>
          </a:p>
          <a:p>
            <a:r>
              <a:rPr lang="en-GB" dirty="0" smtClean="0"/>
              <a:t>I </a:t>
            </a:r>
            <a:r>
              <a:rPr lang="en-GB" dirty="0" smtClean="0"/>
              <a:t>finally </a:t>
            </a:r>
            <a:r>
              <a:rPr lang="en-GB" i="1" dirty="0" smtClean="0"/>
              <a:t>completed</a:t>
            </a:r>
            <a:r>
              <a:rPr lang="en-GB" dirty="0" smtClean="0"/>
              <a:t> </a:t>
            </a:r>
            <a:r>
              <a:rPr lang="en-GB" b="1" dirty="0" smtClean="0"/>
              <a:t>writing</a:t>
            </a:r>
            <a:r>
              <a:rPr lang="en-GB" dirty="0" smtClean="0"/>
              <a:t> my thesis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Consider</a:t>
            </a:r>
          </a:p>
          <a:p>
            <a:r>
              <a:rPr lang="en-GB" dirty="0" smtClean="0"/>
              <a:t>They </a:t>
            </a:r>
            <a:r>
              <a:rPr lang="en-GB" dirty="0" smtClean="0"/>
              <a:t>will </a:t>
            </a:r>
            <a:r>
              <a:rPr lang="en-GB" i="1" dirty="0" smtClean="0"/>
              <a:t>consider</a:t>
            </a:r>
            <a:r>
              <a:rPr lang="en-GB" dirty="0" smtClean="0"/>
              <a:t> </a:t>
            </a:r>
            <a:r>
              <a:rPr lang="en-GB" b="1" dirty="0" smtClean="0"/>
              <a:t>granting</a:t>
            </a:r>
            <a:r>
              <a:rPr lang="en-GB" dirty="0" smtClean="0"/>
              <a:t> you money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Delay</a:t>
            </a:r>
          </a:p>
          <a:p>
            <a:r>
              <a:rPr lang="en-GB" dirty="0" smtClean="0"/>
              <a:t>We </a:t>
            </a:r>
            <a:r>
              <a:rPr lang="en-GB" i="1" dirty="0" smtClean="0"/>
              <a:t>delayed</a:t>
            </a:r>
            <a:r>
              <a:rPr lang="en-GB" dirty="0" smtClean="0"/>
              <a:t> </a:t>
            </a:r>
            <a:r>
              <a:rPr lang="en-GB" b="1" dirty="0" smtClean="0"/>
              <a:t>reporting</a:t>
            </a:r>
            <a:r>
              <a:rPr lang="en-GB" dirty="0" smtClean="0"/>
              <a:t> the results until we were sure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Deny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They </a:t>
            </a:r>
            <a:r>
              <a:rPr lang="en-GB" i="1" dirty="0" smtClean="0"/>
              <a:t>denied</a:t>
            </a:r>
            <a:r>
              <a:rPr lang="en-GB" dirty="0" smtClean="0"/>
              <a:t> </a:t>
            </a:r>
            <a:r>
              <a:rPr lang="en-GB" b="1" dirty="0" smtClean="0"/>
              <a:t>copying</a:t>
            </a:r>
            <a:r>
              <a:rPr lang="en-GB" dirty="0" smtClean="0"/>
              <a:t> the information.</a:t>
            </a:r>
          </a:p>
          <a:p>
            <a:r>
              <a:rPr lang="en-GB" b="1" i="1" dirty="0" err="1" smtClean="0"/>
              <a:t>discuss</a:t>
            </a:r>
            <a:r>
              <a:rPr lang="en-GB" dirty="0" err="1" smtClean="0"/>
              <a:t>They</a:t>
            </a:r>
            <a:r>
              <a:rPr lang="en-GB" dirty="0" smtClean="0"/>
              <a:t> </a:t>
            </a:r>
            <a:r>
              <a:rPr lang="en-GB" i="1" dirty="0" smtClean="0"/>
              <a:t>discussed</a:t>
            </a:r>
            <a:r>
              <a:rPr lang="en-GB" dirty="0" smtClean="0"/>
              <a:t> </a:t>
            </a:r>
            <a:r>
              <a:rPr lang="en-GB" b="1" dirty="0" smtClean="0"/>
              <a:t>running</a:t>
            </a:r>
            <a:r>
              <a:rPr lang="en-GB" dirty="0" smtClean="0"/>
              <a:t> the experiments again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look </a:t>
            </a:r>
            <a:r>
              <a:rPr lang="en-GB" b="1" i="1" dirty="0" smtClean="0"/>
              <a:t>after </a:t>
            </a:r>
          </a:p>
          <a:p>
            <a:r>
              <a:rPr lang="en-GB" dirty="0" smtClean="0"/>
              <a:t>He </a:t>
            </a:r>
            <a:r>
              <a:rPr lang="en-GB" dirty="0" smtClean="0"/>
              <a:t>will </a:t>
            </a:r>
            <a:r>
              <a:rPr lang="en-GB" i="1" dirty="0" smtClean="0"/>
              <a:t>look after</a:t>
            </a:r>
            <a:r>
              <a:rPr lang="en-GB" dirty="0" smtClean="0"/>
              <a:t> </a:t>
            </a:r>
            <a:r>
              <a:rPr lang="en-GB" b="1" dirty="0" smtClean="0"/>
              <a:t>mailing</a:t>
            </a:r>
            <a:r>
              <a:rPr lang="en-GB" dirty="0" smtClean="0"/>
              <a:t> the tickets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* </a:t>
            </a:r>
            <a:r>
              <a:rPr lang="en-GB" b="1" i="1" dirty="0" smtClean="0"/>
              <a:t>insist </a:t>
            </a:r>
            <a:r>
              <a:rPr lang="en-GB" b="1" i="1" dirty="0" smtClean="0"/>
              <a:t>on </a:t>
            </a:r>
          </a:p>
          <a:p>
            <a:r>
              <a:rPr lang="en-GB" dirty="0" smtClean="0"/>
              <a:t>He </a:t>
            </a:r>
            <a:r>
              <a:rPr lang="en-GB" i="1" dirty="0" smtClean="0"/>
              <a:t>insisted on</a:t>
            </a:r>
            <a:r>
              <a:rPr lang="en-GB" dirty="0" smtClean="0"/>
              <a:t> </a:t>
            </a:r>
            <a:r>
              <a:rPr lang="en-GB" b="1" dirty="0" smtClean="0"/>
              <a:t>proofreading</a:t>
            </a:r>
            <a:r>
              <a:rPr lang="en-GB" dirty="0" smtClean="0"/>
              <a:t> the article again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Involve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This procedure </a:t>
            </a:r>
            <a:r>
              <a:rPr lang="en-GB" i="1" dirty="0" smtClean="0"/>
              <a:t>involves</a:t>
            </a:r>
            <a:r>
              <a:rPr lang="en-GB" dirty="0" smtClean="0"/>
              <a:t> </a:t>
            </a:r>
            <a:r>
              <a:rPr lang="en-GB" b="1" dirty="0" smtClean="0"/>
              <a:t>testing</a:t>
            </a:r>
            <a:r>
              <a:rPr lang="en-GB" dirty="0" smtClean="0"/>
              <a:t> each sample </a:t>
            </a:r>
            <a:r>
              <a:rPr lang="en-GB" dirty="0" smtClean="0"/>
              <a:t>twice.</a:t>
            </a:r>
          </a:p>
          <a:p>
            <a:r>
              <a:rPr lang="en-GB" b="1" i="1" dirty="0" smtClean="0"/>
              <a:t>Justify </a:t>
            </a:r>
          </a:p>
          <a:p>
            <a:r>
              <a:rPr lang="en-GB" dirty="0" smtClean="0"/>
              <a:t>My </a:t>
            </a:r>
            <a:r>
              <a:rPr lang="en-GB" dirty="0" smtClean="0"/>
              <a:t>results </a:t>
            </a:r>
            <a:r>
              <a:rPr lang="en-GB" i="1" dirty="0" smtClean="0"/>
              <a:t>justify</a:t>
            </a:r>
            <a:r>
              <a:rPr lang="en-GB" dirty="0" smtClean="0"/>
              <a:t> </a:t>
            </a:r>
            <a:r>
              <a:rPr lang="en-GB" b="1" dirty="0" smtClean="0"/>
              <a:t>taking</a:t>
            </a:r>
            <a:r>
              <a:rPr lang="en-GB" dirty="0" smtClean="0"/>
              <a:t> drastic action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Mention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author </a:t>
            </a:r>
            <a:r>
              <a:rPr lang="en-GB" i="1" dirty="0" smtClean="0"/>
              <a:t>mentions</a:t>
            </a:r>
            <a:r>
              <a:rPr lang="en-GB" dirty="0" smtClean="0"/>
              <a:t> </a:t>
            </a:r>
            <a:r>
              <a:rPr lang="en-GB" b="1" dirty="0" smtClean="0"/>
              <a:t>seeing</a:t>
            </a:r>
            <a:r>
              <a:rPr lang="en-GB" dirty="0" smtClean="0"/>
              <a:t> this event. </a:t>
            </a:r>
            <a:endParaRPr lang="en-GB" dirty="0" smtClean="0"/>
          </a:p>
          <a:p>
            <a:r>
              <a:rPr lang="en-GB" b="1" i="1" dirty="0" smtClean="0"/>
              <a:t>Postpone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committee </a:t>
            </a:r>
            <a:r>
              <a:rPr lang="en-GB" i="1" dirty="0" smtClean="0"/>
              <a:t>has postponed</a:t>
            </a:r>
            <a:r>
              <a:rPr lang="en-GB" dirty="0" smtClean="0"/>
              <a:t> </a:t>
            </a:r>
            <a:r>
              <a:rPr lang="en-GB" b="1" dirty="0" smtClean="0"/>
              <a:t>writing</a:t>
            </a:r>
            <a:r>
              <a:rPr lang="en-GB" dirty="0" smtClean="0"/>
              <a:t> </a:t>
            </a:r>
            <a:r>
              <a:rPr lang="en-GB" dirty="0" smtClean="0"/>
              <a:t>the report</a:t>
            </a:r>
            <a:r>
              <a:rPr lang="en-GB" dirty="0" smtClean="0"/>
              <a:t>. </a:t>
            </a:r>
          </a:p>
          <a:p>
            <a:r>
              <a:rPr lang="en-GB" b="1" i="1" dirty="0" smtClean="0"/>
              <a:t>Recall</a:t>
            </a:r>
          </a:p>
          <a:p>
            <a:r>
              <a:rPr lang="en-GB" dirty="0" smtClean="0"/>
              <a:t>I </a:t>
            </a:r>
            <a:r>
              <a:rPr lang="en-GB" dirty="0" smtClean="0"/>
              <a:t>cannot </a:t>
            </a:r>
            <a:r>
              <a:rPr lang="en-GB" i="1" dirty="0" smtClean="0"/>
              <a:t>recall</a:t>
            </a:r>
            <a:r>
              <a:rPr lang="en-GB" dirty="0" smtClean="0"/>
              <a:t> </a:t>
            </a:r>
            <a:r>
              <a:rPr lang="en-GB" b="1" dirty="0" smtClean="0"/>
              <a:t>getting</a:t>
            </a:r>
            <a:r>
              <a:rPr lang="en-GB" dirty="0" smtClean="0"/>
              <a:t> those results before</a:t>
            </a:r>
            <a:r>
              <a:rPr lang="en-GB" dirty="0" smtClean="0"/>
              <a:t>.</a:t>
            </a:r>
          </a:p>
          <a:p>
            <a:r>
              <a:rPr lang="en-GB" b="1" i="1" dirty="0" smtClean="0"/>
              <a:t>Resent </a:t>
            </a:r>
            <a:r>
              <a:rPr lang="en-GB" dirty="0" smtClean="0"/>
              <a:t>He </a:t>
            </a:r>
            <a:r>
              <a:rPr lang="en-GB" i="1" dirty="0" smtClean="0"/>
              <a:t>resented</a:t>
            </a:r>
            <a:r>
              <a:rPr lang="en-GB" dirty="0" smtClean="0"/>
              <a:t> </a:t>
            </a:r>
            <a:r>
              <a:rPr lang="en-GB" b="1" dirty="0" smtClean="0"/>
              <a:t>spending</a:t>
            </a:r>
            <a:r>
              <a:rPr lang="en-GB" dirty="0" smtClean="0"/>
              <a:t> so much time on the project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Be busy, can’t help, have fun, </a:t>
            </a:r>
          </a:p>
          <a:p>
            <a:r>
              <a:rPr lang="en-US" sz="4400" dirty="0" smtClean="0"/>
              <a:t>it’s no use, it’s not worth</a:t>
            </a:r>
          </a:p>
          <a:p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expressions are used with </a:t>
            </a:r>
            <a:r>
              <a:rPr lang="en-US" b="0" dirty="0" smtClean="0"/>
              <a:t>gerunds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To form infinitives use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FF0000"/>
                </a:solidFill>
              </a:rPr>
              <a:t>to + base form of the verb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chemeClr val="accent2"/>
                </a:solidFill>
              </a:rPr>
              <a:t>I want </a:t>
            </a:r>
            <a:r>
              <a:rPr lang="en-US" sz="3600" b="1" dirty="0" smtClean="0">
                <a:solidFill>
                  <a:srgbClr val="CC0099"/>
                </a:solidFill>
              </a:rPr>
              <a:t>to dance</a:t>
            </a:r>
            <a:br>
              <a:rPr lang="en-US" sz="3600" b="1" dirty="0" smtClean="0">
                <a:solidFill>
                  <a:srgbClr val="CC0099"/>
                </a:solidFill>
              </a:rPr>
            </a:br>
            <a:r>
              <a:rPr lang="en-US" sz="3600" b="1" dirty="0" smtClean="0">
                <a:solidFill>
                  <a:srgbClr val="CC0099"/>
                </a:solidFill>
              </a:rPr>
              <a:t/>
            </a:r>
            <a:br>
              <a:rPr lang="en-US" sz="3600" b="1" dirty="0" smtClean="0">
                <a:solidFill>
                  <a:srgbClr val="CC0099"/>
                </a:solidFill>
              </a:rPr>
            </a:br>
            <a:r>
              <a:rPr lang="en-US" sz="3600" b="1" dirty="0" smtClean="0"/>
              <a:t>To form negative infinitives use</a:t>
            </a:r>
            <a:br>
              <a:rPr lang="en-US" sz="3600" b="1" dirty="0" smtClean="0"/>
            </a:br>
            <a:r>
              <a:rPr lang="en-US" sz="3600" b="1" dirty="0" smtClean="0"/>
              <a:t>Not + infinitive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accent2"/>
                </a:solidFill>
              </a:rPr>
              <a:t>He decided </a:t>
            </a:r>
            <a:r>
              <a:rPr lang="en-US" sz="3600" b="1" dirty="0" smtClean="0">
                <a:solidFill>
                  <a:srgbClr val="CC0099"/>
                </a:solidFill>
              </a:rPr>
              <a:t>not to go</a:t>
            </a:r>
            <a:r>
              <a:rPr lang="en-US" sz="3600" b="1" dirty="0" smtClean="0">
                <a:solidFill>
                  <a:schemeClr val="accent2"/>
                </a:solidFill>
              </a:rPr>
              <a:t> to the party.</a:t>
            </a:r>
            <a:endParaRPr lang="en-GB" sz="3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infinitive 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 dirty="0" smtClean="0">
                <a:solidFill>
                  <a:srgbClr val="FF0000"/>
                </a:solidFill>
              </a:rPr>
              <a:t>To live</a:t>
            </a:r>
            <a:r>
              <a:rPr lang="en-US" sz="4400" dirty="0" smtClean="0"/>
              <a:t> in the United States is my dream</a:t>
            </a:r>
          </a:p>
          <a:p>
            <a:pPr>
              <a:lnSpc>
                <a:spcPct val="90000"/>
              </a:lnSpc>
            </a:pPr>
            <a:r>
              <a:rPr lang="en-US" sz="4400" dirty="0" smtClean="0">
                <a:solidFill>
                  <a:srgbClr val="FF0000"/>
                </a:solidFill>
              </a:rPr>
              <a:t>It is</a:t>
            </a:r>
            <a:r>
              <a:rPr lang="en-US" sz="4400" dirty="0" smtClean="0"/>
              <a:t> my dream </a:t>
            </a:r>
            <a:r>
              <a:rPr lang="en-US" sz="4400" dirty="0" smtClean="0">
                <a:solidFill>
                  <a:srgbClr val="FF0000"/>
                </a:solidFill>
              </a:rPr>
              <a:t>to live</a:t>
            </a:r>
            <a:r>
              <a:rPr lang="en-US" sz="4400" dirty="0" smtClean="0"/>
              <a:t> in the United States.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Infinitives</a:t>
            </a:r>
            <a:r>
              <a:rPr lang="en-US" dirty="0" smtClean="0"/>
              <a:t> in the subject position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Verb + infinitives</a:t>
            </a:r>
            <a:r>
              <a:rPr lang="en-US" sz="3200" dirty="0" smtClean="0"/>
              <a:t> – </a:t>
            </a:r>
            <a:r>
              <a:rPr lang="en-US" sz="3200" dirty="0" smtClean="0">
                <a:solidFill>
                  <a:schemeClr val="accent2"/>
                </a:solidFill>
              </a:rPr>
              <a:t>agree, appear, decide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solidFill>
                  <a:schemeClr val="accent2"/>
                </a:solidFill>
              </a:rPr>
              <a:t>hope, intend, learn, offer, plan, seem, tend, wait, can afford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Verb + Noun phrase + infinitive</a:t>
            </a:r>
            <a:r>
              <a:rPr lang="en-US" sz="3200" dirty="0" smtClean="0"/>
              <a:t> – </a:t>
            </a:r>
            <a:r>
              <a:rPr lang="en-US" sz="3200" dirty="0" smtClean="0">
                <a:solidFill>
                  <a:schemeClr val="accent2"/>
                </a:solidFill>
              </a:rPr>
              <a:t>cause, convince, force, invite, order, persuade, remind, tell, trust, warn, advise, encourage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Verbs that come directly after the infinitive or have a noun phrase</a:t>
            </a:r>
            <a:r>
              <a:rPr lang="en-US" sz="3200" dirty="0" smtClean="0"/>
              <a:t> – </a:t>
            </a:r>
            <a:r>
              <a:rPr lang="en-US" sz="3200" dirty="0" smtClean="0">
                <a:solidFill>
                  <a:schemeClr val="accent2"/>
                </a:solidFill>
              </a:rPr>
              <a:t>ask, beg, choose, expect, need, want, would like, promise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that take </a:t>
            </a:r>
            <a:r>
              <a:rPr lang="en-US" b="0" dirty="0" smtClean="0"/>
              <a:t>infinitives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Afraid, amazed, anxious, ashamed, careful, delighted, eager, fortunate, glad, happy, lucky, pleased, ready, sad, sorry</a:t>
            </a:r>
            <a:r>
              <a:rPr lang="en-US" sz="3600" b="1" dirty="0" smtClean="0"/>
              <a:t>,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Adjectives followed by </a:t>
            </a:r>
            <a:r>
              <a:rPr lang="en-US" b="0" dirty="0" smtClean="0"/>
              <a:t>infinitives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too + adjective or adverb + infinitive</a:t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>She is </a:t>
            </a:r>
            <a:r>
              <a:rPr lang="en-US" sz="4000" u="sng" dirty="0" smtClean="0">
                <a:solidFill>
                  <a:schemeClr val="accent2"/>
                </a:solidFill>
              </a:rPr>
              <a:t>too young</a:t>
            </a:r>
            <a:r>
              <a:rPr lang="en-US" sz="4000" dirty="0" smtClean="0">
                <a:solidFill>
                  <a:schemeClr val="accent2"/>
                </a:solidFill>
              </a:rPr>
              <a:t> to vote.</a:t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/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rgbClr val="CC0099"/>
                </a:solidFill>
              </a:rPr>
              <a:t>Adjective or adverb + enough + infinitive</a:t>
            </a:r>
            <a:br>
              <a:rPr lang="en-US" sz="4000" dirty="0" smtClean="0">
                <a:solidFill>
                  <a:srgbClr val="CC0099"/>
                </a:solidFill>
              </a:rPr>
            </a:br>
            <a:r>
              <a:rPr lang="en-US" sz="4000" dirty="0" smtClean="0">
                <a:solidFill>
                  <a:srgbClr val="00CC00"/>
                </a:solidFill>
              </a:rPr>
              <a:t>They are </a:t>
            </a:r>
            <a:r>
              <a:rPr lang="en-US" sz="4000" u="sng" dirty="0" smtClean="0">
                <a:solidFill>
                  <a:srgbClr val="00CC00"/>
                </a:solidFill>
              </a:rPr>
              <a:t>old enough</a:t>
            </a:r>
            <a:r>
              <a:rPr lang="en-US" sz="4000" dirty="0" smtClean="0">
                <a:solidFill>
                  <a:srgbClr val="00CC00"/>
                </a:solidFill>
              </a:rPr>
              <a:t> to vote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0" dirty="0" smtClean="0"/>
              <a:t>Infinitive</a:t>
            </a:r>
            <a:r>
              <a:rPr lang="en-US" sz="4400" dirty="0" smtClean="0"/>
              <a:t> with </a:t>
            </a:r>
            <a:r>
              <a:rPr lang="en-US" sz="4400" dirty="0" smtClean="0">
                <a:solidFill>
                  <a:srgbClr val="FF0000"/>
                </a:solidFill>
              </a:rPr>
              <a:t>too</a:t>
            </a:r>
            <a:r>
              <a:rPr lang="en-US" sz="4400" dirty="0" smtClean="0"/>
              <a:t> and </a:t>
            </a:r>
            <a:r>
              <a:rPr lang="en-US" sz="4400" dirty="0" smtClean="0">
                <a:solidFill>
                  <a:srgbClr val="FF0000"/>
                </a:solidFill>
              </a:rPr>
              <a:t>enough</a:t>
            </a:r>
            <a:br>
              <a:rPr lang="en-US" sz="4400" dirty="0" smtClean="0">
                <a:solidFill>
                  <a:srgbClr val="FF0000"/>
                </a:solidFill>
              </a:rPr>
            </a:b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Some verbs can be followed by both </a:t>
            </a:r>
            <a:r>
              <a:rPr lang="en-US" sz="4000" i="1" dirty="0" smtClean="0"/>
              <a:t>gerund</a:t>
            </a:r>
            <a:r>
              <a:rPr lang="en-US" sz="4000" dirty="0" smtClean="0"/>
              <a:t> or </a:t>
            </a:r>
            <a:r>
              <a:rPr lang="en-US" sz="4000" i="1" dirty="0" smtClean="0"/>
              <a:t>infinitive</a:t>
            </a:r>
            <a:r>
              <a:rPr lang="en-US" sz="4000" dirty="0" smtClean="0"/>
              <a:t> with no change in meaning.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solidFill>
                  <a:srgbClr val="FF66FF"/>
                </a:solidFill>
              </a:rPr>
              <a:t>Begin, hate, like,</a:t>
            </a:r>
            <a:br>
              <a:rPr lang="en-US" sz="4000" dirty="0" smtClean="0">
                <a:solidFill>
                  <a:srgbClr val="FF66FF"/>
                </a:solidFill>
              </a:rPr>
            </a:br>
            <a:r>
              <a:rPr lang="en-US" sz="4000" dirty="0" smtClean="0">
                <a:solidFill>
                  <a:srgbClr val="FF66FF"/>
                </a:solidFill>
              </a:rPr>
              <a:t>start, love, prefer, continue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2"/>
                </a:solidFill>
              </a:rPr>
              <a:t>I like </a:t>
            </a:r>
            <a:r>
              <a:rPr lang="en-US" sz="4000" dirty="0" smtClean="0">
                <a:solidFill>
                  <a:srgbClr val="FF66FF"/>
                </a:solidFill>
              </a:rPr>
              <a:t>cooking.</a:t>
            </a:r>
            <a:br>
              <a:rPr lang="en-US" sz="4000" dirty="0" smtClean="0">
                <a:solidFill>
                  <a:srgbClr val="FF66FF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>I like </a:t>
            </a:r>
            <a:r>
              <a:rPr lang="en-US" sz="4000" dirty="0" smtClean="0">
                <a:solidFill>
                  <a:srgbClr val="FF66FF"/>
                </a:solidFill>
              </a:rPr>
              <a:t>to cook.</a:t>
            </a:r>
            <a:r>
              <a:rPr lang="en-US" sz="4000" dirty="0" smtClean="0">
                <a:solidFill>
                  <a:schemeClr val="accent2"/>
                </a:solidFill>
              </a:rPr>
              <a:t/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/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>She started </a:t>
            </a:r>
            <a:r>
              <a:rPr lang="en-US" sz="4000" dirty="0" smtClean="0">
                <a:solidFill>
                  <a:srgbClr val="FF66FF"/>
                </a:solidFill>
              </a:rPr>
              <a:t>losing </a:t>
            </a:r>
            <a:r>
              <a:rPr lang="en-US" sz="4000" dirty="0" smtClean="0">
                <a:solidFill>
                  <a:schemeClr val="accent2"/>
                </a:solidFill>
              </a:rPr>
              <a:t>weight</a:t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>She started </a:t>
            </a:r>
            <a:r>
              <a:rPr lang="en-US" sz="4000" dirty="0" smtClean="0">
                <a:solidFill>
                  <a:srgbClr val="FF66FF"/>
                </a:solidFill>
              </a:rPr>
              <a:t>to lose</a:t>
            </a:r>
            <a:r>
              <a:rPr lang="en-US" sz="4000" dirty="0" smtClean="0">
                <a:solidFill>
                  <a:schemeClr val="accent2"/>
                </a:solidFill>
              </a:rPr>
              <a:t> weight.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Some verbs although they can be used after both gerunds and infinitives have a difference in meaning. 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FF66FF"/>
                </a:solidFill>
              </a:rPr>
              <a:t>remember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>
                <a:solidFill>
                  <a:srgbClr val="FF66FF"/>
                </a:solidFill>
              </a:rPr>
              <a:t>forget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>
                <a:solidFill>
                  <a:srgbClr val="FF66FF"/>
                </a:solidFill>
              </a:rPr>
              <a:t>regret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>
                <a:solidFill>
                  <a:srgbClr val="FF66FF"/>
                </a:solidFill>
              </a:rPr>
              <a:t>stop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>
                <a:solidFill>
                  <a:srgbClr val="FF66FF"/>
                </a:solidFill>
              </a:rPr>
              <a:t>try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>
                <a:solidFill>
                  <a:srgbClr val="FF66FF"/>
                </a:solidFill>
              </a:rPr>
              <a:t>get</a:t>
            </a:r>
            <a:endParaRPr lang="en-GB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She stopped </a:t>
            </a:r>
            <a:r>
              <a:rPr lang="en-US" sz="4000" b="1" dirty="0" smtClean="0">
                <a:solidFill>
                  <a:srgbClr val="FF66FF"/>
                </a:solidFill>
              </a:rPr>
              <a:t>smoking.</a:t>
            </a: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chemeClr val="accent2"/>
                </a:solidFill>
              </a:rPr>
              <a:t>She stopped </a:t>
            </a:r>
            <a:r>
              <a:rPr lang="en-US" sz="4000" b="1" dirty="0" smtClean="0">
                <a:solidFill>
                  <a:srgbClr val="FF66FF"/>
                </a:solidFill>
              </a:rPr>
              <a:t>to smoke.</a:t>
            </a:r>
            <a:r>
              <a:rPr lang="en-US" sz="4000" b="1" dirty="0" smtClean="0">
                <a:solidFill>
                  <a:schemeClr val="accent2"/>
                </a:solidFill>
              </a:rPr>
              <a:t/>
            </a:r>
            <a:br>
              <a:rPr lang="en-US" sz="4000" b="1" dirty="0" smtClean="0">
                <a:solidFill>
                  <a:schemeClr val="accent2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chemeClr val="accent2"/>
                </a:solidFill>
              </a:rPr>
              <a:t>They forgot </a:t>
            </a:r>
            <a:r>
              <a:rPr lang="en-US" sz="4000" b="1" dirty="0" smtClean="0">
                <a:solidFill>
                  <a:srgbClr val="FF66FF"/>
                </a:solidFill>
              </a:rPr>
              <a:t>buying</a:t>
            </a:r>
            <a:r>
              <a:rPr lang="en-US" sz="4000" b="1" dirty="0" smtClean="0">
                <a:solidFill>
                  <a:schemeClr val="accent2"/>
                </a:solidFill>
              </a:rPr>
              <a:t> bread</a:t>
            </a:r>
            <a:r>
              <a:rPr lang="en-US" sz="4000" b="1" dirty="0" smtClean="0">
                <a:solidFill>
                  <a:srgbClr val="FF0000"/>
                </a:solidFill>
              </a:rPr>
              <a:t>.</a:t>
            </a:r>
            <a:r>
              <a:rPr lang="en-US" sz="4000" b="1" dirty="0" smtClean="0">
                <a:solidFill>
                  <a:schemeClr val="accent2"/>
                </a:solidFill>
              </a:rPr>
              <a:t/>
            </a:r>
            <a:br>
              <a:rPr lang="en-US" sz="4000" b="1" dirty="0" smtClean="0">
                <a:solidFill>
                  <a:schemeClr val="accent2"/>
                </a:solidFill>
              </a:rPr>
            </a:br>
            <a:r>
              <a:rPr lang="en-US" sz="4000" b="1" dirty="0" smtClean="0">
                <a:solidFill>
                  <a:schemeClr val="accent2"/>
                </a:solidFill>
              </a:rPr>
              <a:t>They forgot </a:t>
            </a:r>
            <a:r>
              <a:rPr lang="en-US" sz="4000" b="1" dirty="0" smtClean="0">
                <a:solidFill>
                  <a:srgbClr val="FF66FF"/>
                </a:solidFill>
              </a:rPr>
              <a:t>to buy</a:t>
            </a:r>
            <a:r>
              <a:rPr lang="en-US" sz="4000" b="1" dirty="0" smtClean="0">
                <a:solidFill>
                  <a:schemeClr val="accent2"/>
                </a:solidFill>
              </a:rPr>
              <a:t> bread</a:t>
            </a:r>
            <a:endParaRPr lang="en-GB" sz="4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Autofit/>
          </a:bodyPr>
          <a:lstStyle/>
          <a:p>
            <a:r>
              <a:rPr lang="en-US" sz="3200" b="1" u="sng" dirty="0" smtClean="0"/>
              <a:t>Gerunds</a:t>
            </a:r>
            <a:r>
              <a:rPr lang="en-US" sz="3200" b="1" dirty="0" smtClean="0"/>
              <a:t> often follow verbs that indicate that an action </a:t>
            </a:r>
            <a:r>
              <a:rPr lang="en-US" sz="3200" b="1" dirty="0" smtClean="0">
                <a:solidFill>
                  <a:srgbClr val="FF0000"/>
                </a:solidFill>
              </a:rPr>
              <a:t>is</a:t>
            </a:r>
            <a:r>
              <a:rPr lang="en-US" sz="3200" b="1" dirty="0" smtClean="0"/>
              <a:t> happening or </a:t>
            </a:r>
            <a:r>
              <a:rPr lang="en-US" sz="3200" b="1" dirty="0" smtClean="0">
                <a:solidFill>
                  <a:srgbClr val="FF0000"/>
                </a:solidFill>
              </a:rPr>
              <a:t>has</a:t>
            </a:r>
            <a:r>
              <a:rPr lang="en-US" sz="3200" b="1" dirty="0" smtClean="0"/>
              <a:t> happened.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The action expressed by the verb comes at the same time or after the action expressed by the gerund.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chemeClr val="accent2"/>
                </a:solidFill>
              </a:rPr>
              <a:t>We enjoy going to concerts</a:t>
            </a:r>
            <a:r>
              <a:rPr lang="en-US" sz="3200" b="1" dirty="0" smtClean="0">
                <a:solidFill>
                  <a:srgbClr val="FF0000"/>
                </a:solidFill>
              </a:rPr>
              <a:t>.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(you can only enjoy things you are doing or have done –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not things you haven’t done yet.)</a:t>
            </a:r>
            <a:endParaRPr lang="en-GB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48680"/>
            <a:ext cx="8686800" cy="5458611"/>
          </a:xfrm>
        </p:spPr>
        <p:txBody>
          <a:bodyPr>
            <a:normAutofit lnSpcReduction="10000"/>
          </a:bodyPr>
          <a:lstStyle/>
          <a:p>
            <a:r>
              <a:rPr lang="en-US" sz="3200" b="1" u="sng" dirty="0" smtClean="0"/>
              <a:t>Infinitives</a:t>
            </a:r>
            <a:r>
              <a:rPr lang="en-US" sz="3200" b="1" dirty="0" smtClean="0"/>
              <a:t> often follow verbs that indicate that an action </a:t>
            </a:r>
            <a:r>
              <a:rPr lang="en-US" sz="3200" b="1" dirty="0" smtClean="0">
                <a:solidFill>
                  <a:srgbClr val="FF0000"/>
                </a:solidFill>
              </a:rPr>
              <a:t>will</a:t>
            </a:r>
            <a:r>
              <a:rPr lang="en-US" sz="3200" b="1" dirty="0" smtClean="0"/>
              <a:t> or </a:t>
            </a:r>
            <a:r>
              <a:rPr lang="en-US" sz="3200" b="1" dirty="0" smtClean="0">
                <a:solidFill>
                  <a:srgbClr val="FF0000"/>
                </a:solidFill>
              </a:rPr>
              <a:t>could </a:t>
            </a:r>
            <a:r>
              <a:rPr lang="en-US" sz="3200" b="1" dirty="0" smtClean="0"/>
              <a:t>happen.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The action expressed by the verb comes before the action expressed by the infinitive.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chemeClr val="accent2"/>
                </a:solidFill>
              </a:rPr>
              <a:t>We hope to go to the concert.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(You can hope for things that could happen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not things that have already happened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  <a:endParaRPr lang="en-GB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C0099"/>
                </a:solidFill>
              </a:rPr>
              <a:t>Used to</a:t>
            </a:r>
            <a:br>
              <a:rPr lang="en-US" sz="4000" b="1" dirty="0" smtClean="0">
                <a:solidFill>
                  <a:srgbClr val="CC0099"/>
                </a:solidFill>
              </a:rPr>
            </a:br>
            <a:r>
              <a:rPr lang="en-US" sz="4000" b="1" dirty="0" smtClean="0">
                <a:solidFill>
                  <a:srgbClr val="CC0099"/>
                </a:solidFill>
              </a:rPr>
              <a:t>Be used to</a:t>
            </a:r>
            <a:br>
              <a:rPr lang="en-US" sz="4000" b="1" dirty="0" smtClean="0">
                <a:solidFill>
                  <a:srgbClr val="CC0099"/>
                </a:solidFill>
              </a:rPr>
            </a:br>
            <a:r>
              <a:rPr lang="en-US" sz="4000" b="1" dirty="0" smtClean="0">
                <a:solidFill>
                  <a:srgbClr val="CC0099"/>
                </a:solidFill>
              </a:rPr>
              <a:t>Get used to</a:t>
            </a:r>
            <a:br>
              <a:rPr lang="en-US" sz="4000" b="1" dirty="0" smtClean="0">
                <a:solidFill>
                  <a:srgbClr val="CC0099"/>
                </a:solidFill>
              </a:rPr>
            </a:br>
            <a:r>
              <a:rPr lang="en-US" sz="4000" b="1" dirty="0" smtClean="0"/>
              <a:t>Used to + base form</a:t>
            </a:r>
            <a:br>
              <a:rPr lang="en-US" sz="4000" b="1" dirty="0" smtClean="0"/>
            </a:br>
            <a:r>
              <a:rPr lang="en-US" sz="4000" b="1" dirty="0" smtClean="0"/>
              <a:t>Be used to + gerund</a:t>
            </a:r>
            <a:br>
              <a:rPr lang="en-US" sz="4000" b="1" dirty="0" smtClean="0"/>
            </a:br>
            <a:r>
              <a:rPr lang="en-US" sz="4000" b="1" dirty="0" smtClean="0"/>
              <a:t>Get used to + gerund</a:t>
            </a:r>
            <a:endParaRPr lang="en-GB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Infinitives can occur in the progressive but gerunds cannot.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FF66FF"/>
                </a:solidFill>
              </a:rPr>
              <a:t>To be doing</a:t>
            </a:r>
            <a:br>
              <a:rPr lang="en-US" sz="2800" dirty="0" smtClean="0">
                <a:solidFill>
                  <a:srgbClr val="FF66FF"/>
                </a:solidFill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It is used to indicate an activity in progress or ongoing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FF66FF"/>
                </a:solidFill>
              </a:rPr>
              <a:t>She had hoped to be working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Progressive </a:t>
            </a: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Both </a:t>
            </a:r>
            <a:r>
              <a:rPr lang="en-US" sz="3200" b="1" u="sng" dirty="0" smtClean="0"/>
              <a:t>gerunds and infinitives</a:t>
            </a:r>
            <a:r>
              <a:rPr lang="en-US" sz="3200" b="1" dirty="0" smtClean="0"/>
              <a:t> can occur in the perfect form</a:t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FF66FF"/>
                </a:solidFill>
              </a:rPr>
              <a:t>having done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>
                <a:solidFill>
                  <a:srgbClr val="FF66FF"/>
                </a:solidFill>
              </a:rPr>
              <a:t>to have done</a:t>
            </a:r>
            <a:br>
              <a:rPr lang="en-US" sz="3200" b="1" dirty="0" smtClean="0">
                <a:solidFill>
                  <a:srgbClr val="FF66FF"/>
                </a:solidFill>
              </a:rPr>
            </a:br>
            <a:r>
              <a:rPr lang="en-US" sz="3200" b="1" dirty="0" smtClean="0"/>
              <a:t>It is used to indicate that the activity is in the past</a:t>
            </a:r>
            <a:br>
              <a:rPr lang="en-US" sz="3200" b="1" dirty="0" smtClean="0"/>
            </a:br>
            <a:r>
              <a:rPr lang="en-US" sz="3200" b="1" dirty="0" smtClean="0">
                <a:solidFill>
                  <a:schemeClr val="folHlink"/>
                </a:solidFill>
              </a:rPr>
              <a:t>We appreciate having heard her sing.</a:t>
            </a:r>
            <a:br>
              <a:rPr lang="en-US" sz="3200" b="1" dirty="0" smtClean="0">
                <a:solidFill>
                  <a:schemeClr val="folHlink"/>
                </a:solidFill>
              </a:rPr>
            </a:br>
            <a:r>
              <a:rPr lang="en-US" sz="3200" b="1" dirty="0" smtClean="0">
                <a:solidFill>
                  <a:schemeClr val="folHlink"/>
                </a:solidFill>
              </a:rPr>
              <a:t>We’re fortunate to have heard her sing</a:t>
            </a:r>
            <a:endParaRPr lang="en-GB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</a:t>
            </a:r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A gerund can be used in the passive form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CC0099"/>
                </a:solidFill>
              </a:rPr>
              <a:t>I dislike being told a lie.</a:t>
            </a:r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 Voice </a:t>
            </a:r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perfect infinitive:  </a:t>
            </a:r>
            <a:r>
              <a:rPr lang="en-US" sz="3600" b="1" dirty="0" smtClean="0">
                <a:solidFill>
                  <a:srgbClr val="CC0099"/>
                </a:solidFill>
              </a:rPr>
              <a:t>to have moved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progressive infinitive: </a:t>
            </a:r>
            <a:r>
              <a:rPr lang="en-US" sz="3600" b="1" dirty="0" smtClean="0">
                <a:solidFill>
                  <a:srgbClr val="CC0099"/>
                </a:solidFill>
              </a:rPr>
              <a:t>to be working</a:t>
            </a:r>
            <a:br>
              <a:rPr lang="en-US" sz="3600" b="1" dirty="0" smtClean="0">
                <a:solidFill>
                  <a:srgbClr val="CC0099"/>
                </a:solidFill>
              </a:rPr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perfect progressive infinitive: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CC0099"/>
                </a:solidFill>
              </a:rPr>
              <a:t>to have been playing</a:t>
            </a:r>
            <a:br>
              <a:rPr lang="en-US" sz="3600" b="1" dirty="0" smtClean="0">
                <a:solidFill>
                  <a:srgbClr val="CC0099"/>
                </a:solidFill>
              </a:rPr>
            </a:br>
            <a:r>
              <a:rPr lang="en-US" sz="3600" b="1" dirty="0" smtClean="0">
                <a:solidFill>
                  <a:srgbClr val="CC0099"/>
                </a:solidFill>
              </a:rPr>
              <a:t/>
            </a:r>
            <a:br>
              <a:rPr lang="en-US" sz="3600" b="1" dirty="0" smtClean="0">
                <a:solidFill>
                  <a:srgbClr val="CC0099"/>
                </a:solidFill>
              </a:rPr>
            </a:br>
            <a:r>
              <a:rPr lang="en-US" sz="3600" b="1" dirty="0" smtClean="0"/>
              <a:t>passive: </a:t>
            </a:r>
            <a:r>
              <a:rPr lang="en-US" sz="3600" b="1" dirty="0" smtClean="0">
                <a:solidFill>
                  <a:srgbClr val="CC0099"/>
                </a:solidFill>
              </a:rPr>
              <a:t>to be seen</a:t>
            </a:r>
            <a:br>
              <a:rPr lang="en-US" sz="3600" b="1" dirty="0" smtClean="0">
                <a:solidFill>
                  <a:srgbClr val="CC0099"/>
                </a:solidFill>
              </a:rPr>
            </a:br>
            <a:r>
              <a:rPr lang="en-US" sz="3600" b="1" dirty="0" smtClean="0"/>
              <a:t>perfect passive: </a:t>
            </a:r>
            <a:r>
              <a:rPr lang="en-US" sz="3600" b="1" dirty="0" smtClean="0">
                <a:solidFill>
                  <a:srgbClr val="CC0099"/>
                </a:solidFill>
              </a:rPr>
              <a:t>to have been chosen</a:t>
            </a:r>
            <a:endParaRPr lang="en-GB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Perfect gerund: </a:t>
            </a:r>
            <a:r>
              <a:rPr lang="en-US" sz="4000" b="1" dirty="0" smtClean="0">
                <a:solidFill>
                  <a:srgbClr val="CC0099"/>
                </a:solidFill>
              </a:rPr>
              <a:t>having moved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passive gerund: </a:t>
            </a:r>
            <a:r>
              <a:rPr lang="en-US" sz="4000" b="1" dirty="0" smtClean="0">
                <a:solidFill>
                  <a:srgbClr val="CC0099"/>
                </a:solidFill>
              </a:rPr>
              <a:t>being done</a:t>
            </a:r>
            <a:br>
              <a:rPr lang="en-US" sz="4000" b="1" dirty="0" smtClean="0">
                <a:solidFill>
                  <a:srgbClr val="CC0099"/>
                </a:solidFill>
              </a:rPr>
            </a:br>
            <a:r>
              <a:rPr lang="en-US" sz="4000" b="1" dirty="0" smtClean="0">
                <a:solidFill>
                  <a:srgbClr val="CC0099"/>
                </a:solidFill>
              </a:rPr>
              <a:t/>
            </a:r>
            <a:br>
              <a:rPr lang="en-US" sz="4000" b="1" dirty="0" smtClean="0">
                <a:solidFill>
                  <a:srgbClr val="CC0099"/>
                </a:solidFill>
              </a:rPr>
            </a:br>
            <a:r>
              <a:rPr lang="en-US" sz="4000" b="1" dirty="0" smtClean="0"/>
              <a:t>perfect passive gerund: </a:t>
            </a:r>
            <a:r>
              <a:rPr lang="en-US" sz="4000" b="1" dirty="0" smtClean="0">
                <a:solidFill>
                  <a:srgbClr val="CC0099"/>
                </a:solidFill>
              </a:rPr>
              <a:t>having been selected</a:t>
            </a:r>
            <a:endParaRPr lang="en-GB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</TotalTime>
  <Words>680</Words>
  <Application>Microsoft Office PowerPoint</Application>
  <PresentationFormat>On-screen Show (4:3)</PresentationFormat>
  <Paragraphs>117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Grammar II </vt:lpstr>
      <vt:lpstr>  </vt:lpstr>
      <vt:lpstr>    FORM </vt:lpstr>
      <vt:lpstr>Gerunds used as subject of the sentence.</vt:lpstr>
      <vt:lpstr>Gerunds used as objects</vt:lpstr>
      <vt:lpstr>Verbs that take only Gerunds</vt:lpstr>
      <vt:lpstr>   </vt:lpstr>
      <vt:lpstr>Some common verbs followed by a gerund (note that phrasal verbs, marked here with *, always fall into this category): </vt:lpstr>
      <vt:lpstr>    </vt:lpstr>
      <vt:lpstr>   </vt:lpstr>
      <vt:lpstr>    </vt:lpstr>
      <vt:lpstr>Some expressions are used with gerunds</vt:lpstr>
      <vt:lpstr>The infinitive </vt:lpstr>
      <vt:lpstr>Infinitives in the subject position</vt:lpstr>
      <vt:lpstr>Verbs that take infinitives</vt:lpstr>
      <vt:lpstr>Adjectives followed by infinitives</vt:lpstr>
      <vt:lpstr>Infinitive with too and enough </vt:lpstr>
      <vt:lpstr>   </vt:lpstr>
      <vt:lpstr>   </vt:lpstr>
      <vt:lpstr>                    </vt:lpstr>
      <vt:lpstr>    </vt:lpstr>
      <vt:lpstr>   </vt:lpstr>
      <vt:lpstr>  </vt:lpstr>
      <vt:lpstr>   </vt:lpstr>
      <vt:lpstr>Progressive </vt:lpstr>
      <vt:lpstr>Perfect </vt:lpstr>
      <vt:lpstr>Passive Voice </vt:lpstr>
      <vt:lpstr> 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II</dc:title>
  <dc:creator>mayno</dc:creator>
  <cp:lastModifiedBy>mayno</cp:lastModifiedBy>
  <cp:revision>8</cp:revision>
  <dcterms:created xsi:type="dcterms:W3CDTF">2013-02-03T20:46:36Z</dcterms:created>
  <dcterms:modified xsi:type="dcterms:W3CDTF">2013-02-03T21:54:45Z</dcterms:modified>
</cp:coreProperties>
</file>