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6" r:id="rId3"/>
    <p:sldId id="264" r:id="rId4"/>
    <p:sldId id="257" r:id="rId5"/>
    <p:sldId id="268" r:id="rId6"/>
    <p:sldId id="258" r:id="rId7"/>
    <p:sldId id="269" r:id="rId8"/>
    <p:sldId id="270" r:id="rId9"/>
    <p:sldId id="271" r:id="rId10"/>
    <p:sldId id="272" r:id="rId11"/>
    <p:sldId id="259" r:id="rId12"/>
    <p:sldId id="265" r:id="rId13"/>
    <p:sldId id="275" r:id="rId14"/>
    <p:sldId id="276" r:id="rId15"/>
    <p:sldId id="277" r:id="rId16"/>
    <p:sldId id="260" r:id="rId17"/>
    <p:sldId id="263" r:id="rId18"/>
    <p:sldId id="266" r:id="rId19"/>
    <p:sldId id="273" r:id="rId20"/>
    <p:sldId id="267" r:id="rId21"/>
    <p:sldId id="261" r:id="rId22"/>
    <p:sldId id="274"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158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F2D9824-B841-433E-BBF6-AA9D21FA2846}" type="datetimeFigureOut">
              <a:rPr lang="en-US" smtClean="0"/>
              <a:pPr/>
              <a:t>2/16/2013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46C1D31-7A47-4972-A400-38B4EF1B73F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F2D9824-B841-433E-BBF6-AA9D21FA2846}" type="datetimeFigureOut">
              <a:rPr lang="en-US" smtClean="0"/>
              <a:pPr/>
              <a:t>2/16/2013</a:t>
            </a:fld>
            <a:endParaRPr lang="en-US"/>
          </a:p>
        </p:txBody>
      </p:sp>
      <p:sp>
        <p:nvSpPr>
          <p:cNvPr id="9" name="Slide Number Placeholder 8"/>
          <p:cNvSpPr>
            <a:spLocks noGrp="1"/>
          </p:cNvSpPr>
          <p:nvPr>
            <p:ph type="sldNum" sz="quarter" idx="15"/>
          </p:nvPr>
        </p:nvSpPr>
        <p:spPr/>
        <p:txBody>
          <a:bodyPr rtlCol="0"/>
          <a:lstStyle/>
          <a:p>
            <a:fld id="{146C1D31-7A47-4972-A400-38B4EF1B73F0}"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146C1D31-7A47-4972-A400-38B4EF1B73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F2D9824-B841-433E-BBF6-AA9D21FA2846}" type="datetimeFigureOut">
              <a:rPr lang="en-US" smtClean="0"/>
              <a:pPr/>
              <a:t>2/16/2013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C1D31-7A47-4972-A400-38B4EF1B73F0}"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F2D9824-B841-433E-BBF6-AA9D21FA2846}" type="datetimeFigureOut">
              <a:rPr lang="en-US" smtClean="0"/>
              <a:pPr/>
              <a:t>2/16/2013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6C1D31-7A47-4972-A400-38B4EF1B73F0}"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F2D9824-B841-433E-BBF6-AA9D21FA2846}" type="datetimeFigureOut">
              <a:rPr lang="en-US" smtClean="0"/>
              <a:pPr/>
              <a:t>2/16/2013</a:t>
            </a:fld>
            <a:endParaRPr lang="en-US"/>
          </a:p>
        </p:txBody>
      </p:sp>
      <p:sp>
        <p:nvSpPr>
          <p:cNvPr id="7" name="Slide Number Placeholder 6"/>
          <p:cNvSpPr>
            <a:spLocks noGrp="1"/>
          </p:cNvSpPr>
          <p:nvPr>
            <p:ph type="sldNum" sz="quarter" idx="11"/>
          </p:nvPr>
        </p:nvSpPr>
        <p:spPr/>
        <p:txBody>
          <a:bodyPr rtlCol="0"/>
          <a:lstStyle/>
          <a:p>
            <a:fld id="{146C1D31-7A47-4972-A400-38B4EF1B73F0}"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D9824-B841-433E-BBF6-AA9D21FA2846}" type="datetimeFigureOut">
              <a:rPr lang="en-US" smtClean="0"/>
              <a:pPr/>
              <a:t>2/16/2013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F2D9824-B841-433E-BBF6-AA9D21FA2846}" type="datetimeFigureOut">
              <a:rPr lang="en-US" smtClean="0"/>
              <a:pPr/>
              <a:t>2/16/2013</a:t>
            </a:fld>
            <a:endParaRPr lang="en-US"/>
          </a:p>
        </p:txBody>
      </p:sp>
      <p:sp>
        <p:nvSpPr>
          <p:cNvPr id="22" name="Slide Number Placeholder 21"/>
          <p:cNvSpPr>
            <a:spLocks noGrp="1"/>
          </p:cNvSpPr>
          <p:nvPr>
            <p:ph type="sldNum" sz="quarter" idx="15"/>
          </p:nvPr>
        </p:nvSpPr>
        <p:spPr/>
        <p:txBody>
          <a:bodyPr rtlCol="0"/>
          <a:lstStyle/>
          <a:p>
            <a:fld id="{146C1D31-7A47-4972-A400-38B4EF1B73F0}"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F2D9824-B841-433E-BBF6-AA9D21FA2846}" type="datetimeFigureOut">
              <a:rPr lang="en-US" smtClean="0"/>
              <a:pPr/>
              <a:t>2/16/2013</a:t>
            </a:fld>
            <a:endParaRPr lang="en-US"/>
          </a:p>
        </p:txBody>
      </p:sp>
      <p:sp>
        <p:nvSpPr>
          <p:cNvPr id="18" name="Slide Number Placeholder 17"/>
          <p:cNvSpPr>
            <a:spLocks noGrp="1"/>
          </p:cNvSpPr>
          <p:nvPr>
            <p:ph type="sldNum" sz="quarter" idx="11"/>
          </p:nvPr>
        </p:nvSpPr>
        <p:spPr/>
        <p:txBody>
          <a:bodyPr rtlCol="0"/>
          <a:lstStyle/>
          <a:p>
            <a:fld id="{146C1D31-7A47-4972-A400-38B4EF1B73F0}"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2D9824-B841-433E-BBF6-AA9D21FA2846}" type="datetimeFigureOut">
              <a:rPr lang="en-US" smtClean="0"/>
              <a:pPr/>
              <a:t>2/16/2013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C1D31-7A47-4972-A400-38B4EF1B73F0}"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raphShape" hidden="1"/>
          <p:cNvSpPr/>
          <p:nvPr userDrawn="1"/>
        </p:nvSpPr>
        <p:spPr>
          <a:xfrm>
            <a:off x="127000" y="254000"/>
            <a:ext cx="12700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iRespond Graph</a:t>
            </a:r>
            <a:endParaRPr lang="en-US"/>
          </a:p>
        </p:txBody>
      </p:sp>
      <p:grpSp>
        <p:nvGrpSpPr>
          <p:cNvPr id="37" name="CorrectBarGroup"/>
          <p:cNvGrpSpPr/>
          <p:nvPr userDrawn="1"/>
        </p:nvGrpSpPr>
        <p:grpSpPr>
          <a:xfrm>
            <a:off x="1270000" y="3175000"/>
            <a:ext cx="2667000" cy="2540000"/>
            <a:chOff x="1270000" y="3175000"/>
            <a:chExt cx="2667000" cy="2540000"/>
          </a:xfrm>
        </p:grpSpPr>
        <p:sp>
          <p:nvSpPr>
            <p:cNvPr id="9" name="CorrectBar0"/>
            <p:cNvSpPr/>
            <p:nvPr userDrawn="1"/>
          </p:nvSpPr>
          <p:spPr>
            <a:xfrm>
              <a:off x="1270000" y="3175000"/>
              <a:ext cx="1079500" cy="2540000"/>
            </a:xfrm>
            <a:prstGeom prst="rect">
              <a:avLst/>
            </a:prstGeom>
            <a:solidFill>
              <a:srgbClr val="22F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rrectBar1"/>
            <p:cNvSpPr/>
            <p:nvPr userDrawn="1"/>
          </p:nvSpPr>
          <p:spPr>
            <a:xfrm>
              <a:off x="2857500" y="4445000"/>
              <a:ext cx="1079500" cy="1270000"/>
            </a:xfrm>
            <a:prstGeom prst="rect">
              <a:avLst/>
            </a:prstGeom>
            <a:solidFill>
              <a:srgbClr val="22F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PercentLabelGroup"/>
          <p:cNvGrpSpPr/>
          <p:nvPr userDrawn="1"/>
        </p:nvGrpSpPr>
        <p:grpSpPr>
          <a:xfrm>
            <a:off x="1270000" y="1270000"/>
            <a:ext cx="7429500" cy="317500"/>
            <a:chOff x="1270000" y="1270000"/>
            <a:chExt cx="7429500" cy="317500"/>
          </a:xfrm>
        </p:grpSpPr>
        <p:sp>
          <p:nvSpPr>
            <p:cNvPr id="8" name="PercentLabel0"/>
            <p:cNvSpPr/>
            <p:nvPr userDrawn="1"/>
          </p:nvSpPr>
          <p:spPr>
            <a:xfrm>
              <a:off x="12700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67%</a:t>
              </a:r>
              <a:endParaRPr lang="en-US" sz="2800">
                <a:solidFill>
                  <a:srgbClr val="000000"/>
                </a:solidFill>
              </a:endParaRPr>
            </a:p>
          </p:txBody>
        </p:sp>
        <p:sp>
          <p:nvSpPr>
            <p:cNvPr id="11" name="PercentLabel1"/>
            <p:cNvSpPr/>
            <p:nvPr userDrawn="1"/>
          </p:nvSpPr>
          <p:spPr>
            <a:xfrm>
              <a:off x="28575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33%</a:t>
              </a:r>
              <a:endParaRPr lang="en-US" sz="2800">
                <a:solidFill>
                  <a:srgbClr val="000000"/>
                </a:solidFill>
              </a:endParaRPr>
            </a:p>
          </p:txBody>
        </p:sp>
        <p:sp>
          <p:nvSpPr>
            <p:cNvPr id="14" name="PercentLabel2"/>
            <p:cNvSpPr/>
            <p:nvPr userDrawn="1"/>
          </p:nvSpPr>
          <p:spPr>
            <a:xfrm>
              <a:off x="44450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100%</a:t>
              </a:r>
              <a:endParaRPr lang="en-US" sz="2800">
                <a:solidFill>
                  <a:srgbClr val="000000"/>
                </a:solidFill>
              </a:endParaRPr>
            </a:p>
          </p:txBody>
        </p:sp>
        <p:sp>
          <p:nvSpPr>
            <p:cNvPr id="17" name="PercentLabel3"/>
            <p:cNvSpPr/>
            <p:nvPr userDrawn="1"/>
          </p:nvSpPr>
          <p:spPr>
            <a:xfrm>
              <a:off x="60325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100%</a:t>
              </a:r>
              <a:endParaRPr lang="en-US" sz="2800">
                <a:solidFill>
                  <a:srgbClr val="000000"/>
                </a:solidFill>
              </a:endParaRPr>
            </a:p>
          </p:txBody>
        </p:sp>
        <p:sp>
          <p:nvSpPr>
            <p:cNvPr id="20" name="PercentLabel4"/>
            <p:cNvSpPr/>
            <p:nvPr userDrawn="1"/>
          </p:nvSpPr>
          <p:spPr>
            <a:xfrm>
              <a:off x="7620000" y="1270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67%</a:t>
              </a:r>
              <a:endParaRPr lang="en-US" sz="2800">
                <a:solidFill>
                  <a:srgbClr val="000000"/>
                </a:solidFill>
              </a:endParaRPr>
            </a:p>
          </p:txBody>
        </p:sp>
      </p:grpSp>
      <p:grpSp>
        <p:nvGrpSpPr>
          <p:cNvPr id="38" name="IncorrectBarGroup"/>
          <p:cNvGrpSpPr/>
          <p:nvPr userDrawn="1"/>
        </p:nvGrpSpPr>
        <p:grpSpPr>
          <a:xfrm>
            <a:off x="4445000" y="1905000"/>
            <a:ext cx="4254500" cy="3810000"/>
            <a:chOff x="4445000" y="1905000"/>
            <a:chExt cx="4254500" cy="3810000"/>
          </a:xfrm>
        </p:grpSpPr>
        <p:sp>
          <p:nvSpPr>
            <p:cNvPr id="15" name="IncorrectBar2"/>
            <p:cNvSpPr/>
            <p:nvPr userDrawn="1"/>
          </p:nvSpPr>
          <p:spPr>
            <a:xfrm>
              <a:off x="4445000" y="1905000"/>
              <a:ext cx="1079500" cy="3810000"/>
            </a:xfrm>
            <a:prstGeom prst="rect">
              <a:avLst/>
            </a:prstGeom>
            <a:solidFill>
              <a:srgbClr val="FF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ncorrectBar3"/>
            <p:cNvSpPr/>
            <p:nvPr userDrawn="1"/>
          </p:nvSpPr>
          <p:spPr>
            <a:xfrm>
              <a:off x="6032500" y="1905000"/>
              <a:ext cx="1079500" cy="3810000"/>
            </a:xfrm>
            <a:prstGeom prst="rect">
              <a:avLst/>
            </a:prstGeom>
            <a:solidFill>
              <a:srgbClr val="FF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ncorrectBar4"/>
            <p:cNvSpPr/>
            <p:nvPr userDrawn="1"/>
          </p:nvSpPr>
          <p:spPr>
            <a:xfrm>
              <a:off x="7620000" y="3175000"/>
              <a:ext cx="1079500" cy="2540000"/>
            </a:xfrm>
            <a:prstGeom prst="rect">
              <a:avLst/>
            </a:prstGeom>
            <a:solidFill>
              <a:srgbClr val="FF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XLabelGroup"/>
          <p:cNvGrpSpPr/>
          <p:nvPr userDrawn="1"/>
        </p:nvGrpSpPr>
        <p:grpSpPr>
          <a:xfrm>
            <a:off x="1270000" y="5842000"/>
            <a:ext cx="7429500" cy="317500"/>
            <a:chOff x="1270000" y="5842000"/>
            <a:chExt cx="7429500" cy="317500"/>
          </a:xfrm>
        </p:grpSpPr>
        <p:sp>
          <p:nvSpPr>
            <p:cNvPr id="10" name="XValueLabel0"/>
            <p:cNvSpPr/>
            <p:nvPr userDrawn="1"/>
          </p:nvSpPr>
          <p:spPr>
            <a:xfrm>
              <a:off x="12700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A*</a:t>
              </a:r>
              <a:endParaRPr lang="en-US" sz="2800">
                <a:solidFill>
                  <a:srgbClr val="000000"/>
                </a:solidFill>
              </a:endParaRPr>
            </a:p>
          </p:txBody>
        </p:sp>
        <p:sp>
          <p:nvSpPr>
            <p:cNvPr id="13" name="XValueLabel1"/>
            <p:cNvSpPr/>
            <p:nvPr userDrawn="1"/>
          </p:nvSpPr>
          <p:spPr>
            <a:xfrm>
              <a:off x="28575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B*</a:t>
              </a:r>
              <a:endParaRPr lang="en-US" sz="2800">
                <a:solidFill>
                  <a:srgbClr val="000000"/>
                </a:solidFill>
              </a:endParaRPr>
            </a:p>
          </p:txBody>
        </p:sp>
        <p:sp>
          <p:nvSpPr>
            <p:cNvPr id="16" name="XValueLabel2"/>
            <p:cNvSpPr/>
            <p:nvPr userDrawn="1"/>
          </p:nvSpPr>
          <p:spPr>
            <a:xfrm>
              <a:off x="44450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C</a:t>
              </a:r>
              <a:endParaRPr lang="en-US" sz="2800">
                <a:solidFill>
                  <a:srgbClr val="000000"/>
                </a:solidFill>
              </a:endParaRPr>
            </a:p>
          </p:txBody>
        </p:sp>
        <p:sp>
          <p:nvSpPr>
            <p:cNvPr id="19" name="XValueLabel3"/>
            <p:cNvSpPr/>
            <p:nvPr userDrawn="1"/>
          </p:nvSpPr>
          <p:spPr>
            <a:xfrm>
              <a:off x="60325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D</a:t>
              </a:r>
              <a:endParaRPr lang="en-US" sz="2800">
                <a:solidFill>
                  <a:srgbClr val="000000"/>
                </a:solidFill>
              </a:endParaRPr>
            </a:p>
          </p:txBody>
        </p:sp>
        <p:sp>
          <p:nvSpPr>
            <p:cNvPr id="22" name="XValueLabel4"/>
            <p:cNvSpPr/>
            <p:nvPr userDrawn="1"/>
          </p:nvSpPr>
          <p:spPr>
            <a:xfrm>
              <a:off x="7620000" y="5842000"/>
              <a:ext cx="1079500" cy="317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smtClean="0">
                  <a:solidFill>
                    <a:srgbClr val="000000"/>
                  </a:solidFill>
                </a:rPr>
                <a:t>E</a:t>
              </a:r>
              <a:endParaRPr lang="en-US" sz="2800">
                <a:solidFill>
                  <a:srgbClr val="000000"/>
                </a:solidFill>
              </a:endParaRPr>
            </a:p>
          </p:txBody>
        </p:sp>
      </p:grpSp>
      <p:grpSp>
        <p:nvGrpSpPr>
          <p:cNvPr id="36" name="AxisLineGroup"/>
          <p:cNvGrpSpPr/>
          <p:nvPr userDrawn="1"/>
        </p:nvGrpSpPr>
        <p:grpSpPr>
          <a:xfrm>
            <a:off x="889000" y="1587500"/>
            <a:ext cx="8001000" cy="4127500"/>
            <a:chOff x="889000" y="1587500"/>
            <a:chExt cx="8001000" cy="4127500"/>
          </a:xfrm>
        </p:grpSpPr>
        <p:cxnSp>
          <p:nvCxnSpPr>
            <p:cNvPr id="23" name="XAxisLine"/>
            <p:cNvCxnSpPr/>
            <p:nvPr userDrawn="1"/>
          </p:nvCxnSpPr>
          <p:spPr>
            <a:xfrm>
              <a:off x="889000" y="5715000"/>
              <a:ext cx="8001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 name="YAxisLine"/>
            <p:cNvCxnSpPr/>
            <p:nvPr userDrawn="1"/>
          </p:nvCxnSpPr>
          <p:spPr>
            <a:xfrm>
              <a:off x="1016000" y="1587500"/>
              <a:ext cx="0" cy="412750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YAxisTick0"/>
            <p:cNvCxnSpPr/>
            <p:nvPr userDrawn="1"/>
          </p:nvCxnSpPr>
          <p:spPr>
            <a:xfrm>
              <a:off x="889000" y="571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YAxisTick1"/>
            <p:cNvCxnSpPr/>
            <p:nvPr userDrawn="1"/>
          </p:nvCxnSpPr>
          <p:spPr>
            <a:xfrm>
              <a:off x="889000" y="444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9" name="YAxisTick2"/>
            <p:cNvCxnSpPr/>
            <p:nvPr userDrawn="1"/>
          </p:nvCxnSpPr>
          <p:spPr>
            <a:xfrm>
              <a:off x="889000" y="317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1" name="YAxisTick3"/>
            <p:cNvCxnSpPr/>
            <p:nvPr userDrawn="1"/>
          </p:nvCxnSpPr>
          <p:spPr>
            <a:xfrm>
              <a:off x="889000" y="190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34" name="YLabelGroup"/>
          <p:cNvGrpSpPr/>
          <p:nvPr userDrawn="1"/>
        </p:nvGrpSpPr>
        <p:grpSpPr>
          <a:xfrm>
            <a:off x="254000" y="1841500"/>
            <a:ext cx="762000" cy="3937000"/>
            <a:chOff x="254000" y="1841500"/>
            <a:chExt cx="762000" cy="3937000"/>
          </a:xfrm>
        </p:grpSpPr>
        <p:sp>
          <p:nvSpPr>
            <p:cNvPr id="26" name="YValueLabel0"/>
            <p:cNvSpPr/>
            <p:nvPr userDrawn="1"/>
          </p:nvSpPr>
          <p:spPr>
            <a:xfrm>
              <a:off x="254000" y="565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0</a:t>
              </a:r>
              <a:endParaRPr lang="en-US" sz="2000">
                <a:solidFill>
                  <a:srgbClr val="000000"/>
                </a:solidFill>
              </a:endParaRPr>
            </a:p>
          </p:txBody>
        </p:sp>
        <p:sp>
          <p:nvSpPr>
            <p:cNvPr id="28" name="YValueLabel1"/>
            <p:cNvSpPr/>
            <p:nvPr userDrawn="1"/>
          </p:nvSpPr>
          <p:spPr>
            <a:xfrm>
              <a:off x="254000" y="438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1</a:t>
              </a:r>
              <a:endParaRPr lang="en-US" sz="2000">
                <a:solidFill>
                  <a:srgbClr val="000000"/>
                </a:solidFill>
              </a:endParaRPr>
            </a:p>
          </p:txBody>
        </p:sp>
        <p:sp>
          <p:nvSpPr>
            <p:cNvPr id="30" name="YValueLabel2"/>
            <p:cNvSpPr/>
            <p:nvPr userDrawn="1"/>
          </p:nvSpPr>
          <p:spPr>
            <a:xfrm>
              <a:off x="254000" y="311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2</a:t>
              </a:r>
              <a:endParaRPr lang="en-US" sz="2000">
                <a:solidFill>
                  <a:srgbClr val="000000"/>
                </a:solidFill>
              </a:endParaRPr>
            </a:p>
          </p:txBody>
        </p:sp>
        <p:sp>
          <p:nvSpPr>
            <p:cNvPr id="32" name="YValueLabel3"/>
            <p:cNvSpPr/>
            <p:nvPr userDrawn="1"/>
          </p:nvSpPr>
          <p:spPr>
            <a:xfrm>
              <a:off x="254000" y="1841500"/>
              <a:ext cx="762000" cy="127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rgbClr val="000000"/>
                  </a:solidFill>
                </a:rPr>
                <a:t>3</a:t>
              </a:r>
              <a:endParaRPr lang="en-US" sz="2000">
                <a:solidFill>
                  <a:srgbClr val="000000"/>
                </a:solidFill>
              </a:endParaRPr>
            </a:p>
          </p:txBody>
        </p:sp>
      </p:gr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F2D9824-B841-433E-BBF6-AA9D21FA2846}" type="datetimeFigureOut">
              <a:rPr lang="en-US" smtClean="0"/>
              <a:pPr/>
              <a:t>2/16/2013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46C1D31-7A47-4972-A400-38B4EF1B73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828800"/>
            <a:ext cx="8458200" cy="2133600"/>
          </a:xfrm>
        </p:spPr>
        <p:txBody>
          <a:bodyPr>
            <a:noAutofit/>
          </a:bodyPr>
          <a:lstStyle/>
          <a:p>
            <a:pPr algn="ctr"/>
            <a:r>
              <a:rPr lang="en-US" sz="4000" b="1" dirty="0" smtClean="0">
                <a:solidFill>
                  <a:schemeClr val="accent3">
                    <a:lumMod val="75000"/>
                  </a:schemeClr>
                </a:solidFill>
              </a:rPr>
              <a:t>Gerunds, participles</a:t>
            </a:r>
            <a:br>
              <a:rPr lang="en-US" sz="4000" b="1" dirty="0" smtClean="0">
                <a:solidFill>
                  <a:schemeClr val="accent3">
                    <a:lumMod val="75000"/>
                  </a:schemeClr>
                </a:solidFill>
              </a:rPr>
            </a:br>
            <a:r>
              <a:rPr lang="en-US" sz="4000" b="1" dirty="0" smtClean="0">
                <a:solidFill>
                  <a:schemeClr val="accent3">
                    <a:lumMod val="75000"/>
                  </a:schemeClr>
                </a:solidFill>
              </a:rPr>
              <a:t>&amp;</a:t>
            </a:r>
            <a:br>
              <a:rPr lang="en-US" sz="4000" b="1" dirty="0" smtClean="0">
                <a:solidFill>
                  <a:schemeClr val="accent3">
                    <a:lumMod val="75000"/>
                  </a:schemeClr>
                </a:solidFill>
              </a:rPr>
            </a:br>
            <a:r>
              <a:rPr lang="en-US" sz="4000" b="1" dirty="0" smtClean="0">
                <a:solidFill>
                  <a:schemeClr val="accent3">
                    <a:lumMod val="75000"/>
                  </a:schemeClr>
                </a:solidFill>
              </a:rPr>
              <a:t>infinitives</a:t>
            </a:r>
            <a:endParaRPr lang="en-US" sz="4000" b="1" dirty="0">
              <a:solidFill>
                <a:schemeClr val="accent3">
                  <a:lumMod val="75000"/>
                </a:schemeClr>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When is a verb not a verb?</a:t>
            </a:r>
            <a:endParaRPr lang="en-US" b="1" dirty="0"/>
          </a:p>
        </p:txBody>
      </p:sp>
      <p:sp>
        <p:nvSpPr>
          <p:cNvPr id="3" name="Content Placeholder 2"/>
          <p:cNvSpPr>
            <a:spLocks noGrp="1"/>
          </p:cNvSpPr>
          <p:nvPr>
            <p:ph sz="quarter" idx="1"/>
          </p:nvPr>
        </p:nvSpPr>
        <p:spPr/>
        <p:txBody>
          <a:bodyPr/>
          <a:lstStyle/>
          <a:p>
            <a:endParaRPr lang="en-US" dirty="0" smtClean="0"/>
          </a:p>
          <a:p>
            <a:r>
              <a:rPr lang="en-US" dirty="0" smtClean="0"/>
              <a:t>When it tries to imitate another part of speech!</a:t>
            </a:r>
          </a:p>
          <a:p>
            <a:pPr algn="just"/>
            <a:r>
              <a:rPr lang="en-US" dirty="0" smtClean="0"/>
              <a:t>Sometimes verbs do not act like verbs. Instead     they act like nouns, adjectives and adverbs. When they do this we call them verbals. There are three main kinds of verbals: </a:t>
            </a:r>
          </a:p>
          <a:p>
            <a:pPr algn="just"/>
            <a:endParaRPr lang="en-US" dirty="0" smtClean="0"/>
          </a:p>
          <a:p>
            <a:r>
              <a:rPr lang="en-US" dirty="0" smtClean="0"/>
              <a:t>Gerunds </a:t>
            </a:r>
          </a:p>
          <a:p>
            <a:r>
              <a:rPr lang="en-US" dirty="0" smtClean="0"/>
              <a:t>Infinitives </a:t>
            </a:r>
          </a:p>
          <a:p>
            <a:r>
              <a:rPr lang="en-US" dirty="0" smtClean="0"/>
              <a:t>Participles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 gerund?</a:t>
            </a:r>
            <a:endParaRPr lang="en-US" b="1" dirty="0"/>
          </a:p>
        </p:txBody>
      </p:sp>
      <p:sp>
        <p:nvSpPr>
          <p:cNvPr id="3" name="Content Placeholder 2"/>
          <p:cNvSpPr>
            <a:spLocks noGrp="1"/>
          </p:cNvSpPr>
          <p:nvPr>
            <p:ph sz="quarter" idx="1"/>
          </p:nvPr>
        </p:nvSpPr>
        <p:spPr>
          <a:xfrm>
            <a:off x="457200" y="1295400"/>
            <a:ext cx="7467600" cy="5257800"/>
          </a:xfrm>
        </p:spPr>
        <p:txBody>
          <a:bodyPr>
            <a:normAutofit lnSpcReduction="10000"/>
          </a:bodyPr>
          <a:lstStyle/>
          <a:p>
            <a:pPr>
              <a:buNone/>
            </a:pPr>
            <a:endParaRPr lang="en-US" dirty="0" smtClean="0"/>
          </a:p>
          <a:p>
            <a:r>
              <a:rPr lang="en-US" dirty="0" smtClean="0"/>
              <a:t>Gerunds are verb forms that always end in “</a:t>
            </a:r>
            <a:r>
              <a:rPr lang="en-US" dirty="0" err="1" smtClean="0"/>
              <a:t>ing</a:t>
            </a:r>
            <a:r>
              <a:rPr lang="en-US" dirty="0" smtClean="0"/>
              <a:t>” and act like nouns. They can be the subject of a sentence. For example: </a:t>
            </a:r>
          </a:p>
          <a:p>
            <a:pPr>
              <a:buNone/>
            </a:pPr>
            <a:r>
              <a:rPr lang="en-US" dirty="0" smtClean="0"/>
              <a:t>	 Sailing is John’s favorite activity. </a:t>
            </a:r>
          </a:p>
          <a:p>
            <a:r>
              <a:rPr lang="en-US" i="1" dirty="0" smtClean="0"/>
              <a:t>Sailing is used as the subject. The verb is the word is. </a:t>
            </a:r>
          </a:p>
          <a:p>
            <a:r>
              <a:rPr lang="en-US" dirty="0" smtClean="0"/>
              <a:t>A gerund can also be used as a direct object and we can even have more than one gerund in a sentence: </a:t>
            </a:r>
          </a:p>
          <a:p>
            <a:pPr>
              <a:buNone/>
            </a:pPr>
            <a:r>
              <a:rPr lang="en-US" dirty="0" smtClean="0"/>
              <a:t>	 John likes fencing and jogging. </a:t>
            </a:r>
          </a:p>
          <a:p>
            <a:r>
              <a:rPr lang="en-US" dirty="0" smtClean="0"/>
              <a:t> </a:t>
            </a:r>
            <a:r>
              <a:rPr lang="en-US" i="1" dirty="0" smtClean="0"/>
              <a:t>The words fencing and jogging are used as direct objects in this sentence. What does John like? He likes fencing and jogging.</a:t>
            </a:r>
            <a:endParaRPr lang="en-US" i="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428596" y="2321718"/>
            <a:ext cx="6409127" cy="553998"/>
          </a:xfrm>
          <a:prstGeom prst="rect">
            <a:avLst/>
          </a:prstGeom>
          <a:noFill/>
          <a:ln w="9525">
            <a:noFill/>
            <a:miter lim="800000"/>
            <a:headEnd/>
            <a:tailEnd/>
          </a:ln>
        </p:spPr>
        <p:txBody>
          <a:bodyPr wrap="none">
            <a:spAutoFit/>
          </a:bodyPr>
          <a:lstStyle/>
          <a:p>
            <a:pPr>
              <a:buFont typeface="Wingdings" pitchFamily="2" charset="2"/>
              <a:buChar char="ü"/>
            </a:pPr>
            <a:r>
              <a:rPr lang="en-US" sz="3000" b="1" dirty="0" smtClean="0">
                <a:latin typeface="Arial Rounded MT Bold"/>
              </a:rPr>
              <a:t>As subjects or objects of a verb.</a:t>
            </a:r>
            <a:endParaRPr lang="en-US" sz="3000" b="1" dirty="0">
              <a:latin typeface="Arial Rounded MT Bold"/>
            </a:endParaRPr>
          </a:p>
        </p:txBody>
      </p:sp>
      <p:sp>
        <p:nvSpPr>
          <p:cNvPr id="3" name="2 CuadroTexto"/>
          <p:cNvSpPr txBox="1"/>
          <p:nvPr/>
        </p:nvSpPr>
        <p:spPr>
          <a:xfrm>
            <a:off x="428625" y="1428750"/>
            <a:ext cx="3801041" cy="553998"/>
          </a:xfrm>
          <a:prstGeom prst="rect">
            <a:avLst/>
          </a:prstGeom>
          <a:noFill/>
        </p:spPr>
        <p:txBody>
          <a:bodyPr wrap="none">
            <a:spAutoFit/>
          </a:bodyPr>
          <a:lstStyle/>
          <a:p>
            <a:pPr fontAlgn="auto">
              <a:spcBef>
                <a:spcPts val="0"/>
              </a:spcBef>
              <a:spcAft>
                <a:spcPts val="0"/>
              </a:spcAft>
              <a:buFont typeface="Wingdings" pitchFamily="2" charset="2"/>
              <a:buChar char="ü"/>
              <a:defRPr/>
            </a:pPr>
            <a:r>
              <a:rPr lang="en-US" sz="3000" b="1" dirty="0">
                <a:latin typeface="Arial Rounded MT Bold"/>
              </a:rPr>
              <a:t>After </a:t>
            </a:r>
            <a:r>
              <a:rPr lang="en-US" sz="3000" b="1" dirty="0" smtClean="0">
                <a:solidFill>
                  <a:schemeClr val="accent2">
                    <a:lumMod val="50000"/>
                  </a:schemeClr>
                </a:solidFill>
                <a:latin typeface="Arial Rounded MT Bold"/>
              </a:rPr>
              <a:t>prepositions</a:t>
            </a:r>
            <a:endParaRPr lang="en-US" sz="3000" b="1" dirty="0">
              <a:latin typeface="Arial Rounded MT Bold"/>
            </a:endParaRPr>
          </a:p>
        </p:txBody>
      </p:sp>
      <p:sp>
        <p:nvSpPr>
          <p:cNvPr id="5" name="4 Rectángulo"/>
          <p:cNvSpPr/>
          <p:nvPr/>
        </p:nvSpPr>
        <p:spPr>
          <a:xfrm>
            <a:off x="1643042" y="214290"/>
            <a:ext cx="6286544" cy="923330"/>
          </a:xfrm>
          <a:prstGeom prst="rect">
            <a:avLst/>
          </a:prstGeom>
          <a:noFill/>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ES" sz="5400" b="1"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Use of </a:t>
            </a:r>
            <a:r>
              <a:rPr lang="es-ES" sz="5400" b="1" dirty="0" err="1"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Gerunds</a:t>
            </a:r>
            <a:endParaRPr lang="es-ES" sz="5400" b="1" dirty="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endParaRPr>
          </a:p>
        </p:txBody>
      </p:sp>
      <p:sp>
        <p:nvSpPr>
          <p:cNvPr id="6" name="5 CuadroTexto"/>
          <p:cNvSpPr txBox="1"/>
          <p:nvPr/>
        </p:nvSpPr>
        <p:spPr>
          <a:xfrm>
            <a:off x="571472" y="3214686"/>
            <a:ext cx="4011034" cy="553998"/>
          </a:xfrm>
          <a:prstGeom prst="rect">
            <a:avLst/>
          </a:prstGeom>
          <a:noFill/>
        </p:spPr>
        <p:txBody>
          <a:bodyPr wrap="none">
            <a:spAutoFit/>
          </a:bodyPr>
          <a:lstStyle/>
          <a:p>
            <a:pPr fontAlgn="auto">
              <a:spcBef>
                <a:spcPts val="0"/>
              </a:spcBef>
              <a:spcAft>
                <a:spcPts val="0"/>
              </a:spcAft>
              <a:buFont typeface="Wingdings" pitchFamily="2" charset="2"/>
              <a:buChar char="ü"/>
              <a:defRPr/>
            </a:pPr>
            <a:r>
              <a:rPr lang="en-US" sz="3000" b="1" dirty="0" smtClean="0">
                <a:latin typeface="Arial Rounded MT Bold"/>
              </a:rPr>
              <a:t>After certain verbs:</a:t>
            </a:r>
            <a:endParaRPr lang="en-US" sz="3000" b="1" dirty="0">
              <a:latin typeface="Arial Rounded MT Bold"/>
            </a:endParaRPr>
          </a:p>
        </p:txBody>
      </p:sp>
      <p:sp>
        <p:nvSpPr>
          <p:cNvPr id="7" name="6 CuadroTexto"/>
          <p:cNvSpPr txBox="1"/>
          <p:nvPr/>
        </p:nvSpPr>
        <p:spPr>
          <a:xfrm>
            <a:off x="428596" y="4375200"/>
            <a:ext cx="8563004" cy="1015663"/>
          </a:xfrm>
          <a:prstGeom prst="rect">
            <a:avLst/>
          </a:prstGeom>
          <a:noFill/>
        </p:spPr>
        <p:txBody>
          <a:bodyPr wrap="square">
            <a:spAutoFit/>
          </a:bodyPr>
          <a:lstStyle/>
          <a:p>
            <a:pPr fontAlgn="auto">
              <a:spcBef>
                <a:spcPts val="0"/>
              </a:spcBef>
              <a:spcAft>
                <a:spcPts val="0"/>
              </a:spcAft>
              <a:defRPr/>
            </a:pPr>
            <a:r>
              <a:rPr lang="en-US" sz="3000" b="1" dirty="0" smtClean="0">
                <a:latin typeface="Arial Rounded MT Bold"/>
              </a:rPr>
              <a:t>admit, </a:t>
            </a:r>
            <a:r>
              <a:rPr lang="en-US" sz="3000" b="1" dirty="0" smtClean="0">
                <a:solidFill>
                  <a:srgbClr val="0070C0"/>
                </a:solidFill>
                <a:latin typeface="Arial Rounded MT Bold"/>
              </a:rPr>
              <a:t>avoid</a:t>
            </a:r>
            <a:r>
              <a:rPr lang="en-US" sz="3000" b="1" dirty="0" smtClean="0">
                <a:latin typeface="Arial Rounded MT Bold"/>
              </a:rPr>
              <a:t>, consider, </a:t>
            </a:r>
            <a:r>
              <a:rPr lang="en-US" sz="3000" b="1" dirty="0" smtClean="0">
                <a:solidFill>
                  <a:srgbClr val="0070C0"/>
                </a:solidFill>
                <a:latin typeface="Arial Rounded MT Bold"/>
              </a:rPr>
              <a:t>delay</a:t>
            </a:r>
            <a:r>
              <a:rPr lang="en-US" sz="3000" b="1" dirty="0" smtClean="0">
                <a:latin typeface="Arial Rounded MT Bold"/>
              </a:rPr>
              <a:t>, deny, </a:t>
            </a:r>
            <a:r>
              <a:rPr lang="en-US" sz="3000" b="1" dirty="0" smtClean="0">
                <a:solidFill>
                  <a:srgbClr val="0070C0"/>
                </a:solidFill>
                <a:latin typeface="Arial Rounded MT Bold"/>
              </a:rPr>
              <a:t>enjoy</a:t>
            </a:r>
            <a:r>
              <a:rPr lang="en-US" sz="3000" b="1" dirty="0" smtClean="0">
                <a:latin typeface="Arial Rounded MT Bold"/>
              </a:rPr>
              <a:t>, finish, </a:t>
            </a:r>
            <a:r>
              <a:rPr lang="en-US" sz="3000" b="1" dirty="0" smtClean="0">
                <a:solidFill>
                  <a:srgbClr val="0070C0"/>
                </a:solidFill>
                <a:latin typeface="Arial Rounded MT Bold"/>
              </a:rPr>
              <a:t>involve</a:t>
            </a:r>
            <a:r>
              <a:rPr lang="en-US" sz="3000" b="1" dirty="0" smtClean="0">
                <a:latin typeface="Arial Rounded MT Bold"/>
              </a:rPr>
              <a:t>, mind, </a:t>
            </a:r>
            <a:r>
              <a:rPr lang="en-US" sz="3000" b="1" dirty="0" smtClean="0">
                <a:solidFill>
                  <a:srgbClr val="0070C0"/>
                </a:solidFill>
                <a:latin typeface="Arial Rounded MT Bold"/>
              </a:rPr>
              <a:t>postpone</a:t>
            </a:r>
            <a:r>
              <a:rPr lang="en-US" sz="3000" b="1" dirty="0" smtClean="0">
                <a:latin typeface="Arial Rounded MT Bold"/>
              </a:rPr>
              <a:t>, risk, </a:t>
            </a:r>
            <a:r>
              <a:rPr lang="en-US" sz="3000" b="1" dirty="0" smtClean="0">
                <a:solidFill>
                  <a:srgbClr val="0070C0"/>
                </a:solidFill>
                <a:latin typeface="Arial Rounded MT Bold"/>
              </a:rPr>
              <a:t>suggest</a:t>
            </a:r>
            <a:r>
              <a:rPr lang="en-US" sz="3000" b="1" dirty="0" smtClean="0">
                <a:latin typeface="Arial Rounded MT Bold"/>
              </a:rPr>
              <a:t>.</a:t>
            </a:r>
            <a:endParaRPr lang="en-US" sz="3000" b="1" dirty="0">
              <a:solidFill>
                <a:srgbClr val="0070C0"/>
              </a:solidFill>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b="1" dirty="0" err="1" smtClean="0"/>
              <a:t>i</a:t>
            </a:r>
            <a:r>
              <a:rPr lang="en-US" b="1" dirty="0" smtClean="0"/>
              <a:t>-try</a:t>
            </a:r>
            <a:endParaRPr lang="en-US" b="1" dirty="0"/>
          </a:p>
        </p:txBody>
      </p:sp>
      <p:sp>
        <p:nvSpPr>
          <p:cNvPr id="3" name="Content Placeholder 2"/>
          <p:cNvSpPr>
            <a:spLocks noGrp="1"/>
          </p:cNvSpPr>
          <p:nvPr>
            <p:ph sz="quarter" idx="1"/>
          </p:nvPr>
        </p:nvSpPr>
        <p:spPr/>
        <p:txBody>
          <a:bodyPr>
            <a:normAutofit fontScale="85000" lnSpcReduction="20000"/>
          </a:bodyPr>
          <a:lstStyle/>
          <a:p>
            <a:r>
              <a:rPr lang="en-US" i="1" dirty="0" smtClean="0"/>
              <a:t>Find the gerunds in the following sentences and underline them. Remember there can be more than one gerund in a sentence. Look for verbs that act like nouns. </a:t>
            </a:r>
          </a:p>
          <a:p>
            <a:endParaRPr lang="en-US" i="1" dirty="0" smtClean="0"/>
          </a:p>
          <a:p>
            <a:pPr>
              <a:buNone/>
            </a:pPr>
            <a:r>
              <a:rPr lang="en-US" dirty="0" smtClean="0"/>
              <a:t>1. Skating makes Janet happy. </a:t>
            </a:r>
          </a:p>
          <a:p>
            <a:endParaRPr lang="en-US" dirty="0" smtClean="0"/>
          </a:p>
          <a:p>
            <a:pPr>
              <a:buNone/>
            </a:pPr>
            <a:r>
              <a:rPr lang="en-US" dirty="0" smtClean="0"/>
              <a:t>2. Amber loves swimming, hiking and canoeing at camp. </a:t>
            </a:r>
          </a:p>
          <a:p>
            <a:endParaRPr lang="en-US" dirty="0" smtClean="0"/>
          </a:p>
          <a:p>
            <a:pPr>
              <a:buNone/>
            </a:pPr>
            <a:r>
              <a:rPr lang="en-US" dirty="0" smtClean="0"/>
              <a:t>3. Riding a bike is my favorite exercise. </a:t>
            </a:r>
          </a:p>
          <a:p>
            <a:endParaRPr lang="en-US" dirty="0" smtClean="0"/>
          </a:p>
          <a:p>
            <a:pPr>
              <a:buNone/>
            </a:pPr>
            <a:r>
              <a:rPr lang="en-US" dirty="0" smtClean="0"/>
              <a:t>4. Eating cookies in the car made a mess. </a:t>
            </a:r>
          </a:p>
          <a:p>
            <a:endParaRPr lang="en-US" dirty="0" smtClean="0"/>
          </a:p>
          <a:p>
            <a:pPr>
              <a:buNone/>
            </a:pPr>
            <a:r>
              <a:rPr lang="en-US" dirty="0" smtClean="0"/>
              <a:t>5. Susan enjoys reading and sewing. </a:t>
            </a:r>
          </a:p>
          <a:p>
            <a:endParaRPr lang="en-US" dirty="0" smtClean="0"/>
          </a:p>
          <a:p>
            <a:pPr>
              <a:buNone/>
            </a:pPr>
            <a:r>
              <a:rPr lang="en-US" dirty="0" smtClean="0"/>
              <a:t>6. My teacher planned a gym day of running and jumping. </a:t>
            </a:r>
          </a:p>
          <a:p>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2643174" y="148216"/>
            <a:ext cx="393595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Verb</a:t>
            </a: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es-E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verb</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10 CuadroTexto"/>
          <p:cNvSpPr txBox="1"/>
          <p:nvPr/>
        </p:nvSpPr>
        <p:spPr>
          <a:xfrm>
            <a:off x="440323" y="1724371"/>
            <a:ext cx="1295547" cy="461665"/>
          </a:xfrm>
          <a:prstGeom prst="rect">
            <a:avLst/>
          </a:prstGeom>
          <a:noFill/>
        </p:spPr>
        <p:txBody>
          <a:bodyPr wrap="none" rtlCol="0">
            <a:spAutoFit/>
          </a:bodyPr>
          <a:lstStyle/>
          <a:p>
            <a:r>
              <a:rPr lang="en-US" sz="2400" b="1" i="1" dirty="0" smtClean="0">
                <a:solidFill>
                  <a:srgbClr val="006600"/>
                </a:solidFill>
                <a:latin typeface="Arial Rounded MT Bold" pitchFamily="34" charset="0"/>
              </a:rPr>
              <a:t>Subject</a:t>
            </a:r>
            <a:endParaRPr lang="en-US" sz="2400" b="1" i="1" dirty="0">
              <a:solidFill>
                <a:srgbClr val="006600"/>
              </a:solidFill>
              <a:latin typeface="Arial Rounded MT Bold" pitchFamily="34" charset="0"/>
            </a:endParaRPr>
          </a:p>
        </p:txBody>
      </p:sp>
      <p:sp>
        <p:nvSpPr>
          <p:cNvPr id="12" name="11 CuadroTexto"/>
          <p:cNvSpPr txBox="1"/>
          <p:nvPr/>
        </p:nvSpPr>
        <p:spPr>
          <a:xfrm>
            <a:off x="226009" y="2334276"/>
            <a:ext cx="1454244" cy="523220"/>
          </a:xfrm>
          <a:prstGeom prst="rect">
            <a:avLst/>
          </a:prstGeom>
          <a:noFill/>
        </p:spPr>
        <p:txBody>
          <a:bodyPr wrap="none" rtlCol="0">
            <a:spAutoFit/>
          </a:bodyPr>
          <a:lstStyle/>
          <a:p>
            <a:r>
              <a:rPr lang="en-US" sz="2800" b="1" dirty="0" smtClean="0">
                <a:latin typeface="+mj-lt"/>
              </a:rPr>
              <a:t>Mariana</a:t>
            </a:r>
            <a:endParaRPr lang="en-US" sz="2800" b="1" dirty="0">
              <a:latin typeface="+mj-lt"/>
            </a:endParaRPr>
          </a:p>
        </p:txBody>
      </p:sp>
      <p:sp>
        <p:nvSpPr>
          <p:cNvPr id="13" name="12 CuadroTexto"/>
          <p:cNvSpPr txBox="1"/>
          <p:nvPr/>
        </p:nvSpPr>
        <p:spPr>
          <a:xfrm>
            <a:off x="2226273" y="1724371"/>
            <a:ext cx="1752403" cy="461665"/>
          </a:xfrm>
          <a:prstGeom prst="rect">
            <a:avLst/>
          </a:prstGeom>
          <a:noFill/>
        </p:spPr>
        <p:txBody>
          <a:bodyPr wrap="none" rtlCol="0">
            <a:spAutoFit/>
          </a:bodyPr>
          <a:lstStyle/>
          <a:p>
            <a:r>
              <a:rPr lang="en-US" sz="2400" b="1" i="1" dirty="0" smtClean="0">
                <a:solidFill>
                  <a:srgbClr val="006600"/>
                </a:solidFill>
                <a:latin typeface="Arial Rounded MT Bold" pitchFamily="34" charset="0"/>
              </a:rPr>
              <a:t>main verb</a:t>
            </a:r>
            <a:r>
              <a:rPr lang="en-US" sz="2400" b="1" i="1" baseline="30000" dirty="0" smtClean="0">
                <a:solidFill>
                  <a:srgbClr val="006600"/>
                </a:solidFill>
                <a:latin typeface="Arial Rounded MT Bold" pitchFamily="34" charset="0"/>
              </a:rPr>
              <a:t>1</a:t>
            </a:r>
            <a:endParaRPr lang="en-US" sz="2400" b="1" i="1" baseline="30000" dirty="0">
              <a:solidFill>
                <a:srgbClr val="006600"/>
              </a:solidFill>
              <a:latin typeface="Arial Rounded MT Bold" pitchFamily="34" charset="0"/>
            </a:endParaRPr>
          </a:p>
        </p:txBody>
      </p:sp>
      <p:sp>
        <p:nvSpPr>
          <p:cNvPr id="14" name="13 CuadroTexto"/>
          <p:cNvSpPr txBox="1"/>
          <p:nvPr/>
        </p:nvSpPr>
        <p:spPr>
          <a:xfrm>
            <a:off x="1859070" y="2334276"/>
            <a:ext cx="2077813" cy="523220"/>
          </a:xfrm>
          <a:prstGeom prst="rect">
            <a:avLst/>
          </a:prstGeom>
          <a:noFill/>
        </p:spPr>
        <p:txBody>
          <a:bodyPr wrap="none" rtlCol="0">
            <a:spAutoFit/>
          </a:bodyPr>
          <a:lstStyle/>
          <a:p>
            <a:r>
              <a:rPr lang="en-US" sz="2800" b="1" dirty="0" smtClean="0">
                <a:latin typeface="+mj-lt"/>
              </a:rPr>
              <a:t>spends time</a:t>
            </a:r>
            <a:endParaRPr lang="en-US" sz="2800" b="1" dirty="0">
              <a:latin typeface="+mj-lt"/>
            </a:endParaRPr>
          </a:p>
        </p:txBody>
      </p:sp>
      <p:sp>
        <p:nvSpPr>
          <p:cNvPr id="15" name="14 CuadroTexto"/>
          <p:cNvSpPr txBox="1"/>
          <p:nvPr/>
        </p:nvSpPr>
        <p:spPr>
          <a:xfrm>
            <a:off x="4527993" y="1724371"/>
            <a:ext cx="1114408" cy="461665"/>
          </a:xfrm>
          <a:prstGeom prst="rect">
            <a:avLst/>
          </a:prstGeom>
          <a:noFill/>
        </p:spPr>
        <p:txBody>
          <a:bodyPr wrap="none" rtlCol="0">
            <a:spAutoFit/>
          </a:bodyPr>
          <a:lstStyle/>
          <a:p>
            <a:r>
              <a:rPr lang="en-US" sz="2400" b="1" i="1" dirty="0" smtClean="0">
                <a:solidFill>
                  <a:srgbClr val="006600"/>
                </a:solidFill>
                <a:latin typeface="Arial Rounded MT Bold" pitchFamily="34" charset="0"/>
              </a:rPr>
              <a:t>verb </a:t>
            </a:r>
            <a:r>
              <a:rPr lang="en-US" sz="2400" b="1" i="1" baseline="30000" dirty="0" smtClean="0">
                <a:solidFill>
                  <a:srgbClr val="006600"/>
                </a:solidFill>
                <a:latin typeface="Arial Rounded MT Bold" pitchFamily="34" charset="0"/>
              </a:rPr>
              <a:t>*2</a:t>
            </a:r>
            <a:endParaRPr lang="en-US" sz="2400" b="1" i="1" baseline="30000" dirty="0">
              <a:solidFill>
                <a:srgbClr val="006600"/>
              </a:solidFill>
              <a:latin typeface="Arial Rounded MT Bold" pitchFamily="34" charset="0"/>
            </a:endParaRPr>
          </a:p>
        </p:txBody>
      </p:sp>
      <p:sp>
        <p:nvSpPr>
          <p:cNvPr id="16" name="15 CuadroTexto"/>
          <p:cNvSpPr txBox="1"/>
          <p:nvPr/>
        </p:nvSpPr>
        <p:spPr>
          <a:xfrm>
            <a:off x="4263176" y="2285992"/>
            <a:ext cx="1029449" cy="523220"/>
          </a:xfrm>
          <a:prstGeom prst="rect">
            <a:avLst/>
          </a:prstGeom>
          <a:noFill/>
        </p:spPr>
        <p:txBody>
          <a:bodyPr wrap="none" rtlCol="0">
            <a:spAutoFit/>
          </a:bodyPr>
          <a:lstStyle/>
          <a:p>
            <a:r>
              <a:rPr lang="en-US" sz="2800" b="1" dirty="0" smtClean="0">
                <a:solidFill>
                  <a:srgbClr val="FF0000"/>
                </a:solidFill>
                <a:effectLst>
                  <a:outerShdw blurRad="38100" dist="38100" dir="2700000" algn="tl">
                    <a:srgbClr val="000000">
                      <a:alpha val="43137"/>
                    </a:srgbClr>
                  </a:outerShdw>
                </a:effectLst>
                <a:latin typeface="+mj-lt"/>
              </a:rPr>
              <a:t>going</a:t>
            </a:r>
            <a:endParaRPr lang="en-US" sz="2800" b="1" dirty="0">
              <a:solidFill>
                <a:srgbClr val="FF0000"/>
              </a:solidFill>
              <a:effectLst>
                <a:outerShdw blurRad="38100" dist="38100" dir="2700000" algn="tl">
                  <a:srgbClr val="000000">
                    <a:alpha val="43137"/>
                  </a:srgbClr>
                </a:outerShdw>
              </a:effectLst>
              <a:latin typeface="+mj-lt"/>
            </a:endParaRPr>
          </a:p>
        </p:txBody>
      </p:sp>
      <p:sp>
        <p:nvSpPr>
          <p:cNvPr id="17" name="16 CuadroTexto"/>
          <p:cNvSpPr txBox="1"/>
          <p:nvPr/>
        </p:nvSpPr>
        <p:spPr>
          <a:xfrm>
            <a:off x="6028251" y="1724371"/>
            <a:ext cx="1997663" cy="461665"/>
          </a:xfrm>
          <a:prstGeom prst="rect">
            <a:avLst/>
          </a:prstGeom>
          <a:noFill/>
        </p:spPr>
        <p:txBody>
          <a:bodyPr wrap="none" rtlCol="0">
            <a:spAutoFit/>
          </a:bodyPr>
          <a:lstStyle/>
          <a:p>
            <a:r>
              <a:rPr lang="en-US" sz="2400" b="1" i="1" dirty="0" smtClean="0">
                <a:solidFill>
                  <a:srgbClr val="006600"/>
                </a:solidFill>
                <a:latin typeface="Arial Rounded MT Bold" pitchFamily="34" charset="0"/>
              </a:rPr>
              <a:t>complement</a:t>
            </a:r>
            <a:endParaRPr lang="en-US" sz="2400" b="1" i="1" baseline="30000" dirty="0">
              <a:solidFill>
                <a:srgbClr val="006600"/>
              </a:solidFill>
              <a:latin typeface="Arial Rounded MT Bold" pitchFamily="34" charset="0"/>
            </a:endParaRPr>
          </a:p>
        </p:txBody>
      </p:sp>
      <p:sp>
        <p:nvSpPr>
          <p:cNvPr id="18" name="17 CuadroTexto"/>
          <p:cNvSpPr txBox="1"/>
          <p:nvPr/>
        </p:nvSpPr>
        <p:spPr>
          <a:xfrm>
            <a:off x="5440983" y="2334276"/>
            <a:ext cx="3115853" cy="523220"/>
          </a:xfrm>
          <a:prstGeom prst="rect">
            <a:avLst/>
          </a:prstGeom>
          <a:noFill/>
        </p:spPr>
        <p:txBody>
          <a:bodyPr wrap="none" rtlCol="0">
            <a:spAutoFit/>
          </a:bodyPr>
          <a:lstStyle/>
          <a:p>
            <a:r>
              <a:rPr lang="en-US" sz="2800" b="1" dirty="0" smtClean="0">
                <a:latin typeface="+mj-lt"/>
              </a:rPr>
              <a:t>from store to store.</a:t>
            </a:r>
            <a:endParaRPr lang="en-US" sz="2800" b="1" dirty="0">
              <a:latin typeface="+mj-lt"/>
            </a:endParaRPr>
          </a:p>
        </p:txBody>
      </p:sp>
      <p:sp>
        <p:nvSpPr>
          <p:cNvPr id="27" name="26 CuadroTexto"/>
          <p:cNvSpPr txBox="1"/>
          <p:nvPr/>
        </p:nvSpPr>
        <p:spPr>
          <a:xfrm>
            <a:off x="440323" y="1142984"/>
            <a:ext cx="3371436" cy="369332"/>
          </a:xfrm>
          <a:prstGeom prst="rect">
            <a:avLst/>
          </a:prstGeom>
          <a:noFill/>
        </p:spPr>
        <p:txBody>
          <a:bodyPr wrap="none" rtlCol="0">
            <a:spAutoFit/>
          </a:bodyPr>
          <a:lstStyle/>
          <a:p>
            <a:r>
              <a:rPr lang="en-US" b="1" dirty="0" smtClean="0">
                <a:solidFill>
                  <a:srgbClr val="0070C0"/>
                </a:solidFill>
              </a:rPr>
              <a:t>Group 1          Verb + </a:t>
            </a:r>
            <a:r>
              <a:rPr lang="en-US" b="1" dirty="0" err="1" smtClean="0">
                <a:solidFill>
                  <a:srgbClr val="0070C0"/>
                </a:solidFill>
              </a:rPr>
              <a:t>ing</a:t>
            </a:r>
            <a:endParaRPr lang="en-US" b="1" dirty="0">
              <a:solidFill>
                <a:srgbClr val="0070C0"/>
              </a:solidFill>
            </a:endParaRPr>
          </a:p>
        </p:txBody>
      </p:sp>
      <p:sp>
        <p:nvSpPr>
          <p:cNvPr id="29" name="1 Rectángulo"/>
          <p:cNvSpPr/>
          <p:nvPr/>
        </p:nvSpPr>
        <p:spPr>
          <a:xfrm>
            <a:off x="2362200" y="3048000"/>
            <a:ext cx="4286280" cy="92333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ES" sz="5400" b="1" dirty="0" err="1">
                <a:ln/>
                <a:solidFill>
                  <a:schemeClr val="accent3">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Verb+ing</a:t>
            </a:r>
            <a:endParaRPr lang="es-ES" sz="5400" b="1" dirty="0">
              <a:ln/>
              <a:solidFill>
                <a:schemeClr val="accent3">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endParaRPr>
          </a:p>
        </p:txBody>
      </p:sp>
      <p:sp>
        <p:nvSpPr>
          <p:cNvPr id="30" name="2 CuadroTexto"/>
          <p:cNvSpPr txBox="1"/>
          <p:nvPr/>
        </p:nvSpPr>
        <p:spPr>
          <a:xfrm>
            <a:off x="452017" y="3773269"/>
            <a:ext cx="3129383" cy="523220"/>
          </a:xfrm>
          <a:prstGeom prst="rect">
            <a:avLst/>
          </a:prstGeom>
          <a:noFill/>
        </p:spPr>
        <p:txBody>
          <a:bodyPr wrap="none">
            <a:spAutoFit/>
          </a:bodyPr>
          <a:lstStyle/>
          <a:p>
            <a:pPr fontAlgn="auto">
              <a:spcBef>
                <a:spcPts val="0"/>
              </a:spcBef>
              <a:spcAft>
                <a:spcPts val="0"/>
              </a:spcAft>
              <a:defRPr/>
            </a:pPr>
            <a:r>
              <a:rPr lang="en-US" sz="2800" b="1" dirty="0">
                <a:solidFill>
                  <a:schemeClr val="tx1">
                    <a:lumMod val="95000"/>
                    <a:lumOff val="5000"/>
                  </a:schemeClr>
                </a:solidFill>
                <a:latin typeface="+mj-lt"/>
              </a:rPr>
              <a:t>Verb as subject:</a:t>
            </a:r>
          </a:p>
        </p:txBody>
      </p:sp>
      <p:sp>
        <p:nvSpPr>
          <p:cNvPr id="31" name="3 CuadroTexto"/>
          <p:cNvSpPr txBox="1"/>
          <p:nvPr/>
        </p:nvSpPr>
        <p:spPr>
          <a:xfrm>
            <a:off x="447675" y="4232275"/>
            <a:ext cx="4733925" cy="492125"/>
          </a:xfrm>
          <a:prstGeom prst="rect">
            <a:avLst/>
          </a:prstGeom>
          <a:noFill/>
        </p:spPr>
        <p:txBody>
          <a:bodyPr wrap="none">
            <a:spAutoFit/>
          </a:bodyPr>
          <a:lstStyle/>
          <a:p>
            <a:pPr fontAlgn="auto">
              <a:spcBef>
                <a:spcPts val="0"/>
              </a:spcBef>
              <a:spcAft>
                <a:spcPts val="0"/>
              </a:spcAft>
              <a:defRPr/>
            </a:pPr>
            <a:r>
              <a:rPr lang="en-US" sz="2600" b="1" dirty="0">
                <a:solidFill>
                  <a:srgbClr val="C00000"/>
                </a:solidFill>
                <a:latin typeface="+mn-lt"/>
                <a:cs typeface="+mn-cs"/>
              </a:rPr>
              <a:t>Walking</a:t>
            </a:r>
            <a:r>
              <a:rPr lang="en-US" sz="2600" b="1" dirty="0">
                <a:solidFill>
                  <a:schemeClr val="accent3">
                    <a:lumMod val="75000"/>
                  </a:schemeClr>
                </a:solidFill>
                <a:latin typeface="+mn-lt"/>
                <a:cs typeface="+mn-cs"/>
              </a:rPr>
              <a:t> is good for you.</a:t>
            </a:r>
          </a:p>
        </p:txBody>
      </p:sp>
      <p:sp>
        <p:nvSpPr>
          <p:cNvPr id="32" name="4 CuadroTexto"/>
          <p:cNvSpPr txBox="1"/>
          <p:nvPr/>
        </p:nvSpPr>
        <p:spPr>
          <a:xfrm>
            <a:off x="454025" y="4765675"/>
            <a:ext cx="6175375" cy="492125"/>
          </a:xfrm>
          <a:prstGeom prst="rect">
            <a:avLst/>
          </a:prstGeom>
          <a:noFill/>
        </p:spPr>
        <p:txBody>
          <a:bodyPr wrap="none">
            <a:spAutoFit/>
          </a:bodyPr>
          <a:lstStyle/>
          <a:p>
            <a:pPr fontAlgn="auto">
              <a:spcBef>
                <a:spcPts val="0"/>
              </a:spcBef>
              <a:spcAft>
                <a:spcPts val="0"/>
              </a:spcAft>
              <a:defRPr/>
            </a:pPr>
            <a:r>
              <a:rPr lang="en-US" sz="2600" b="1" dirty="0">
                <a:solidFill>
                  <a:srgbClr val="C00000"/>
                </a:solidFill>
                <a:latin typeface="+mn-lt"/>
                <a:cs typeface="+mn-cs"/>
              </a:rPr>
              <a:t>Smoking</a:t>
            </a:r>
            <a:r>
              <a:rPr lang="en-US" sz="2600" b="1" dirty="0">
                <a:solidFill>
                  <a:schemeClr val="accent3">
                    <a:lumMod val="75000"/>
                  </a:schemeClr>
                </a:solidFill>
                <a:latin typeface="+mn-lt"/>
                <a:cs typeface="+mn-cs"/>
              </a:rPr>
              <a:t> can cause lung cancer.</a:t>
            </a:r>
          </a:p>
        </p:txBody>
      </p:sp>
      <p:sp>
        <p:nvSpPr>
          <p:cNvPr id="33" name="5 CuadroTexto"/>
          <p:cNvSpPr txBox="1"/>
          <p:nvPr/>
        </p:nvSpPr>
        <p:spPr>
          <a:xfrm>
            <a:off x="430212" y="5222875"/>
            <a:ext cx="7570788" cy="492125"/>
          </a:xfrm>
          <a:prstGeom prst="rect">
            <a:avLst/>
          </a:prstGeom>
          <a:noFill/>
        </p:spPr>
        <p:txBody>
          <a:bodyPr wrap="none">
            <a:spAutoFit/>
          </a:bodyPr>
          <a:lstStyle/>
          <a:p>
            <a:pPr fontAlgn="auto">
              <a:spcBef>
                <a:spcPts val="0"/>
              </a:spcBef>
              <a:spcAft>
                <a:spcPts val="0"/>
              </a:spcAft>
              <a:defRPr/>
            </a:pPr>
            <a:r>
              <a:rPr lang="en-US" sz="2600" b="1" dirty="0">
                <a:solidFill>
                  <a:srgbClr val="C00000"/>
                </a:solidFill>
                <a:latin typeface="+mn-lt"/>
                <a:cs typeface="+mn-cs"/>
              </a:rPr>
              <a:t>Not sleeping </a:t>
            </a:r>
            <a:r>
              <a:rPr lang="en-US" sz="2600" b="1" dirty="0">
                <a:solidFill>
                  <a:schemeClr val="accent3">
                    <a:lumMod val="75000"/>
                  </a:schemeClr>
                </a:solidFill>
                <a:latin typeface="+mn-lt"/>
                <a:cs typeface="+mn-cs"/>
              </a:rPr>
              <a:t>eight hours causes stress.</a:t>
            </a:r>
          </a:p>
        </p:txBody>
      </p:sp>
      <p:sp>
        <p:nvSpPr>
          <p:cNvPr id="34" name="6 CuadroTexto"/>
          <p:cNvSpPr txBox="1"/>
          <p:nvPr/>
        </p:nvSpPr>
        <p:spPr>
          <a:xfrm>
            <a:off x="431800" y="5756275"/>
            <a:ext cx="7416800" cy="492125"/>
          </a:xfrm>
          <a:prstGeom prst="rect">
            <a:avLst/>
          </a:prstGeom>
          <a:noFill/>
        </p:spPr>
        <p:txBody>
          <a:bodyPr wrap="none">
            <a:spAutoFit/>
          </a:bodyPr>
          <a:lstStyle/>
          <a:p>
            <a:pPr fontAlgn="auto">
              <a:spcBef>
                <a:spcPts val="0"/>
              </a:spcBef>
              <a:spcAft>
                <a:spcPts val="0"/>
              </a:spcAft>
              <a:defRPr/>
            </a:pPr>
            <a:r>
              <a:rPr lang="en-US" sz="2600" b="1" dirty="0">
                <a:solidFill>
                  <a:srgbClr val="C00000"/>
                </a:solidFill>
                <a:latin typeface="+mn-lt"/>
                <a:cs typeface="+mn-cs"/>
              </a:rPr>
              <a:t>Running</a:t>
            </a:r>
            <a:r>
              <a:rPr lang="en-US" sz="2600" b="1" dirty="0">
                <a:solidFill>
                  <a:schemeClr val="accent3">
                    <a:lumMod val="75000"/>
                  </a:schemeClr>
                </a:solidFill>
                <a:latin typeface="+mn-lt"/>
                <a:cs typeface="+mn-cs"/>
              </a:rPr>
              <a:t> marathons makes you fitter.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800" decel="100000"/>
                                        <p:tgtEl>
                                          <p:spTgt spid="27"/>
                                        </p:tgtEl>
                                      </p:cBhvr>
                                    </p:animEffect>
                                    <p:anim calcmode="lin" valueType="num">
                                      <p:cBhvr>
                                        <p:cTn id="8" dur="800" decel="100000" fill="hold"/>
                                        <p:tgtEl>
                                          <p:spTgt spid="27"/>
                                        </p:tgtEl>
                                        <p:attrNameLst>
                                          <p:attrName>style.rotation</p:attrName>
                                        </p:attrNameLst>
                                      </p:cBhvr>
                                      <p:tavLst>
                                        <p:tav tm="0">
                                          <p:val>
                                            <p:fltVal val="-90"/>
                                          </p:val>
                                        </p:tav>
                                        <p:tav tm="100000">
                                          <p:val>
                                            <p:fltVal val="0"/>
                                          </p:val>
                                        </p:tav>
                                      </p:tavLst>
                                    </p:anim>
                                    <p:anim calcmode="lin" valueType="num">
                                      <p:cBhvr>
                                        <p:cTn id="9" dur="800" decel="100000" fill="hold"/>
                                        <p:tgtEl>
                                          <p:spTgt spid="27"/>
                                        </p:tgtEl>
                                        <p:attrNameLst>
                                          <p:attrName>ppt_x</p:attrName>
                                        </p:attrNameLst>
                                      </p:cBhvr>
                                      <p:tavLst>
                                        <p:tav tm="0">
                                          <p:val>
                                            <p:strVal val="#ppt_x+0.4"/>
                                          </p:val>
                                        </p:tav>
                                        <p:tav tm="100000">
                                          <p:val>
                                            <p:strVal val="#ppt_x-0.05"/>
                                          </p:val>
                                        </p:tav>
                                      </p:tavLst>
                                    </p:anim>
                                    <p:anim calcmode="lin" valueType="num">
                                      <p:cBhvr>
                                        <p:cTn id="10" dur="800" decel="100000" fill="hold"/>
                                        <p:tgtEl>
                                          <p:spTgt spid="2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800" decel="100000"/>
                                        <p:tgtEl>
                                          <p:spTgt spid="11"/>
                                        </p:tgtEl>
                                      </p:cBhvr>
                                    </p:animEffect>
                                    <p:anim calcmode="lin" valueType="num">
                                      <p:cBhvr>
                                        <p:cTn id="18" dur="800" decel="100000" fill="hold"/>
                                        <p:tgtEl>
                                          <p:spTgt spid="11"/>
                                        </p:tgtEl>
                                        <p:attrNameLst>
                                          <p:attrName>style.rotation</p:attrName>
                                        </p:attrNameLst>
                                      </p:cBhvr>
                                      <p:tavLst>
                                        <p:tav tm="0">
                                          <p:val>
                                            <p:fltVal val="-90"/>
                                          </p:val>
                                        </p:tav>
                                        <p:tav tm="100000">
                                          <p:val>
                                            <p:fltVal val="0"/>
                                          </p:val>
                                        </p:tav>
                                      </p:tavLst>
                                    </p:anim>
                                    <p:anim calcmode="lin" valueType="num">
                                      <p:cBhvr>
                                        <p:cTn id="19" dur="800" decel="100000" fill="hold"/>
                                        <p:tgtEl>
                                          <p:spTgt spid="11"/>
                                        </p:tgtEl>
                                        <p:attrNameLst>
                                          <p:attrName>ppt_x</p:attrName>
                                        </p:attrNameLst>
                                      </p:cBhvr>
                                      <p:tavLst>
                                        <p:tav tm="0">
                                          <p:val>
                                            <p:strVal val="#ppt_x+0.4"/>
                                          </p:val>
                                        </p:tav>
                                        <p:tav tm="100000">
                                          <p:val>
                                            <p:strVal val="#ppt_x-0.05"/>
                                          </p:val>
                                        </p:tav>
                                      </p:tavLst>
                                    </p:anim>
                                    <p:anim calcmode="lin" valueType="num">
                                      <p:cBhvr>
                                        <p:cTn id="20" dur="800" decel="100000" fill="hold"/>
                                        <p:tgtEl>
                                          <p:spTgt spid="11"/>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23" presetID="3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800" decel="100000"/>
                                        <p:tgtEl>
                                          <p:spTgt spid="12"/>
                                        </p:tgtEl>
                                      </p:cBhvr>
                                    </p:animEffect>
                                    <p:anim calcmode="lin" valueType="num">
                                      <p:cBhvr>
                                        <p:cTn id="26" dur="800" decel="100000" fill="hold"/>
                                        <p:tgtEl>
                                          <p:spTgt spid="12"/>
                                        </p:tgtEl>
                                        <p:attrNameLst>
                                          <p:attrName>style.rotation</p:attrName>
                                        </p:attrNameLst>
                                      </p:cBhvr>
                                      <p:tavLst>
                                        <p:tav tm="0">
                                          <p:val>
                                            <p:fltVal val="-90"/>
                                          </p:val>
                                        </p:tav>
                                        <p:tav tm="100000">
                                          <p:val>
                                            <p:fltVal val="0"/>
                                          </p:val>
                                        </p:tav>
                                      </p:tavLst>
                                    </p:anim>
                                    <p:anim calcmode="lin" valueType="num">
                                      <p:cBhvr>
                                        <p:cTn id="27" dur="800" decel="100000" fill="hold"/>
                                        <p:tgtEl>
                                          <p:spTgt spid="12"/>
                                        </p:tgtEl>
                                        <p:attrNameLst>
                                          <p:attrName>ppt_x</p:attrName>
                                        </p:attrNameLst>
                                      </p:cBhvr>
                                      <p:tavLst>
                                        <p:tav tm="0">
                                          <p:val>
                                            <p:strVal val="#ppt_x+0.4"/>
                                          </p:val>
                                        </p:tav>
                                        <p:tav tm="100000">
                                          <p:val>
                                            <p:strVal val="#ppt_x-0.05"/>
                                          </p:val>
                                        </p:tav>
                                      </p:tavLst>
                                    </p:anim>
                                    <p:anim calcmode="lin" valueType="num">
                                      <p:cBhvr>
                                        <p:cTn id="28" dur="800" decel="100000" fill="hold"/>
                                        <p:tgtEl>
                                          <p:spTgt spid="1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800" decel="100000"/>
                                        <p:tgtEl>
                                          <p:spTgt spid="13"/>
                                        </p:tgtEl>
                                      </p:cBhvr>
                                    </p:animEffect>
                                    <p:anim calcmode="lin" valueType="num">
                                      <p:cBhvr>
                                        <p:cTn id="36" dur="800" decel="100000" fill="hold"/>
                                        <p:tgtEl>
                                          <p:spTgt spid="13"/>
                                        </p:tgtEl>
                                        <p:attrNameLst>
                                          <p:attrName>style.rotation</p:attrName>
                                        </p:attrNameLst>
                                      </p:cBhvr>
                                      <p:tavLst>
                                        <p:tav tm="0">
                                          <p:val>
                                            <p:fltVal val="-90"/>
                                          </p:val>
                                        </p:tav>
                                        <p:tav tm="100000">
                                          <p:val>
                                            <p:fltVal val="0"/>
                                          </p:val>
                                        </p:tav>
                                      </p:tavLst>
                                    </p:anim>
                                    <p:anim calcmode="lin" valueType="num">
                                      <p:cBhvr>
                                        <p:cTn id="37" dur="800" decel="100000" fill="hold"/>
                                        <p:tgtEl>
                                          <p:spTgt spid="13"/>
                                        </p:tgtEl>
                                        <p:attrNameLst>
                                          <p:attrName>ppt_x</p:attrName>
                                        </p:attrNameLst>
                                      </p:cBhvr>
                                      <p:tavLst>
                                        <p:tav tm="0">
                                          <p:val>
                                            <p:strVal val="#ppt_x+0.4"/>
                                          </p:val>
                                        </p:tav>
                                        <p:tav tm="100000">
                                          <p:val>
                                            <p:strVal val="#ppt_x-0.05"/>
                                          </p:val>
                                        </p:tav>
                                      </p:tavLst>
                                    </p:anim>
                                    <p:anim calcmode="lin" valueType="num">
                                      <p:cBhvr>
                                        <p:cTn id="38" dur="800" decel="100000" fill="hold"/>
                                        <p:tgtEl>
                                          <p:spTgt spid="13"/>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41" presetID="3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800" decel="100000"/>
                                        <p:tgtEl>
                                          <p:spTgt spid="14"/>
                                        </p:tgtEl>
                                      </p:cBhvr>
                                    </p:animEffect>
                                    <p:anim calcmode="lin" valueType="num">
                                      <p:cBhvr>
                                        <p:cTn id="44" dur="800" decel="100000" fill="hold"/>
                                        <p:tgtEl>
                                          <p:spTgt spid="14"/>
                                        </p:tgtEl>
                                        <p:attrNameLst>
                                          <p:attrName>style.rotation</p:attrName>
                                        </p:attrNameLst>
                                      </p:cBhvr>
                                      <p:tavLst>
                                        <p:tav tm="0">
                                          <p:val>
                                            <p:fltVal val="-90"/>
                                          </p:val>
                                        </p:tav>
                                        <p:tav tm="100000">
                                          <p:val>
                                            <p:fltVal val="0"/>
                                          </p:val>
                                        </p:tav>
                                      </p:tavLst>
                                    </p:anim>
                                    <p:anim calcmode="lin" valueType="num">
                                      <p:cBhvr>
                                        <p:cTn id="45" dur="800" decel="100000" fill="hold"/>
                                        <p:tgtEl>
                                          <p:spTgt spid="14"/>
                                        </p:tgtEl>
                                        <p:attrNameLst>
                                          <p:attrName>ppt_x</p:attrName>
                                        </p:attrNameLst>
                                      </p:cBhvr>
                                      <p:tavLst>
                                        <p:tav tm="0">
                                          <p:val>
                                            <p:strVal val="#ppt_x+0.4"/>
                                          </p:val>
                                        </p:tav>
                                        <p:tav tm="100000">
                                          <p:val>
                                            <p:strVal val="#ppt_x-0.05"/>
                                          </p:val>
                                        </p:tav>
                                      </p:tavLst>
                                    </p:anim>
                                    <p:anim calcmode="lin" valueType="num">
                                      <p:cBhvr>
                                        <p:cTn id="46" dur="800" decel="100000" fill="hold"/>
                                        <p:tgtEl>
                                          <p:spTgt spid="14"/>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800" decel="100000"/>
                                        <p:tgtEl>
                                          <p:spTgt spid="15"/>
                                        </p:tgtEl>
                                      </p:cBhvr>
                                    </p:animEffect>
                                    <p:anim calcmode="lin" valueType="num">
                                      <p:cBhvr>
                                        <p:cTn id="54" dur="800" decel="100000" fill="hold"/>
                                        <p:tgtEl>
                                          <p:spTgt spid="15"/>
                                        </p:tgtEl>
                                        <p:attrNameLst>
                                          <p:attrName>style.rotation</p:attrName>
                                        </p:attrNameLst>
                                      </p:cBhvr>
                                      <p:tavLst>
                                        <p:tav tm="0">
                                          <p:val>
                                            <p:fltVal val="-90"/>
                                          </p:val>
                                        </p:tav>
                                        <p:tav tm="100000">
                                          <p:val>
                                            <p:fltVal val="0"/>
                                          </p:val>
                                        </p:tav>
                                      </p:tavLst>
                                    </p:anim>
                                    <p:anim calcmode="lin" valueType="num">
                                      <p:cBhvr>
                                        <p:cTn id="55" dur="800" decel="100000" fill="hold"/>
                                        <p:tgtEl>
                                          <p:spTgt spid="15"/>
                                        </p:tgtEl>
                                        <p:attrNameLst>
                                          <p:attrName>ppt_x</p:attrName>
                                        </p:attrNameLst>
                                      </p:cBhvr>
                                      <p:tavLst>
                                        <p:tav tm="0">
                                          <p:val>
                                            <p:strVal val="#ppt_x+0.4"/>
                                          </p:val>
                                        </p:tav>
                                        <p:tav tm="100000">
                                          <p:val>
                                            <p:strVal val="#ppt_x-0.05"/>
                                          </p:val>
                                        </p:tav>
                                      </p:tavLst>
                                    </p:anim>
                                    <p:anim calcmode="lin" valueType="num">
                                      <p:cBhvr>
                                        <p:cTn id="56" dur="800" decel="100000" fill="hold"/>
                                        <p:tgtEl>
                                          <p:spTgt spid="15"/>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800" decel="100000"/>
                                        <p:tgtEl>
                                          <p:spTgt spid="16"/>
                                        </p:tgtEl>
                                      </p:cBhvr>
                                    </p:animEffect>
                                    <p:anim calcmode="lin" valueType="num">
                                      <p:cBhvr>
                                        <p:cTn id="62" dur="800" decel="100000" fill="hold"/>
                                        <p:tgtEl>
                                          <p:spTgt spid="16"/>
                                        </p:tgtEl>
                                        <p:attrNameLst>
                                          <p:attrName>style.rotation</p:attrName>
                                        </p:attrNameLst>
                                      </p:cBhvr>
                                      <p:tavLst>
                                        <p:tav tm="0">
                                          <p:val>
                                            <p:fltVal val="-90"/>
                                          </p:val>
                                        </p:tav>
                                        <p:tav tm="100000">
                                          <p:val>
                                            <p:fltVal val="0"/>
                                          </p:val>
                                        </p:tav>
                                      </p:tavLst>
                                    </p:anim>
                                    <p:anim calcmode="lin" valueType="num">
                                      <p:cBhvr>
                                        <p:cTn id="63" dur="800" decel="100000" fill="hold"/>
                                        <p:tgtEl>
                                          <p:spTgt spid="16"/>
                                        </p:tgtEl>
                                        <p:attrNameLst>
                                          <p:attrName>ppt_x</p:attrName>
                                        </p:attrNameLst>
                                      </p:cBhvr>
                                      <p:tavLst>
                                        <p:tav tm="0">
                                          <p:val>
                                            <p:strVal val="#ppt_x+0.4"/>
                                          </p:val>
                                        </p:tav>
                                        <p:tav tm="100000">
                                          <p:val>
                                            <p:strVal val="#ppt_x-0.05"/>
                                          </p:val>
                                        </p:tav>
                                      </p:tavLst>
                                    </p:anim>
                                    <p:anim calcmode="lin" valueType="num">
                                      <p:cBhvr>
                                        <p:cTn id="64" dur="800" decel="100000" fill="hold"/>
                                        <p:tgtEl>
                                          <p:spTgt spid="16"/>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0"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800" decel="100000"/>
                                        <p:tgtEl>
                                          <p:spTgt spid="17"/>
                                        </p:tgtEl>
                                      </p:cBhvr>
                                    </p:animEffect>
                                    <p:anim calcmode="lin" valueType="num">
                                      <p:cBhvr>
                                        <p:cTn id="72" dur="800" decel="100000" fill="hold"/>
                                        <p:tgtEl>
                                          <p:spTgt spid="17"/>
                                        </p:tgtEl>
                                        <p:attrNameLst>
                                          <p:attrName>style.rotation</p:attrName>
                                        </p:attrNameLst>
                                      </p:cBhvr>
                                      <p:tavLst>
                                        <p:tav tm="0">
                                          <p:val>
                                            <p:fltVal val="-90"/>
                                          </p:val>
                                        </p:tav>
                                        <p:tav tm="100000">
                                          <p:val>
                                            <p:fltVal val="0"/>
                                          </p:val>
                                        </p:tav>
                                      </p:tavLst>
                                    </p:anim>
                                    <p:anim calcmode="lin" valueType="num">
                                      <p:cBhvr>
                                        <p:cTn id="73" dur="800" decel="100000" fill="hold"/>
                                        <p:tgtEl>
                                          <p:spTgt spid="17"/>
                                        </p:tgtEl>
                                        <p:attrNameLst>
                                          <p:attrName>ppt_x</p:attrName>
                                        </p:attrNameLst>
                                      </p:cBhvr>
                                      <p:tavLst>
                                        <p:tav tm="0">
                                          <p:val>
                                            <p:strVal val="#ppt_x+0.4"/>
                                          </p:val>
                                        </p:tav>
                                        <p:tav tm="100000">
                                          <p:val>
                                            <p:strVal val="#ppt_x-0.05"/>
                                          </p:val>
                                        </p:tav>
                                      </p:tavLst>
                                    </p:anim>
                                    <p:anim calcmode="lin" valueType="num">
                                      <p:cBhvr>
                                        <p:cTn id="74" dur="800" decel="100000" fill="hold"/>
                                        <p:tgtEl>
                                          <p:spTgt spid="17"/>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800" decel="100000"/>
                                        <p:tgtEl>
                                          <p:spTgt spid="18"/>
                                        </p:tgtEl>
                                      </p:cBhvr>
                                    </p:animEffect>
                                    <p:anim calcmode="lin" valueType="num">
                                      <p:cBhvr>
                                        <p:cTn id="80" dur="800" decel="100000" fill="hold"/>
                                        <p:tgtEl>
                                          <p:spTgt spid="18"/>
                                        </p:tgtEl>
                                        <p:attrNameLst>
                                          <p:attrName>style.rotation</p:attrName>
                                        </p:attrNameLst>
                                      </p:cBhvr>
                                      <p:tavLst>
                                        <p:tav tm="0">
                                          <p:val>
                                            <p:fltVal val="-90"/>
                                          </p:val>
                                        </p:tav>
                                        <p:tav tm="100000">
                                          <p:val>
                                            <p:fltVal val="0"/>
                                          </p:val>
                                        </p:tav>
                                      </p:tavLst>
                                    </p:anim>
                                    <p:anim calcmode="lin" valueType="num">
                                      <p:cBhvr>
                                        <p:cTn id="81" dur="800" decel="100000" fill="hold"/>
                                        <p:tgtEl>
                                          <p:spTgt spid="18"/>
                                        </p:tgtEl>
                                        <p:attrNameLst>
                                          <p:attrName>ppt_x</p:attrName>
                                        </p:attrNameLst>
                                      </p:cBhvr>
                                      <p:tavLst>
                                        <p:tav tm="0">
                                          <p:val>
                                            <p:strVal val="#ppt_x+0.4"/>
                                          </p:val>
                                        </p:tav>
                                        <p:tav tm="100000">
                                          <p:val>
                                            <p:strVal val="#ppt_x-0.05"/>
                                          </p:val>
                                        </p:tav>
                                      </p:tavLst>
                                    </p:anim>
                                    <p:anim calcmode="lin" valueType="num">
                                      <p:cBhvr>
                                        <p:cTn id="82" dur="800" decel="100000" fill="hold"/>
                                        <p:tgtEl>
                                          <p:spTgt spid="18"/>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1000" fill="hold"/>
                                        <p:tgtEl>
                                          <p:spTgt spid="30"/>
                                        </p:tgtEl>
                                        <p:attrNameLst>
                                          <p:attrName>ppt_w</p:attrName>
                                        </p:attrNameLst>
                                      </p:cBhvr>
                                      <p:tavLst>
                                        <p:tav tm="0">
                                          <p:val>
                                            <p:strVal val="#ppt_w*0.70"/>
                                          </p:val>
                                        </p:tav>
                                        <p:tav tm="100000">
                                          <p:val>
                                            <p:strVal val="#ppt_w"/>
                                          </p:val>
                                        </p:tav>
                                      </p:tavLst>
                                    </p:anim>
                                    <p:anim calcmode="lin" valueType="num">
                                      <p:cBhvr>
                                        <p:cTn id="90" dur="1000" fill="hold"/>
                                        <p:tgtEl>
                                          <p:spTgt spid="30"/>
                                        </p:tgtEl>
                                        <p:attrNameLst>
                                          <p:attrName>ppt_h</p:attrName>
                                        </p:attrNameLst>
                                      </p:cBhvr>
                                      <p:tavLst>
                                        <p:tav tm="0">
                                          <p:val>
                                            <p:strVal val="#ppt_h"/>
                                          </p:val>
                                        </p:tav>
                                        <p:tav tm="100000">
                                          <p:val>
                                            <p:strVal val="#ppt_h"/>
                                          </p:val>
                                        </p:tav>
                                      </p:tavLst>
                                    </p:anim>
                                    <p:animEffect transition="in" filter="fade">
                                      <p:cBhvr>
                                        <p:cTn id="91" dur="1000"/>
                                        <p:tgtEl>
                                          <p:spTgt spid="30"/>
                                        </p:tgtEl>
                                      </p:cBhvr>
                                    </p:animEffect>
                                  </p:childTnLst>
                                </p:cTn>
                              </p:par>
                            </p:childTnLst>
                          </p:cTn>
                        </p:par>
                      </p:childTnLst>
                    </p:cTn>
                  </p:par>
                  <p:par>
                    <p:cTn id="92" fill="hold">
                      <p:stCondLst>
                        <p:cond delay="indefinite"/>
                      </p:stCondLst>
                      <p:childTnLst>
                        <p:par>
                          <p:cTn id="93" fill="hold">
                            <p:stCondLst>
                              <p:cond delay="0"/>
                            </p:stCondLst>
                            <p:childTnLst>
                              <p:par>
                                <p:cTn id="94" presetID="55" presetClass="entr" presetSubtype="0" fill="hold" grpId="0" nodeType="click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p:cTn id="96" dur="1000" fill="hold"/>
                                        <p:tgtEl>
                                          <p:spTgt spid="31"/>
                                        </p:tgtEl>
                                        <p:attrNameLst>
                                          <p:attrName>ppt_w</p:attrName>
                                        </p:attrNameLst>
                                      </p:cBhvr>
                                      <p:tavLst>
                                        <p:tav tm="0">
                                          <p:val>
                                            <p:strVal val="#ppt_w*0.70"/>
                                          </p:val>
                                        </p:tav>
                                        <p:tav tm="100000">
                                          <p:val>
                                            <p:strVal val="#ppt_w"/>
                                          </p:val>
                                        </p:tav>
                                      </p:tavLst>
                                    </p:anim>
                                    <p:anim calcmode="lin" valueType="num">
                                      <p:cBhvr>
                                        <p:cTn id="97" dur="1000" fill="hold"/>
                                        <p:tgtEl>
                                          <p:spTgt spid="31"/>
                                        </p:tgtEl>
                                        <p:attrNameLst>
                                          <p:attrName>ppt_h</p:attrName>
                                        </p:attrNameLst>
                                      </p:cBhvr>
                                      <p:tavLst>
                                        <p:tav tm="0">
                                          <p:val>
                                            <p:strVal val="#ppt_h"/>
                                          </p:val>
                                        </p:tav>
                                        <p:tav tm="100000">
                                          <p:val>
                                            <p:strVal val="#ppt_h"/>
                                          </p:val>
                                        </p:tav>
                                      </p:tavLst>
                                    </p:anim>
                                    <p:animEffect transition="in" filter="fade">
                                      <p:cBhvr>
                                        <p:cTn id="98" dur="1000"/>
                                        <p:tgtEl>
                                          <p:spTgt spid="31"/>
                                        </p:tgtEl>
                                      </p:cBhvr>
                                    </p:animEffect>
                                  </p:childTnLst>
                                </p:cTn>
                              </p:par>
                            </p:childTnLst>
                          </p:cTn>
                        </p:par>
                      </p:childTnLst>
                    </p:cTn>
                  </p:par>
                  <p:par>
                    <p:cTn id="99" fill="hold">
                      <p:stCondLst>
                        <p:cond delay="indefinite"/>
                      </p:stCondLst>
                      <p:childTnLst>
                        <p:par>
                          <p:cTn id="100" fill="hold">
                            <p:stCondLst>
                              <p:cond delay="0"/>
                            </p:stCondLst>
                            <p:childTnLst>
                              <p:par>
                                <p:cTn id="101" presetID="55" presetClass="entr" presetSubtype="0" fill="hold" grpId="0" nodeType="click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p:cTn id="103" dur="1000" fill="hold"/>
                                        <p:tgtEl>
                                          <p:spTgt spid="32"/>
                                        </p:tgtEl>
                                        <p:attrNameLst>
                                          <p:attrName>ppt_w</p:attrName>
                                        </p:attrNameLst>
                                      </p:cBhvr>
                                      <p:tavLst>
                                        <p:tav tm="0">
                                          <p:val>
                                            <p:strVal val="#ppt_w*0.70"/>
                                          </p:val>
                                        </p:tav>
                                        <p:tav tm="100000">
                                          <p:val>
                                            <p:strVal val="#ppt_w"/>
                                          </p:val>
                                        </p:tav>
                                      </p:tavLst>
                                    </p:anim>
                                    <p:anim calcmode="lin" valueType="num">
                                      <p:cBhvr>
                                        <p:cTn id="104" dur="1000" fill="hold"/>
                                        <p:tgtEl>
                                          <p:spTgt spid="32"/>
                                        </p:tgtEl>
                                        <p:attrNameLst>
                                          <p:attrName>ppt_h</p:attrName>
                                        </p:attrNameLst>
                                      </p:cBhvr>
                                      <p:tavLst>
                                        <p:tav tm="0">
                                          <p:val>
                                            <p:strVal val="#ppt_h"/>
                                          </p:val>
                                        </p:tav>
                                        <p:tav tm="100000">
                                          <p:val>
                                            <p:strVal val="#ppt_h"/>
                                          </p:val>
                                        </p:tav>
                                      </p:tavLst>
                                    </p:anim>
                                    <p:animEffect transition="in" filter="fade">
                                      <p:cBhvr>
                                        <p:cTn id="105" dur="1000"/>
                                        <p:tgtEl>
                                          <p:spTgt spid="32"/>
                                        </p:tgtEl>
                                      </p:cBhvr>
                                    </p:animEffect>
                                  </p:childTnLst>
                                </p:cTn>
                              </p:par>
                            </p:childTnLst>
                          </p:cTn>
                        </p:par>
                      </p:childTnLst>
                    </p:cTn>
                  </p:par>
                  <p:par>
                    <p:cTn id="106" fill="hold">
                      <p:stCondLst>
                        <p:cond delay="indefinite"/>
                      </p:stCondLst>
                      <p:childTnLst>
                        <p:par>
                          <p:cTn id="107" fill="hold">
                            <p:stCondLst>
                              <p:cond delay="0"/>
                            </p:stCondLst>
                            <p:childTnLst>
                              <p:par>
                                <p:cTn id="108" presetID="55" presetClass="entr" presetSubtype="0" fill="hold" grpId="0" nodeType="clickEffect">
                                  <p:stCondLst>
                                    <p:cond delay="0"/>
                                  </p:stCondLst>
                                  <p:childTnLst>
                                    <p:set>
                                      <p:cBhvr>
                                        <p:cTn id="109" dur="1" fill="hold">
                                          <p:stCondLst>
                                            <p:cond delay="0"/>
                                          </p:stCondLst>
                                        </p:cTn>
                                        <p:tgtEl>
                                          <p:spTgt spid="33"/>
                                        </p:tgtEl>
                                        <p:attrNameLst>
                                          <p:attrName>style.visibility</p:attrName>
                                        </p:attrNameLst>
                                      </p:cBhvr>
                                      <p:to>
                                        <p:strVal val="visible"/>
                                      </p:to>
                                    </p:set>
                                    <p:anim calcmode="lin" valueType="num">
                                      <p:cBhvr>
                                        <p:cTn id="110" dur="1000" fill="hold"/>
                                        <p:tgtEl>
                                          <p:spTgt spid="33"/>
                                        </p:tgtEl>
                                        <p:attrNameLst>
                                          <p:attrName>ppt_w</p:attrName>
                                        </p:attrNameLst>
                                      </p:cBhvr>
                                      <p:tavLst>
                                        <p:tav tm="0">
                                          <p:val>
                                            <p:strVal val="#ppt_w*0.70"/>
                                          </p:val>
                                        </p:tav>
                                        <p:tav tm="100000">
                                          <p:val>
                                            <p:strVal val="#ppt_w"/>
                                          </p:val>
                                        </p:tav>
                                      </p:tavLst>
                                    </p:anim>
                                    <p:anim calcmode="lin" valueType="num">
                                      <p:cBhvr>
                                        <p:cTn id="111" dur="1000" fill="hold"/>
                                        <p:tgtEl>
                                          <p:spTgt spid="33"/>
                                        </p:tgtEl>
                                        <p:attrNameLst>
                                          <p:attrName>ppt_h</p:attrName>
                                        </p:attrNameLst>
                                      </p:cBhvr>
                                      <p:tavLst>
                                        <p:tav tm="0">
                                          <p:val>
                                            <p:strVal val="#ppt_h"/>
                                          </p:val>
                                        </p:tav>
                                        <p:tav tm="100000">
                                          <p:val>
                                            <p:strVal val="#ppt_h"/>
                                          </p:val>
                                        </p:tav>
                                      </p:tavLst>
                                    </p:anim>
                                    <p:animEffect transition="in" filter="fade">
                                      <p:cBhvr>
                                        <p:cTn id="112" dur="1000"/>
                                        <p:tgtEl>
                                          <p:spTgt spid="33"/>
                                        </p:tgtEl>
                                      </p:cBhvr>
                                    </p:animEffect>
                                  </p:childTnLst>
                                </p:cTn>
                              </p:par>
                            </p:childTnLst>
                          </p:cTn>
                        </p:par>
                      </p:childTnLst>
                    </p:cTn>
                  </p:par>
                  <p:par>
                    <p:cTn id="113" fill="hold">
                      <p:stCondLst>
                        <p:cond delay="indefinite"/>
                      </p:stCondLst>
                      <p:childTnLst>
                        <p:par>
                          <p:cTn id="114" fill="hold">
                            <p:stCondLst>
                              <p:cond delay="0"/>
                            </p:stCondLst>
                            <p:childTnLst>
                              <p:par>
                                <p:cTn id="115" presetID="55" presetClass="entr" presetSubtype="0" fill="hold" grpId="0" nodeType="clickEffect">
                                  <p:stCondLst>
                                    <p:cond delay="0"/>
                                  </p:stCondLst>
                                  <p:childTnLst>
                                    <p:set>
                                      <p:cBhvr>
                                        <p:cTn id="116" dur="1" fill="hold">
                                          <p:stCondLst>
                                            <p:cond delay="0"/>
                                          </p:stCondLst>
                                        </p:cTn>
                                        <p:tgtEl>
                                          <p:spTgt spid="34"/>
                                        </p:tgtEl>
                                        <p:attrNameLst>
                                          <p:attrName>style.visibility</p:attrName>
                                        </p:attrNameLst>
                                      </p:cBhvr>
                                      <p:to>
                                        <p:strVal val="visible"/>
                                      </p:to>
                                    </p:set>
                                    <p:anim calcmode="lin" valueType="num">
                                      <p:cBhvr>
                                        <p:cTn id="117" dur="1000" fill="hold"/>
                                        <p:tgtEl>
                                          <p:spTgt spid="34"/>
                                        </p:tgtEl>
                                        <p:attrNameLst>
                                          <p:attrName>ppt_w</p:attrName>
                                        </p:attrNameLst>
                                      </p:cBhvr>
                                      <p:tavLst>
                                        <p:tav tm="0">
                                          <p:val>
                                            <p:strVal val="#ppt_w*0.70"/>
                                          </p:val>
                                        </p:tav>
                                        <p:tav tm="100000">
                                          <p:val>
                                            <p:strVal val="#ppt_w"/>
                                          </p:val>
                                        </p:tav>
                                      </p:tavLst>
                                    </p:anim>
                                    <p:anim calcmode="lin" valueType="num">
                                      <p:cBhvr>
                                        <p:cTn id="118" dur="1000" fill="hold"/>
                                        <p:tgtEl>
                                          <p:spTgt spid="34"/>
                                        </p:tgtEl>
                                        <p:attrNameLst>
                                          <p:attrName>ppt_h</p:attrName>
                                        </p:attrNameLst>
                                      </p:cBhvr>
                                      <p:tavLst>
                                        <p:tav tm="0">
                                          <p:val>
                                            <p:strVal val="#ppt_h"/>
                                          </p:val>
                                        </p:tav>
                                        <p:tav tm="100000">
                                          <p:val>
                                            <p:strVal val="#ppt_h"/>
                                          </p:val>
                                        </p:tav>
                                      </p:tavLst>
                                    </p:anim>
                                    <p:animEffect transition="in" filter="fade">
                                      <p:cBhvr>
                                        <p:cTn id="119"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27"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85984" y="214290"/>
            <a:ext cx="4286280" cy="92333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ES" sz="5400" b="1" dirty="0" err="1">
                <a:ln/>
                <a:solidFill>
                  <a:schemeClr val="accent3">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Verb+ing</a:t>
            </a:r>
            <a:endParaRPr lang="es-ES" sz="5400" b="1" dirty="0">
              <a:ln/>
              <a:solidFill>
                <a:schemeClr val="accent3">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endParaRPr>
          </a:p>
        </p:txBody>
      </p:sp>
      <p:sp>
        <p:nvSpPr>
          <p:cNvPr id="3" name="2 CuadroTexto"/>
          <p:cNvSpPr txBox="1"/>
          <p:nvPr/>
        </p:nvSpPr>
        <p:spPr>
          <a:xfrm>
            <a:off x="428625" y="1295400"/>
            <a:ext cx="3741858" cy="646331"/>
          </a:xfrm>
          <a:prstGeom prst="rect">
            <a:avLst/>
          </a:prstGeom>
          <a:noFill/>
        </p:spPr>
        <p:txBody>
          <a:bodyPr wrap="none">
            <a:spAutoFit/>
          </a:bodyPr>
          <a:lstStyle/>
          <a:p>
            <a:pPr fontAlgn="auto">
              <a:spcBef>
                <a:spcPts val="0"/>
              </a:spcBef>
              <a:spcAft>
                <a:spcPts val="0"/>
              </a:spcAft>
              <a:defRPr/>
            </a:pPr>
            <a:r>
              <a:rPr lang="en-US" sz="3600" b="1" dirty="0">
                <a:solidFill>
                  <a:schemeClr val="bg2">
                    <a:lumMod val="10000"/>
                  </a:schemeClr>
                </a:solidFill>
                <a:latin typeface="+mn-lt"/>
                <a:cs typeface="+mn-cs"/>
              </a:rPr>
              <a:t>After prepositions:</a:t>
            </a:r>
          </a:p>
        </p:txBody>
      </p:sp>
      <p:sp>
        <p:nvSpPr>
          <p:cNvPr id="4" name="3 CuadroTexto"/>
          <p:cNvSpPr txBox="1"/>
          <p:nvPr/>
        </p:nvSpPr>
        <p:spPr>
          <a:xfrm>
            <a:off x="525463" y="2071688"/>
            <a:ext cx="7904162"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Let’s talk </a:t>
            </a:r>
            <a:r>
              <a:rPr lang="en-US" sz="2600" b="1" dirty="0">
                <a:solidFill>
                  <a:srgbClr val="C00000"/>
                </a:solidFill>
                <a:latin typeface="+mn-lt"/>
                <a:cs typeface="+mn-cs"/>
              </a:rPr>
              <a:t>about </a:t>
            </a:r>
            <a:r>
              <a:rPr lang="en-US" sz="2600" b="1" dirty="0">
                <a:solidFill>
                  <a:schemeClr val="accent1">
                    <a:lumMod val="75000"/>
                  </a:schemeClr>
                </a:solidFill>
                <a:latin typeface="+mn-lt"/>
                <a:cs typeface="+mn-cs"/>
              </a:rPr>
              <a:t>starting</a:t>
            </a:r>
            <a:r>
              <a:rPr lang="en-US" sz="2600" b="1" dirty="0">
                <a:latin typeface="+mn-lt"/>
                <a:cs typeface="+mn-cs"/>
              </a:rPr>
              <a:t> a new business.</a:t>
            </a:r>
          </a:p>
        </p:txBody>
      </p:sp>
      <p:sp>
        <p:nvSpPr>
          <p:cNvPr id="5" name="4 CuadroTexto"/>
          <p:cNvSpPr txBox="1"/>
          <p:nvPr/>
        </p:nvSpPr>
        <p:spPr>
          <a:xfrm>
            <a:off x="525463" y="3000375"/>
            <a:ext cx="6619875"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Thank you </a:t>
            </a:r>
            <a:r>
              <a:rPr lang="en-US" sz="2600" b="1" dirty="0">
                <a:solidFill>
                  <a:srgbClr val="C00000"/>
                </a:solidFill>
                <a:latin typeface="+mn-lt"/>
                <a:cs typeface="+mn-cs"/>
              </a:rPr>
              <a:t>for </a:t>
            </a:r>
            <a:r>
              <a:rPr lang="en-US" sz="2600" b="1" dirty="0">
                <a:solidFill>
                  <a:schemeClr val="accent1">
                    <a:lumMod val="75000"/>
                  </a:schemeClr>
                </a:solidFill>
                <a:latin typeface="+mn-lt"/>
                <a:cs typeface="+mn-cs"/>
              </a:rPr>
              <a:t>coming</a:t>
            </a:r>
            <a:r>
              <a:rPr lang="en-US" sz="2600" b="1" dirty="0">
                <a:solidFill>
                  <a:srgbClr val="C00000"/>
                </a:solidFill>
                <a:latin typeface="+mn-lt"/>
                <a:cs typeface="+mn-cs"/>
              </a:rPr>
              <a:t> </a:t>
            </a:r>
            <a:r>
              <a:rPr lang="en-US" sz="2600" b="1" dirty="0">
                <a:latin typeface="+mn-lt"/>
                <a:cs typeface="+mn-cs"/>
              </a:rPr>
              <a:t>here today</a:t>
            </a:r>
            <a:r>
              <a:rPr lang="en-US" sz="2600" b="1" dirty="0">
                <a:solidFill>
                  <a:srgbClr val="C00000"/>
                </a:solidFill>
                <a:latin typeface="+mn-lt"/>
                <a:cs typeface="+mn-cs"/>
              </a:rPr>
              <a:t>.</a:t>
            </a:r>
            <a:endParaRPr lang="en-US" sz="2600" b="1" dirty="0">
              <a:solidFill>
                <a:schemeClr val="accent3">
                  <a:lumMod val="75000"/>
                </a:schemeClr>
              </a:solidFill>
              <a:latin typeface="+mn-lt"/>
              <a:cs typeface="+mn-cs"/>
            </a:endParaRPr>
          </a:p>
        </p:txBody>
      </p:sp>
      <p:sp>
        <p:nvSpPr>
          <p:cNvPr id="6" name="5 CuadroTexto"/>
          <p:cNvSpPr txBox="1"/>
          <p:nvPr/>
        </p:nvSpPr>
        <p:spPr>
          <a:xfrm>
            <a:off x="525463" y="3929063"/>
            <a:ext cx="7669212"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Jane is interested </a:t>
            </a:r>
            <a:r>
              <a:rPr lang="en-US" sz="2600" b="1" dirty="0">
                <a:solidFill>
                  <a:srgbClr val="C00000"/>
                </a:solidFill>
                <a:latin typeface="+mn-lt"/>
                <a:cs typeface="+mn-cs"/>
              </a:rPr>
              <a:t>in </a:t>
            </a:r>
            <a:r>
              <a:rPr lang="en-US" sz="2600" b="1" dirty="0">
                <a:solidFill>
                  <a:schemeClr val="accent1">
                    <a:lumMod val="75000"/>
                  </a:schemeClr>
                </a:solidFill>
                <a:latin typeface="+mn-lt"/>
                <a:cs typeface="+mn-cs"/>
              </a:rPr>
              <a:t>getting </a:t>
            </a:r>
            <a:r>
              <a:rPr lang="en-US" sz="2600" b="1" dirty="0">
                <a:latin typeface="+mn-lt"/>
                <a:cs typeface="+mn-cs"/>
              </a:rPr>
              <a:t>a job here.</a:t>
            </a:r>
          </a:p>
        </p:txBody>
      </p:sp>
      <p:sp>
        <p:nvSpPr>
          <p:cNvPr id="7" name="6 CuadroTexto"/>
          <p:cNvSpPr txBox="1"/>
          <p:nvPr/>
        </p:nvSpPr>
        <p:spPr>
          <a:xfrm>
            <a:off x="525463" y="4857750"/>
            <a:ext cx="6357937"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Jane is good </a:t>
            </a:r>
            <a:r>
              <a:rPr lang="en-US" sz="2600" b="1" dirty="0">
                <a:solidFill>
                  <a:srgbClr val="C00000"/>
                </a:solidFill>
                <a:latin typeface="+mn-lt"/>
                <a:cs typeface="+mn-cs"/>
              </a:rPr>
              <a:t>at </a:t>
            </a:r>
            <a:r>
              <a:rPr lang="en-US" sz="2600" b="1" dirty="0">
                <a:solidFill>
                  <a:schemeClr val="accent1">
                    <a:lumMod val="75000"/>
                  </a:schemeClr>
                </a:solidFill>
                <a:latin typeface="+mn-lt"/>
                <a:cs typeface="+mn-cs"/>
              </a:rPr>
              <a:t>calculating</a:t>
            </a:r>
            <a:r>
              <a:rPr lang="en-US" sz="2600" b="1" dirty="0">
                <a:solidFill>
                  <a:srgbClr val="C00000"/>
                </a:solidFill>
                <a:latin typeface="+mn-lt"/>
                <a:cs typeface="+mn-cs"/>
              </a:rPr>
              <a:t> </a:t>
            </a:r>
            <a:r>
              <a:rPr lang="en-US" sz="2600" b="1" dirty="0">
                <a:latin typeface="+mn-lt"/>
                <a:cs typeface="+mn-cs"/>
              </a:rPr>
              <a:t>costs.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85984" y="214290"/>
            <a:ext cx="4286280" cy="92333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ES" sz="5400" b="1" dirty="0" err="1">
                <a:ln/>
                <a:solidFill>
                  <a:schemeClr val="accent3">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Verb+ing</a:t>
            </a:r>
            <a:endParaRPr lang="es-ES" sz="5400" b="1" dirty="0">
              <a:ln/>
              <a:solidFill>
                <a:schemeClr val="accent3">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endParaRPr>
          </a:p>
        </p:txBody>
      </p:sp>
      <p:sp>
        <p:nvSpPr>
          <p:cNvPr id="3" name="2 CuadroTexto"/>
          <p:cNvSpPr txBox="1"/>
          <p:nvPr/>
        </p:nvSpPr>
        <p:spPr>
          <a:xfrm>
            <a:off x="304800" y="1428750"/>
            <a:ext cx="4976042" cy="584775"/>
          </a:xfrm>
          <a:prstGeom prst="rect">
            <a:avLst/>
          </a:prstGeom>
          <a:noFill/>
        </p:spPr>
        <p:txBody>
          <a:bodyPr wrap="none">
            <a:spAutoFit/>
          </a:bodyPr>
          <a:lstStyle/>
          <a:p>
            <a:pPr fontAlgn="auto">
              <a:spcBef>
                <a:spcPts val="0"/>
              </a:spcBef>
              <a:spcAft>
                <a:spcPts val="0"/>
              </a:spcAft>
              <a:defRPr/>
            </a:pPr>
            <a:r>
              <a:rPr lang="en-US" sz="3200" b="1" dirty="0">
                <a:latin typeface="+mj-lt"/>
              </a:rPr>
              <a:t>Reflecting on the past:</a:t>
            </a:r>
          </a:p>
        </p:txBody>
      </p:sp>
      <p:sp>
        <p:nvSpPr>
          <p:cNvPr id="4" name="3 CuadroTexto"/>
          <p:cNvSpPr txBox="1"/>
          <p:nvPr/>
        </p:nvSpPr>
        <p:spPr>
          <a:xfrm>
            <a:off x="285750" y="2373313"/>
            <a:ext cx="7080250"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I remember </a:t>
            </a:r>
            <a:r>
              <a:rPr lang="en-US" sz="2600" b="1" dirty="0">
                <a:solidFill>
                  <a:schemeClr val="accent1">
                    <a:lumMod val="75000"/>
                  </a:schemeClr>
                </a:solidFill>
                <a:latin typeface="+mn-lt"/>
                <a:cs typeface="+mn-cs"/>
              </a:rPr>
              <a:t>seeing </a:t>
            </a:r>
            <a:r>
              <a:rPr lang="en-US" sz="2600" b="1" dirty="0">
                <a:latin typeface="+mn-lt"/>
                <a:cs typeface="+mn-cs"/>
              </a:rPr>
              <a:t> that face before.</a:t>
            </a:r>
          </a:p>
        </p:txBody>
      </p:sp>
      <p:sp>
        <p:nvSpPr>
          <p:cNvPr id="5" name="4 CuadroTexto"/>
          <p:cNvSpPr txBox="1"/>
          <p:nvPr/>
        </p:nvSpPr>
        <p:spPr>
          <a:xfrm>
            <a:off x="285750" y="3227388"/>
            <a:ext cx="9104313"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Paola finished </a:t>
            </a:r>
            <a:r>
              <a:rPr lang="en-US" sz="2600" b="1" dirty="0">
                <a:solidFill>
                  <a:schemeClr val="accent1">
                    <a:lumMod val="75000"/>
                  </a:schemeClr>
                </a:solidFill>
                <a:latin typeface="+mn-lt"/>
                <a:cs typeface="+mn-cs"/>
              </a:rPr>
              <a:t>doing</a:t>
            </a:r>
            <a:r>
              <a:rPr lang="en-US" sz="2600" b="1" dirty="0">
                <a:solidFill>
                  <a:srgbClr val="C00000"/>
                </a:solidFill>
                <a:latin typeface="+mn-lt"/>
                <a:cs typeface="+mn-cs"/>
              </a:rPr>
              <a:t> </a:t>
            </a:r>
            <a:r>
              <a:rPr lang="en-US" sz="2600" b="1" dirty="0">
                <a:latin typeface="+mn-lt"/>
                <a:cs typeface="+mn-cs"/>
              </a:rPr>
              <a:t>her work and helped me.</a:t>
            </a:r>
            <a:endParaRPr lang="en-US" sz="2600" b="1" dirty="0">
              <a:solidFill>
                <a:schemeClr val="accent3">
                  <a:lumMod val="75000"/>
                </a:schemeClr>
              </a:solidFill>
              <a:latin typeface="+mn-lt"/>
              <a:cs typeface="+mn-cs"/>
            </a:endParaRPr>
          </a:p>
        </p:txBody>
      </p:sp>
      <p:sp>
        <p:nvSpPr>
          <p:cNvPr id="6" name="5 CuadroTexto"/>
          <p:cNvSpPr txBox="1"/>
          <p:nvPr/>
        </p:nvSpPr>
        <p:spPr>
          <a:xfrm>
            <a:off x="285750" y="4081463"/>
            <a:ext cx="7737475" cy="493712"/>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Pete can’t stand </a:t>
            </a:r>
            <a:r>
              <a:rPr lang="en-US" sz="2600" b="1" dirty="0">
                <a:solidFill>
                  <a:schemeClr val="accent1">
                    <a:lumMod val="75000"/>
                  </a:schemeClr>
                </a:solidFill>
                <a:latin typeface="+mn-lt"/>
                <a:cs typeface="+mn-cs"/>
              </a:rPr>
              <a:t>getting </a:t>
            </a:r>
            <a:r>
              <a:rPr lang="en-US" sz="2600" b="1" dirty="0">
                <a:latin typeface="+mn-lt"/>
                <a:cs typeface="+mn-cs"/>
              </a:rPr>
              <a:t>stuck in traffic.</a:t>
            </a:r>
          </a:p>
        </p:txBody>
      </p:sp>
      <p:sp>
        <p:nvSpPr>
          <p:cNvPr id="7" name="6 CuadroTexto"/>
          <p:cNvSpPr txBox="1"/>
          <p:nvPr/>
        </p:nvSpPr>
        <p:spPr>
          <a:xfrm>
            <a:off x="285750" y="4937125"/>
            <a:ext cx="8910638" cy="492125"/>
          </a:xfrm>
          <a:prstGeom prst="rect">
            <a:avLst/>
          </a:prstGeom>
          <a:noFill/>
        </p:spPr>
        <p:txBody>
          <a:bodyPr wrap="none">
            <a:spAutoFit/>
          </a:bodyPr>
          <a:lstStyle/>
          <a:p>
            <a:pPr fontAlgn="auto">
              <a:spcBef>
                <a:spcPts val="0"/>
              </a:spcBef>
              <a:spcAft>
                <a:spcPts val="0"/>
              </a:spcAft>
              <a:defRPr/>
            </a:pPr>
            <a:r>
              <a:rPr lang="en-US" sz="2600" b="1" dirty="0">
                <a:latin typeface="+mn-lt"/>
                <a:cs typeface="+mn-cs"/>
              </a:rPr>
              <a:t>I have always enjoyed </a:t>
            </a:r>
            <a:r>
              <a:rPr lang="en-US" sz="2600" b="1" dirty="0">
                <a:solidFill>
                  <a:schemeClr val="accent1">
                    <a:lumMod val="75000"/>
                  </a:schemeClr>
                </a:solidFill>
                <a:latin typeface="+mn-lt"/>
                <a:cs typeface="+mn-cs"/>
              </a:rPr>
              <a:t>listening </a:t>
            </a:r>
            <a:r>
              <a:rPr lang="en-US" sz="2600" b="1" dirty="0">
                <a:latin typeface="+mn-lt"/>
                <a:cs typeface="+mn-cs"/>
              </a:rPr>
              <a:t>to soft music.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57290" y="0"/>
            <a:ext cx="635969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Group</a:t>
            </a: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 </a:t>
            </a:r>
            <a:r>
              <a:rPr lang="es-E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Verb</a:t>
            </a: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es-E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ing</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2 CuadroTexto"/>
          <p:cNvSpPr txBox="1"/>
          <p:nvPr/>
        </p:nvSpPr>
        <p:spPr>
          <a:xfrm>
            <a:off x="285720" y="928670"/>
            <a:ext cx="1326004" cy="461665"/>
          </a:xfrm>
          <a:prstGeom prst="rect">
            <a:avLst/>
          </a:prstGeom>
          <a:noFill/>
        </p:spPr>
        <p:txBody>
          <a:bodyPr wrap="none" rtlCol="0">
            <a:spAutoFit/>
          </a:bodyPr>
          <a:lstStyle/>
          <a:p>
            <a:r>
              <a:rPr lang="en-US" sz="2400" i="1" dirty="0" smtClean="0">
                <a:solidFill>
                  <a:srgbClr val="006600"/>
                </a:solidFill>
                <a:latin typeface="Arial Rounded MT Bold" pitchFamily="34" charset="0"/>
              </a:rPr>
              <a:t>Subject</a:t>
            </a:r>
            <a:endParaRPr lang="en-US" sz="2400" i="1" dirty="0">
              <a:solidFill>
                <a:srgbClr val="006600"/>
              </a:solidFill>
              <a:latin typeface="Arial Rounded MT Bold" pitchFamily="34" charset="0"/>
            </a:endParaRPr>
          </a:p>
        </p:txBody>
      </p:sp>
      <p:sp>
        <p:nvSpPr>
          <p:cNvPr id="4" name="3 CuadroTexto"/>
          <p:cNvSpPr txBox="1"/>
          <p:nvPr/>
        </p:nvSpPr>
        <p:spPr>
          <a:xfrm>
            <a:off x="214282" y="1428736"/>
            <a:ext cx="1454244" cy="523220"/>
          </a:xfrm>
          <a:prstGeom prst="rect">
            <a:avLst/>
          </a:prstGeom>
          <a:noFill/>
        </p:spPr>
        <p:txBody>
          <a:bodyPr wrap="none" rtlCol="0">
            <a:spAutoFit/>
          </a:bodyPr>
          <a:lstStyle/>
          <a:p>
            <a:r>
              <a:rPr lang="en-US" sz="2800" dirty="0" smtClean="0">
                <a:latin typeface="+mj-lt"/>
              </a:rPr>
              <a:t>Mariana</a:t>
            </a:r>
            <a:endParaRPr lang="en-US" sz="2800" dirty="0">
              <a:latin typeface="+mj-lt"/>
            </a:endParaRPr>
          </a:p>
        </p:txBody>
      </p:sp>
      <p:sp>
        <p:nvSpPr>
          <p:cNvPr id="5" name="4 CuadroTexto"/>
          <p:cNvSpPr txBox="1"/>
          <p:nvPr/>
        </p:nvSpPr>
        <p:spPr>
          <a:xfrm>
            <a:off x="2071670" y="928670"/>
            <a:ext cx="1841338" cy="461665"/>
          </a:xfrm>
          <a:prstGeom prst="rect">
            <a:avLst/>
          </a:prstGeom>
          <a:noFill/>
        </p:spPr>
        <p:txBody>
          <a:bodyPr wrap="none" rtlCol="0">
            <a:spAutoFit/>
          </a:bodyPr>
          <a:lstStyle/>
          <a:p>
            <a:r>
              <a:rPr lang="en-US" sz="2400" i="1" dirty="0" smtClean="0">
                <a:solidFill>
                  <a:srgbClr val="006600"/>
                </a:solidFill>
                <a:latin typeface="Arial Rounded MT Bold" pitchFamily="34" charset="0"/>
              </a:rPr>
              <a:t>main verb</a:t>
            </a:r>
            <a:r>
              <a:rPr lang="en-US" sz="2400" i="1" baseline="30000" dirty="0" smtClean="0">
                <a:solidFill>
                  <a:srgbClr val="006600"/>
                </a:solidFill>
                <a:latin typeface="Arial Rounded MT Bold" pitchFamily="34" charset="0"/>
              </a:rPr>
              <a:t>1</a:t>
            </a:r>
            <a:endParaRPr lang="en-US" sz="2400" i="1" baseline="30000" dirty="0">
              <a:solidFill>
                <a:srgbClr val="006600"/>
              </a:solidFill>
              <a:latin typeface="Arial Rounded MT Bold" pitchFamily="34" charset="0"/>
            </a:endParaRPr>
          </a:p>
        </p:txBody>
      </p:sp>
      <p:sp>
        <p:nvSpPr>
          <p:cNvPr id="6" name="5 CuadroTexto"/>
          <p:cNvSpPr txBox="1"/>
          <p:nvPr/>
        </p:nvSpPr>
        <p:spPr>
          <a:xfrm>
            <a:off x="2000232" y="1428736"/>
            <a:ext cx="2074607" cy="523220"/>
          </a:xfrm>
          <a:prstGeom prst="rect">
            <a:avLst/>
          </a:prstGeom>
          <a:noFill/>
        </p:spPr>
        <p:txBody>
          <a:bodyPr wrap="none" rtlCol="0">
            <a:spAutoFit/>
          </a:bodyPr>
          <a:lstStyle/>
          <a:p>
            <a:r>
              <a:rPr lang="en-US" sz="2800" dirty="0" smtClean="0">
                <a:latin typeface="+mj-lt"/>
              </a:rPr>
              <a:t>spends time</a:t>
            </a:r>
            <a:endParaRPr lang="en-US" sz="2800" dirty="0">
              <a:latin typeface="+mj-lt"/>
            </a:endParaRPr>
          </a:p>
        </p:txBody>
      </p:sp>
      <p:sp>
        <p:nvSpPr>
          <p:cNvPr id="7" name="6 CuadroTexto"/>
          <p:cNvSpPr txBox="1"/>
          <p:nvPr/>
        </p:nvSpPr>
        <p:spPr>
          <a:xfrm>
            <a:off x="4373390" y="928670"/>
            <a:ext cx="1145635" cy="461665"/>
          </a:xfrm>
          <a:prstGeom prst="rect">
            <a:avLst/>
          </a:prstGeom>
          <a:noFill/>
        </p:spPr>
        <p:txBody>
          <a:bodyPr wrap="none" rtlCol="0">
            <a:spAutoFit/>
          </a:bodyPr>
          <a:lstStyle/>
          <a:p>
            <a:r>
              <a:rPr lang="en-US" sz="2400" i="1" dirty="0" smtClean="0">
                <a:solidFill>
                  <a:srgbClr val="006600"/>
                </a:solidFill>
                <a:latin typeface="Arial Rounded MT Bold" pitchFamily="34" charset="0"/>
              </a:rPr>
              <a:t>verb </a:t>
            </a:r>
            <a:r>
              <a:rPr lang="en-US" sz="2400" i="1" baseline="30000" dirty="0" smtClean="0">
                <a:solidFill>
                  <a:srgbClr val="006600"/>
                </a:solidFill>
                <a:latin typeface="Arial Rounded MT Bold" pitchFamily="34" charset="0"/>
              </a:rPr>
              <a:t>*2</a:t>
            </a:r>
            <a:endParaRPr lang="en-US" sz="2400" i="1" baseline="30000" dirty="0">
              <a:solidFill>
                <a:srgbClr val="006600"/>
              </a:solidFill>
              <a:latin typeface="Arial Rounded MT Bold" pitchFamily="34" charset="0"/>
            </a:endParaRPr>
          </a:p>
        </p:txBody>
      </p:sp>
      <p:sp>
        <p:nvSpPr>
          <p:cNvPr id="8" name="7 CuadroTexto"/>
          <p:cNvSpPr txBox="1"/>
          <p:nvPr/>
        </p:nvSpPr>
        <p:spPr>
          <a:xfrm>
            <a:off x="4301952" y="1428736"/>
            <a:ext cx="1027845" cy="523220"/>
          </a:xfrm>
          <a:prstGeom prst="rect">
            <a:avLst/>
          </a:prstGeom>
          <a:noFill/>
        </p:spPr>
        <p:txBody>
          <a:bodyPr wrap="none" rtlCol="0">
            <a:spAutoFit/>
          </a:bodyPr>
          <a:lstStyle/>
          <a:p>
            <a:r>
              <a:rPr lang="en-US" sz="2800" dirty="0" smtClean="0">
                <a:latin typeface="+mj-lt"/>
              </a:rPr>
              <a:t>going</a:t>
            </a:r>
            <a:endParaRPr lang="en-US" sz="2800" dirty="0">
              <a:latin typeface="+mj-lt"/>
            </a:endParaRPr>
          </a:p>
        </p:txBody>
      </p:sp>
      <p:sp>
        <p:nvSpPr>
          <p:cNvPr id="9" name="8 CuadroTexto"/>
          <p:cNvSpPr txBox="1"/>
          <p:nvPr/>
        </p:nvSpPr>
        <p:spPr>
          <a:xfrm>
            <a:off x="5873648" y="928670"/>
            <a:ext cx="2034531" cy="461665"/>
          </a:xfrm>
          <a:prstGeom prst="rect">
            <a:avLst/>
          </a:prstGeom>
          <a:noFill/>
        </p:spPr>
        <p:txBody>
          <a:bodyPr wrap="none" rtlCol="0">
            <a:spAutoFit/>
          </a:bodyPr>
          <a:lstStyle/>
          <a:p>
            <a:r>
              <a:rPr lang="en-US" sz="2400" i="1" dirty="0" smtClean="0">
                <a:solidFill>
                  <a:srgbClr val="006600"/>
                </a:solidFill>
                <a:latin typeface="Arial Rounded MT Bold" pitchFamily="34" charset="0"/>
              </a:rPr>
              <a:t>complement</a:t>
            </a:r>
            <a:endParaRPr lang="en-US" sz="2400" i="1" baseline="30000" dirty="0">
              <a:solidFill>
                <a:srgbClr val="006600"/>
              </a:solidFill>
              <a:latin typeface="Arial Rounded MT Bold" pitchFamily="34" charset="0"/>
            </a:endParaRPr>
          </a:p>
        </p:txBody>
      </p:sp>
      <p:sp>
        <p:nvSpPr>
          <p:cNvPr id="10" name="9 CuadroTexto"/>
          <p:cNvSpPr txBox="1"/>
          <p:nvPr/>
        </p:nvSpPr>
        <p:spPr>
          <a:xfrm>
            <a:off x="5569527" y="1423344"/>
            <a:ext cx="3106235" cy="523220"/>
          </a:xfrm>
          <a:prstGeom prst="rect">
            <a:avLst/>
          </a:prstGeom>
          <a:noFill/>
        </p:spPr>
        <p:txBody>
          <a:bodyPr wrap="none" rtlCol="0">
            <a:spAutoFit/>
          </a:bodyPr>
          <a:lstStyle/>
          <a:p>
            <a:r>
              <a:rPr lang="en-US" sz="2800" dirty="0" smtClean="0">
                <a:latin typeface="+mj-lt"/>
              </a:rPr>
              <a:t>from store to store.</a:t>
            </a:r>
            <a:endParaRPr lang="en-US" sz="2800" dirty="0">
              <a:latin typeface="+mj-lt"/>
            </a:endParaRPr>
          </a:p>
        </p:txBody>
      </p:sp>
      <p:sp>
        <p:nvSpPr>
          <p:cNvPr id="11" name="10 CuadroTexto"/>
          <p:cNvSpPr txBox="1"/>
          <p:nvPr/>
        </p:nvSpPr>
        <p:spPr>
          <a:xfrm>
            <a:off x="139029" y="2143116"/>
            <a:ext cx="1842171" cy="523220"/>
          </a:xfrm>
          <a:prstGeom prst="rect">
            <a:avLst/>
          </a:prstGeom>
          <a:noFill/>
        </p:spPr>
        <p:txBody>
          <a:bodyPr wrap="none" rtlCol="0">
            <a:spAutoFit/>
          </a:bodyPr>
          <a:lstStyle/>
          <a:p>
            <a:r>
              <a:rPr lang="en-US" sz="2800" dirty="0" smtClean="0">
                <a:solidFill>
                  <a:srgbClr val="006600"/>
                </a:solidFill>
                <a:latin typeface="+mj-lt"/>
              </a:rPr>
              <a:t>don’t mind</a:t>
            </a:r>
            <a:endParaRPr lang="en-US" sz="2800" dirty="0">
              <a:solidFill>
                <a:srgbClr val="006600"/>
              </a:solidFill>
              <a:latin typeface="+mj-lt"/>
            </a:endParaRPr>
          </a:p>
        </p:txBody>
      </p:sp>
      <p:sp>
        <p:nvSpPr>
          <p:cNvPr id="12" name="11 CuadroTexto"/>
          <p:cNvSpPr txBox="1"/>
          <p:nvPr/>
        </p:nvSpPr>
        <p:spPr>
          <a:xfrm>
            <a:off x="111068" y="2643183"/>
            <a:ext cx="8728132" cy="430887"/>
          </a:xfrm>
          <a:prstGeom prst="rect">
            <a:avLst/>
          </a:prstGeom>
          <a:noFill/>
        </p:spPr>
        <p:txBody>
          <a:bodyPr wrap="square" rtlCol="0">
            <a:spAutoFit/>
          </a:bodyPr>
          <a:lstStyle/>
          <a:p>
            <a:r>
              <a:rPr lang="en-US" sz="2200" b="1" dirty="0" smtClean="0"/>
              <a:t>Peter </a:t>
            </a:r>
            <a:r>
              <a:rPr lang="en-US" sz="2200" b="1" dirty="0" smtClean="0">
                <a:solidFill>
                  <a:srgbClr val="C00000"/>
                </a:solidFill>
              </a:rPr>
              <a:t>doesn’t mind </a:t>
            </a:r>
            <a:r>
              <a:rPr lang="en-US" sz="2200" b="1" dirty="0" smtClean="0"/>
              <a:t>wai</a:t>
            </a:r>
            <a:r>
              <a:rPr lang="en-US" sz="2200" b="1" dirty="0" smtClean="0">
                <a:solidFill>
                  <a:schemeClr val="tx1">
                    <a:lumMod val="95000"/>
                    <a:lumOff val="5000"/>
                  </a:schemeClr>
                </a:solidFill>
              </a:rPr>
              <a:t>t</a:t>
            </a:r>
            <a:r>
              <a:rPr lang="en-US" sz="2200" b="1" dirty="0" smtClean="0">
                <a:solidFill>
                  <a:srgbClr val="006600"/>
                </a:solidFill>
              </a:rPr>
              <a:t>ing</a:t>
            </a:r>
            <a:r>
              <a:rPr lang="en-US" sz="2200" b="1" dirty="0" smtClean="0"/>
              <a:t> for his classmates in the patio.</a:t>
            </a:r>
            <a:endParaRPr lang="en-US" sz="2200" b="1" dirty="0"/>
          </a:p>
        </p:txBody>
      </p:sp>
      <p:sp>
        <p:nvSpPr>
          <p:cNvPr id="13" name="12 CuadroTexto"/>
          <p:cNvSpPr txBox="1"/>
          <p:nvPr/>
        </p:nvSpPr>
        <p:spPr>
          <a:xfrm>
            <a:off x="165535" y="3286124"/>
            <a:ext cx="1891865" cy="523220"/>
          </a:xfrm>
          <a:prstGeom prst="rect">
            <a:avLst/>
          </a:prstGeom>
          <a:noFill/>
        </p:spPr>
        <p:txBody>
          <a:bodyPr wrap="none" rtlCol="0">
            <a:spAutoFit/>
          </a:bodyPr>
          <a:lstStyle/>
          <a:p>
            <a:r>
              <a:rPr lang="en-US" sz="2800" dirty="0" smtClean="0">
                <a:solidFill>
                  <a:srgbClr val="006600"/>
                </a:solidFill>
                <a:latin typeface="+mj-lt"/>
              </a:rPr>
              <a:t>can’t stand</a:t>
            </a:r>
            <a:endParaRPr lang="en-US" sz="2800" dirty="0">
              <a:solidFill>
                <a:srgbClr val="006600"/>
              </a:solidFill>
              <a:latin typeface="+mj-lt"/>
            </a:endParaRPr>
          </a:p>
        </p:txBody>
      </p:sp>
      <p:sp>
        <p:nvSpPr>
          <p:cNvPr id="14" name="13 CuadroTexto"/>
          <p:cNvSpPr txBox="1"/>
          <p:nvPr/>
        </p:nvSpPr>
        <p:spPr>
          <a:xfrm>
            <a:off x="2571768" y="3316902"/>
            <a:ext cx="5269391" cy="461665"/>
          </a:xfrm>
          <a:prstGeom prst="rect">
            <a:avLst/>
          </a:prstGeom>
          <a:noFill/>
        </p:spPr>
        <p:txBody>
          <a:bodyPr wrap="none" rtlCol="0">
            <a:spAutoFit/>
          </a:bodyPr>
          <a:lstStyle/>
          <a:p>
            <a:r>
              <a:rPr lang="en-US" sz="2400" b="1" dirty="0" smtClean="0"/>
              <a:t>Phillip </a:t>
            </a:r>
            <a:r>
              <a:rPr lang="en-US" sz="2400" b="1" dirty="0" smtClean="0">
                <a:solidFill>
                  <a:srgbClr val="C00000"/>
                </a:solidFill>
              </a:rPr>
              <a:t>can’t stand </a:t>
            </a:r>
            <a:r>
              <a:rPr lang="en-US" sz="2400" b="1" dirty="0" smtClean="0"/>
              <a:t>wait</a:t>
            </a:r>
            <a:r>
              <a:rPr lang="en-US" sz="2400" b="1" dirty="0" smtClean="0">
                <a:solidFill>
                  <a:srgbClr val="006600"/>
                </a:solidFill>
              </a:rPr>
              <a:t>ing</a:t>
            </a:r>
            <a:r>
              <a:rPr lang="en-US" sz="2400" b="1" dirty="0" smtClean="0"/>
              <a:t> in line .</a:t>
            </a:r>
            <a:endParaRPr lang="en-US" sz="2400" b="1" dirty="0"/>
          </a:p>
        </p:txBody>
      </p:sp>
      <p:sp>
        <p:nvSpPr>
          <p:cNvPr id="15" name="14 CuadroTexto"/>
          <p:cNvSpPr txBox="1"/>
          <p:nvPr/>
        </p:nvSpPr>
        <p:spPr>
          <a:xfrm>
            <a:off x="159367" y="4071942"/>
            <a:ext cx="2050433" cy="523220"/>
          </a:xfrm>
          <a:prstGeom prst="rect">
            <a:avLst/>
          </a:prstGeom>
          <a:noFill/>
        </p:spPr>
        <p:txBody>
          <a:bodyPr wrap="none" rtlCol="0">
            <a:spAutoFit/>
          </a:bodyPr>
          <a:lstStyle/>
          <a:p>
            <a:r>
              <a:rPr lang="en-US" sz="2800" dirty="0" smtClean="0">
                <a:solidFill>
                  <a:srgbClr val="006600"/>
                </a:solidFill>
                <a:latin typeface="+mj-lt"/>
              </a:rPr>
              <a:t>don’t bother</a:t>
            </a:r>
            <a:endParaRPr lang="en-US" sz="2800" dirty="0">
              <a:solidFill>
                <a:srgbClr val="006600"/>
              </a:solidFill>
              <a:latin typeface="+mj-lt"/>
            </a:endParaRPr>
          </a:p>
        </p:txBody>
      </p:sp>
      <p:sp>
        <p:nvSpPr>
          <p:cNvPr id="16" name="15 CuadroTexto"/>
          <p:cNvSpPr txBox="1"/>
          <p:nvPr/>
        </p:nvSpPr>
        <p:spPr>
          <a:xfrm>
            <a:off x="2571768" y="4102720"/>
            <a:ext cx="5914632" cy="461665"/>
          </a:xfrm>
          <a:prstGeom prst="rect">
            <a:avLst/>
          </a:prstGeom>
          <a:noFill/>
        </p:spPr>
        <p:txBody>
          <a:bodyPr wrap="none" rtlCol="0">
            <a:spAutoFit/>
          </a:bodyPr>
          <a:lstStyle/>
          <a:p>
            <a:r>
              <a:rPr lang="en-US" sz="2400" b="1" dirty="0" smtClean="0"/>
              <a:t>We </a:t>
            </a:r>
            <a:r>
              <a:rPr lang="en-US" sz="2400" b="1" dirty="0" smtClean="0">
                <a:solidFill>
                  <a:srgbClr val="C00000"/>
                </a:solidFill>
              </a:rPr>
              <a:t>don’t bother </a:t>
            </a:r>
            <a:r>
              <a:rPr lang="en-US" sz="2400" b="1" dirty="0" smtClean="0"/>
              <a:t>look</a:t>
            </a:r>
            <a:r>
              <a:rPr lang="en-US" sz="2400" b="1" dirty="0" smtClean="0">
                <a:solidFill>
                  <a:srgbClr val="006600"/>
                </a:solidFill>
              </a:rPr>
              <a:t>ing</a:t>
            </a:r>
            <a:r>
              <a:rPr lang="en-US" sz="2400" b="1" dirty="0" smtClean="0"/>
              <a:t> for problems. </a:t>
            </a:r>
            <a:endParaRPr lang="en-US" sz="2400" b="1" dirty="0"/>
          </a:p>
        </p:txBody>
      </p:sp>
      <p:sp>
        <p:nvSpPr>
          <p:cNvPr id="17" name="16 CuadroTexto"/>
          <p:cNvSpPr txBox="1"/>
          <p:nvPr/>
        </p:nvSpPr>
        <p:spPr>
          <a:xfrm>
            <a:off x="228600" y="4800600"/>
            <a:ext cx="1880066" cy="523220"/>
          </a:xfrm>
          <a:prstGeom prst="rect">
            <a:avLst/>
          </a:prstGeom>
          <a:noFill/>
        </p:spPr>
        <p:txBody>
          <a:bodyPr wrap="none" rtlCol="0">
            <a:spAutoFit/>
          </a:bodyPr>
          <a:lstStyle/>
          <a:p>
            <a:r>
              <a:rPr lang="en-US" sz="2800" dirty="0" smtClean="0">
                <a:solidFill>
                  <a:srgbClr val="006600"/>
                </a:solidFill>
                <a:latin typeface="+mj-lt"/>
              </a:rPr>
              <a:t>waste time</a:t>
            </a:r>
            <a:endParaRPr lang="en-US" sz="2800" dirty="0">
              <a:solidFill>
                <a:srgbClr val="006600"/>
              </a:solidFill>
              <a:latin typeface="+mj-lt"/>
            </a:endParaRPr>
          </a:p>
        </p:txBody>
      </p:sp>
      <p:sp>
        <p:nvSpPr>
          <p:cNvPr id="18" name="17 CuadroTexto"/>
          <p:cNvSpPr txBox="1"/>
          <p:nvPr/>
        </p:nvSpPr>
        <p:spPr>
          <a:xfrm>
            <a:off x="2571768" y="4919315"/>
            <a:ext cx="5696624" cy="461665"/>
          </a:xfrm>
          <a:prstGeom prst="rect">
            <a:avLst/>
          </a:prstGeom>
          <a:noFill/>
        </p:spPr>
        <p:txBody>
          <a:bodyPr wrap="none" rtlCol="0">
            <a:spAutoFit/>
          </a:bodyPr>
          <a:lstStyle/>
          <a:p>
            <a:r>
              <a:rPr lang="en-US" sz="2400" b="1" dirty="0" smtClean="0"/>
              <a:t>We </a:t>
            </a:r>
            <a:r>
              <a:rPr lang="en-US" sz="2400" b="1" dirty="0" smtClean="0">
                <a:solidFill>
                  <a:srgbClr val="C00000"/>
                </a:solidFill>
              </a:rPr>
              <a:t>don’t waste time </a:t>
            </a:r>
            <a:r>
              <a:rPr lang="en-US" sz="2400" b="1" dirty="0" smtClean="0"/>
              <a:t>watch</a:t>
            </a:r>
            <a:r>
              <a:rPr lang="en-US" sz="2400" b="1" dirty="0" smtClean="0">
                <a:solidFill>
                  <a:srgbClr val="006600"/>
                </a:solidFill>
              </a:rPr>
              <a:t>ing</a:t>
            </a:r>
            <a:r>
              <a:rPr lang="en-US" sz="2400" b="1" dirty="0" smtClean="0"/>
              <a:t> soaps. </a:t>
            </a:r>
            <a:endParaRPr lang="en-US" sz="2400" b="1" dirty="0"/>
          </a:p>
        </p:txBody>
      </p:sp>
      <p:sp>
        <p:nvSpPr>
          <p:cNvPr id="19" name="18 CuadroTexto"/>
          <p:cNvSpPr txBox="1"/>
          <p:nvPr/>
        </p:nvSpPr>
        <p:spPr>
          <a:xfrm>
            <a:off x="223478" y="5638800"/>
            <a:ext cx="995722" cy="523220"/>
          </a:xfrm>
          <a:prstGeom prst="rect">
            <a:avLst/>
          </a:prstGeom>
          <a:noFill/>
        </p:spPr>
        <p:txBody>
          <a:bodyPr wrap="none" rtlCol="0">
            <a:spAutoFit/>
          </a:bodyPr>
          <a:lstStyle/>
          <a:p>
            <a:r>
              <a:rPr lang="en-US" sz="2800" dirty="0" smtClean="0">
                <a:solidFill>
                  <a:srgbClr val="006600"/>
                </a:solidFill>
                <a:latin typeface="+mj-lt"/>
              </a:rPr>
              <a:t>enjoy</a:t>
            </a:r>
            <a:endParaRPr lang="en-US" sz="2800" dirty="0">
              <a:solidFill>
                <a:srgbClr val="006600"/>
              </a:solidFill>
              <a:latin typeface="+mj-lt"/>
            </a:endParaRPr>
          </a:p>
        </p:txBody>
      </p:sp>
      <p:sp>
        <p:nvSpPr>
          <p:cNvPr id="20" name="19 CuadroTexto"/>
          <p:cNvSpPr txBox="1"/>
          <p:nvPr/>
        </p:nvSpPr>
        <p:spPr>
          <a:xfrm>
            <a:off x="2571736" y="5753417"/>
            <a:ext cx="5712654" cy="461665"/>
          </a:xfrm>
          <a:prstGeom prst="rect">
            <a:avLst/>
          </a:prstGeom>
          <a:noFill/>
        </p:spPr>
        <p:txBody>
          <a:bodyPr wrap="none" rtlCol="0">
            <a:spAutoFit/>
          </a:bodyPr>
          <a:lstStyle/>
          <a:p>
            <a:r>
              <a:rPr lang="en-US" sz="2400" b="1" dirty="0" smtClean="0"/>
              <a:t>Women </a:t>
            </a:r>
            <a:r>
              <a:rPr lang="en-US" sz="2400" b="1" dirty="0" smtClean="0">
                <a:solidFill>
                  <a:srgbClr val="C00000"/>
                </a:solidFill>
              </a:rPr>
              <a:t>enjoy</a:t>
            </a:r>
            <a:r>
              <a:rPr lang="en-US" sz="2400" b="1" dirty="0" smtClean="0"/>
              <a:t> buy</a:t>
            </a:r>
            <a:r>
              <a:rPr lang="en-US" sz="2400" b="1" dirty="0" smtClean="0">
                <a:solidFill>
                  <a:srgbClr val="006600"/>
                </a:solidFill>
              </a:rPr>
              <a:t>ing</a:t>
            </a:r>
            <a:r>
              <a:rPr lang="en-US" sz="2400" b="1" dirty="0" smtClean="0"/>
              <a:t> clothes for kids.</a:t>
            </a:r>
            <a:endParaRPr lang="en-US" sz="24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800" decel="100000"/>
                                        <p:tgtEl>
                                          <p:spTgt spid="4"/>
                                        </p:tgtEl>
                                      </p:cBhvr>
                                    </p:animEffect>
                                    <p:anim calcmode="lin" valueType="num">
                                      <p:cBhvr>
                                        <p:cTn id="16" dur="800" decel="100000" fill="hold"/>
                                        <p:tgtEl>
                                          <p:spTgt spid="4"/>
                                        </p:tgtEl>
                                        <p:attrNameLst>
                                          <p:attrName>style.rotation</p:attrName>
                                        </p:attrNameLst>
                                      </p:cBhvr>
                                      <p:tavLst>
                                        <p:tav tm="0">
                                          <p:val>
                                            <p:fltVal val="-90"/>
                                          </p:val>
                                        </p:tav>
                                        <p:tav tm="100000">
                                          <p:val>
                                            <p:fltVal val="0"/>
                                          </p:val>
                                        </p:tav>
                                      </p:tavLst>
                                    </p:anim>
                                    <p:anim calcmode="lin" valueType="num">
                                      <p:cBhvr>
                                        <p:cTn id="17" dur="800" decel="100000" fill="hold"/>
                                        <p:tgtEl>
                                          <p:spTgt spid="4"/>
                                        </p:tgtEl>
                                        <p:attrNameLst>
                                          <p:attrName>ppt_x</p:attrName>
                                        </p:attrNameLst>
                                      </p:cBhvr>
                                      <p:tavLst>
                                        <p:tav tm="0">
                                          <p:val>
                                            <p:strVal val="#ppt_x+0.4"/>
                                          </p:val>
                                        </p:tav>
                                        <p:tav tm="100000">
                                          <p:val>
                                            <p:strVal val="#ppt_x-0.05"/>
                                          </p:val>
                                        </p:tav>
                                      </p:tavLst>
                                    </p:anim>
                                    <p:anim calcmode="lin" valueType="num">
                                      <p:cBhvr>
                                        <p:cTn id="18" dur="800" decel="100000" fill="hold"/>
                                        <p:tgtEl>
                                          <p:spTgt spid="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4"/>
                                        </p:tgtEl>
                                        <p:attrNameLst>
                                          <p:attrName>ppt_y</p:attrName>
                                        </p:attrNameLst>
                                      </p:cBhvr>
                                      <p:tavLst>
                                        <p:tav tm="0">
                                          <p:val>
                                            <p:strVal val="#ppt_y+0.1"/>
                                          </p:val>
                                        </p:tav>
                                        <p:tav tm="100000">
                                          <p:val>
                                            <p:strVal val="#ppt_y"/>
                                          </p:val>
                                        </p:tav>
                                      </p:tavLst>
                                    </p:anim>
                                  </p:childTnLst>
                                  <p:subTnLst>
                                    <p:animClr>
                                      <p:cBhvr override="childStyle">
                                        <p:cTn dur="1" fill="hold" display="0" masterRel="nextClick" afterEffect="1"/>
                                        <p:tgtEl>
                                          <p:spTgt spid="4"/>
                                        </p:tgtEl>
                                        <p:attrNameLst>
                                          <p:attrName>ppt_c</p:attrName>
                                        </p:attrNameLst>
                                      </p:cBhvr>
                                      <p:to>
                                        <a:srgbClr val="FF0000"/>
                                      </p:to>
                                    </p:animClr>
                                  </p:sub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800" decel="100000"/>
                                        <p:tgtEl>
                                          <p:spTgt spid="5"/>
                                        </p:tgtEl>
                                      </p:cBhvr>
                                    </p:animEffect>
                                    <p:anim calcmode="lin" valueType="num">
                                      <p:cBhvr>
                                        <p:cTn id="26" dur="800" decel="100000" fill="hold"/>
                                        <p:tgtEl>
                                          <p:spTgt spid="5"/>
                                        </p:tgtEl>
                                        <p:attrNameLst>
                                          <p:attrName>style.rotation</p:attrName>
                                        </p:attrNameLst>
                                      </p:cBhvr>
                                      <p:tavLst>
                                        <p:tav tm="0">
                                          <p:val>
                                            <p:fltVal val="-90"/>
                                          </p:val>
                                        </p:tav>
                                        <p:tav tm="100000">
                                          <p:val>
                                            <p:fltVal val="0"/>
                                          </p:val>
                                        </p:tav>
                                      </p:tavLst>
                                    </p:anim>
                                    <p:anim calcmode="lin" valueType="num">
                                      <p:cBhvr>
                                        <p:cTn id="27" dur="800" decel="100000" fill="hold"/>
                                        <p:tgtEl>
                                          <p:spTgt spid="5"/>
                                        </p:tgtEl>
                                        <p:attrNameLst>
                                          <p:attrName>ppt_x</p:attrName>
                                        </p:attrNameLst>
                                      </p:cBhvr>
                                      <p:tavLst>
                                        <p:tav tm="0">
                                          <p:val>
                                            <p:strVal val="#ppt_x+0.4"/>
                                          </p:val>
                                        </p:tav>
                                        <p:tav tm="100000">
                                          <p:val>
                                            <p:strVal val="#ppt_x-0.05"/>
                                          </p:val>
                                        </p:tav>
                                      </p:tavLst>
                                    </p:anim>
                                    <p:anim calcmode="lin" valueType="num">
                                      <p:cBhvr>
                                        <p:cTn id="28" dur="800" decel="100000" fill="hold"/>
                                        <p:tgtEl>
                                          <p:spTgt spid="5"/>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31" presetID="3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800" decel="100000"/>
                                        <p:tgtEl>
                                          <p:spTgt spid="6"/>
                                        </p:tgtEl>
                                      </p:cBhvr>
                                    </p:animEffect>
                                    <p:anim calcmode="lin" valueType="num">
                                      <p:cBhvr>
                                        <p:cTn id="34" dur="800" decel="100000" fill="hold"/>
                                        <p:tgtEl>
                                          <p:spTgt spid="6"/>
                                        </p:tgtEl>
                                        <p:attrNameLst>
                                          <p:attrName>style.rotation</p:attrName>
                                        </p:attrNameLst>
                                      </p:cBhvr>
                                      <p:tavLst>
                                        <p:tav tm="0">
                                          <p:val>
                                            <p:fltVal val="-90"/>
                                          </p:val>
                                        </p:tav>
                                        <p:tav tm="100000">
                                          <p:val>
                                            <p:fltVal val="0"/>
                                          </p:val>
                                        </p:tav>
                                      </p:tavLst>
                                    </p:anim>
                                    <p:anim calcmode="lin" valueType="num">
                                      <p:cBhvr>
                                        <p:cTn id="35" dur="800" decel="100000" fill="hold"/>
                                        <p:tgtEl>
                                          <p:spTgt spid="6"/>
                                        </p:tgtEl>
                                        <p:attrNameLst>
                                          <p:attrName>ppt_x</p:attrName>
                                        </p:attrNameLst>
                                      </p:cBhvr>
                                      <p:tavLst>
                                        <p:tav tm="0">
                                          <p:val>
                                            <p:strVal val="#ppt_x+0.4"/>
                                          </p:val>
                                        </p:tav>
                                        <p:tav tm="100000">
                                          <p:val>
                                            <p:strVal val="#ppt_x-0.05"/>
                                          </p:val>
                                        </p:tav>
                                      </p:tavLst>
                                    </p:anim>
                                    <p:anim calcmode="lin" valueType="num">
                                      <p:cBhvr>
                                        <p:cTn id="36" dur="800" decel="100000" fill="hold"/>
                                        <p:tgtEl>
                                          <p:spTgt spid="6"/>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subTnLst>
                                    <p:animClr>
                                      <p:cBhvr override="childStyle">
                                        <p:cTn dur="1" fill="hold" display="0" masterRel="nextClick" afterEffect="1"/>
                                        <p:tgtEl>
                                          <p:spTgt spid="6"/>
                                        </p:tgtEl>
                                        <p:attrNameLst>
                                          <p:attrName>ppt_c</p:attrName>
                                        </p:attrNameLst>
                                      </p:cBhvr>
                                      <p:to>
                                        <a:srgbClr val="FF0000"/>
                                      </p:to>
                                    </p:animClr>
                                  </p:sub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800" decel="100000"/>
                                        <p:tgtEl>
                                          <p:spTgt spid="7"/>
                                        </p:tgtEl>
                                      </p:cBhvr>
                                    </p:animEffect>
                                    <p:anim calcmode="lin" valueType="num">
                                      <p:cBhvr>
                                        <p:cTn id="44" dur="800" decel="100000" fill="hold"/>
                                        <p:tgtEl>
                                          <p:spTgt spid="7"/>
                                        </p:tgtEl>
                                        <p:attrNameLst>
                                          <p:attrName>style.rotation</p:attrName>
                                        </p:attrNameLst>
                                      </p:cBhvr>
                                      <p:tavLst>
                                        <p:tav tm="0">
                                          <p:val>
                                            <p:fltVal val="-90"/>
                                          </p:val>
                                        </p:tav>
                                        <p:tav tm="100000">
                                          <p:val>
                                            <p:fltVal val="0"/>
                                          </p:val>
                                        </p:tav>
                                      </p:tavLst>
                                    </p:anim>
                                    <p:anim calcmode="lin" valueType="num">
                                      <p:cBhvr>
                                        <p:cTn id="45" dur="800" decel="100000" fill="hold"/>
                                        <p:tgtEl>
                                          <p:spTgt spid="7"/>
                                        </p:tgtEl>
                                        <p:attrNameLst>
                                          <p:attrName>ppt_x</p:attrName>
                                        </p:attrNameLst>
                                      </p:cBhvr>
                                      <p:tavLst>
                                        <p:tav tm="0">
                                          <p:val>
                                            <p:strVal val="#ppt_x+0.4"/>
                                          </p:val>
                                        </p:tav>
                                        <p:tav tm="100000">
                                          <p:val>
                                            <p:strVal val="#ppt_x-0.05"/>
                                          </p:val>
                                        </p:tav>
                                      </p:tavLst>
                                    </p:anim>
                                    <p:anim calcmode="lin" valueType="num">
                                      <p:cBhvr>
                                        <p:cTn id="46" dur="800" decel="100000" fill="hold"/>
                                        <p:tgtEl>
                                          <p:spTgt spid="7"/>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49" presetID="3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800" decel="100000"/>
                                        <p:tgtEl>
                                          <p:spTgt spid="8"/>
                                        </p:tgtEl>
                                      </p:cBhvr>
                                    </p:animEffect>
                                    <p:anim calcmode="lin" valueType="num">
                                      <p:cBhvr>
                                        <p:cTn id="52" dur="800" decel="100000" fill="hold"/>
                                        <p:tgtEl>
                                          <p:spTgt spid="8"/>
                                        </p:tgtEl>
                                        <p:attrNameLst>
                                          <p:attrName>style.rotation</p:attrName>
                                        </p:attrNameLst>
                                      </p:cBhvr>
                                      <p:tavLst>
                                        <p:tav tm="0">
                                          <p:val>
                                            <p:fltVal val="-90"/>
                                          </p:val>
                                        </p:tav>
                                        <p:tav tm="100000">
                                          <p:val>
                                            <p:fltVal val="0"/>
                                          </p:val>
                                        </p:tav>
                                      </p:tavLst>
                                    </p:anim>
                                    <p:anim calcmode="lin" valueType="num">
                                      <p:cBhvr>
                                        <p:cTn id="53" dur="800" decel="100000" fill="hold"/>
                                        <p:tgtEl>
                                          <p:spTgt spid="8"/>
                                        </p:tgtEl>
                                        <p:attrNameLst>
                                          <p:attrName>ppt_x</p:attrName>
                                        </p:attrNameLst>
                                      </p:cBhvr>
                                      <p:tavLst>
                                        <p:tav tm="0">
                                          <p:val>
                                            <p:strVal val="#ppt_x+0.4"/>
                                          </p:val>
                                        </p:tav>
                                        <p:tav tm="100000">
                                          <p:val>
                                            <p:strVal val="#ppt_x-0.05"/>
                                          </p:val>
                                        </p:tav>
                                      </p:tavLst>
                                    </p:anim>
                                    <p:anim calcmode="lin" valueType="num">
                                      <p:cBhvr>
                                        <p:cTn id="54" dur="800" decel="100000" fill="hold"/>
                                        <p:tgtEl>
                                          <p:spTgt spid="8"/>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8"/>
                                        </p:tgtEl>
                                        <p:attrNameLst>
                                          <p:attrName>ppt_y</p:attrName>
                                        </p:attrNameLst>
                                      </p:cBhvr>
                                      <p:tavLst>
                                        <p:tav tm="0">
                                          <p:val>
                                            <p:strVal val="#ppt_y+0.1"/>
                                          </p:val>
                                        </p:tav>
                                        <p:tav tm="100000">
                                          <p:val>
                                            <p:strVal val="#ppt_y"/>
                                          </p:val>
                                        </p:tav>
                                      </p:tavLst>
                                    </p:anim>
                                  </p:childTnLst>
                                  <p:subTnLst>
                                    <p:animClr>
                                      <p:cBhvr override="childStyle">
                                        <p:cTn dur="1" fill="hold" display="0" masterRel="nextClick" afterEffect="1"/>
                                        <p:tgtEl>
                                          <p:spTgt spid="8"/>
                                        </p:tgtEl>
                                        <p:attrNameLst>
                                          <p:attrName>ppt_c</p:attrName>
                                        </p:attrNameLst>
                                      </p:cBhvr>
                                      <p:to>
                                        <a:srgbClr val="FF0000"/>
                                      </p:to>
                                    </p:animClr>
                                  </p:subTnLst>
                                </p:cTn>
                              </p:par>
                            </p:childTnLst>
                          </p:cTn>
                        </p:par>
                      </p:childTnLst>
                    </p:cTn>
                  </p:par>
                  <p:par>
                    <p:cTn id="57" fill="hold">
                      <p:stCondLst>
                        <p:cond delay="indefinite"/>
                      </p:stCondLst>
                      <p:childTnLst>
                        <p:par>
                          <p:cTn id="58" fill="hold">
                            <p:stCondLst>
                              <p:cond delay="0"/>
                            </p:stCondLst>
                            <p:childTnLst>
                              <p:par>
                                <p:cTn id="59" presetID="30"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800" decel="100000"/>
                                        <p:tgtEl>
                                          <p:spTgt spid="9"/>
                                        </p:tgtEl>
                                      </p:cBhvr>
                                    </p:animEffect>
                                    <p:anim calcmode="lin" valueType="num">
                                      <p:cBhvr>
                                        <p:cTn id="62" dur="800" decel="100000" fill="hold"/>
                                        <p:tgtEl>
                                          <p:spTgt spid="9"/>
                                        </p:tgtEl>
                                        <p:attrNameLst>
                                          <p:attrName>style.rotation</p:attrName>
                                        </p:attrNameLst>
                                      </p:cBhvr>
                                      <p:tavLst>
                                        <p:tav tm="0">
                                          <p:val>
                                            <p:fltVal val="-90"/>
                                          </p:val>
                                        </p:tav>
                                        <p:tav tm="100000">
                                          <p:val>
                                            <p:fltVal val="0"/>
                                          </p:val>
                                        </p:tav>
                                      </p:tavLst>
                                    </p:anim>
                                    <p:anim calcmode="lin" valueType="num">
                                      <p:cBhvr>
                                        <p:cTn id="63" dur="800" decel="100000" fill="hold"/>
                                        <p:tgtEl>
                                          <p:spTgt spid="9"/>
                                        </p:tgtEl>
                                        <p:attrNameLst>
                                          <p:attrName>ppt_x</p:attrName>
                                        </p:attrNameLst>
                                      </p:cBhvr>
                                      <p:tavLst>
                                        <p:tav tm="0">
                                          <p:val>
                                            <p:strVal val="#ppt_x+0.4"/>
                                          </p:val>
                                        </p:tav>
                                        <p:tav tm="100000">
                                          <p:val>
                                            <p:strVal val="#ppt_x-0.05"/>
                                          </p:val>
                                        </p:tav>
                                      </p:tavLst>
                                    </p:anim>
                                    <p:anim calcmode="lin" valueType="num">
                                      <p:cBhvr>
                                        <p:cTn id="64" dur="800" decel="100000" fill="hold"/>
                                        <p:tgtEl>
                                          <p:spTgt spid="9"/>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67" presetID="30"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800" decel="100000"/>
                                        <p:tgtEl>
                                          <p:spTgt spid="10"/>
                                        </p:tgtEl>
                                      </p:cBhvr>
                                    </p:animEffect>
                                    <p:anim calcmode="lin" valueType="num">
                                      <p:cBhvr>
                                        <p:cTn id="70" dur="800" decel="100000" fill="hold"/>
                                        <p:tgtEl>
                                          <p:spTgt spid="10"/>
                                        </p:tgtEl>
                                        <p:attrNameLst>
                                          <p:attrName>style.rotation</p:attrName>
                                        </p:attrNameLst>
                                      </p:cBhvr>
                                      <p:tavLst>
                                        <p:tav tm="0">
                                          <p:val>
                                            <p:fltVal val="-90"/>
                                          </p:val>
                                        </p:tav>
                                        <p:tav tm="100000">
                                          <p:val>
                                            <p:fltVal val="0"/>
                                          </p:val>
                                        </p:tav>
                                      </p:tavLst>
                                    </p:anim>
                                    <p:anim calcmode="lin" valueType="num">
                                      <p:cBhvr>
                                        <p:cTn id="71" dur="800" decel="100000" fill="hold"/>
                                        <p:tgtEl>
                                          <p:spTgt spid="10"/>
                                        </p:tgtEl>
                                        <p:attrNameLst>
                                          <p:attrName>ppt_x</p:attrName>
                                        </p:attrNameLst>
                                      </p:cBhvr>
                                      <p:tavLst>
                                        <p:tav tm="0">
                                          <p:val>
                                            <p:strVal val="#ppt_x+0.4"/>
                                          </p:val>
                                        </p:tav>
                                        <p:tav tm="100000">
                                          <p:val>
                                            <p:strVal val="#ppt_x-0.05"/>
                                          </p:val>
                                        </p:tav>
                                      </p:tavLst>
                                    </p:anim>
                                    <p:anim calcmode="lin" valueType="num">
                                      <p:cBhvr>
                                        <p:cTn id="72" dur="800" decel="100000" fill="hold"/>
                                        <p:tgtEl>
                                          <p:spTgt spid="10"/>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subTnLst>
                                    <p:animClr>
                                      <p:cBhvr override="childStyle">
                                        <p:cTn dur="1" fill="hold" display="0" masterRel="nextClick" afterEffect="1"/>
                                        <p:tgtEl>
                                          <p:spTgt spid="10"/>
                                        </p:tgtEl>
                                        <p:attrNameLst>
                                          <p:attrName>ppt_c</p:attrName>
                                        </p:attrNameLst>
                                      </p:cBhvr>
                                      <p:to>
                                        <a:srgbClr val="FF0000"/>
                                      </p:to>
                                    </p:animClr>
                                  </p:subTnLst>
                                </p:cTn>
                              </p:par>
                            </p:childTnLst>
                          </p:cTn>
                        </p:par>
                      </p:childTnLst>
                    </p:cTn>
                  </p:par>
                  <p:par>
                    <p:cTn id="75" fill="hold">
                      <p:stCondLst>
                        <p:cond delay="indefinite"/>
                      </p:stCondLst>
                      <p:childTnLst>
                        <p:par>
                          <p:cTn id="76" fill="hold">
                            <p:stCondLst>
                              <p:cond delay="0"/>
                            </p:stCondLst>
                            <p:childTnLst>
                              <p:par>
                                <p:cTn id="77" presetID="30"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800" decel="100000"/>
                                        <p:tgtEl>
                                          <p:spTgt spid="11"/>
                                        </p:tgtEl>
                                      </p:cBhvr>
                                    </p:animEffect>
                                    <p:anim calcmode="lin" valueType="num">
                                      <p:cBhvr>
                                        <p:cTn id="80" dur="800" decel="100000" fill="hold"/>
                                        <p:tgtEl>
                                          <p:spTgt spid="11"/>
                                        </p:tgtEl>
                                        <p:attrNameLst>
                                          <p:attrName>style.rotation</p:attrName>
                                        </p:attrNameLst>
                                      </p:cBhvr>
                                      <p:tavLst>
                                        <p:tav tm="0">
                                          <p:val>
                                            <p:fltVal val="-90"/>
                                          </p:val>
                                        </p:tav>
                                        <p:tav tm="100000">
                                          <p:val>
                                            <p:fltVal val="0"/>
                                          </p:val>
                                        </p:tav>
                                      </p:tavLst>
                                    </p:anim>
                                    <p:anim calcmode="lin" valueType="num">
                                      <p:cBhvr>
                                        <p:cTn id="81" dur="800" decel="100000" fill="hold"/>
                                        <p:tgtEl>
                                          <p:spTgt spid="11"/>
                                        </p:tgtEl>
                                        <p:attrNameLst>
                                          <p:attrName>ppt_x</p:attrName>
                                        </p:attrNameLst>
                                      </p:cBhvr>
                                      <p:tavLst>
                                        <p:tav tm="0">
                                          <p:val>
                                            <p:strVal val="#ppt_x+0.4"/>
                                          </p:val>
                                        </p:tav>
                                        <p:tav tm="100000">
                                          <p:val>
                                            <p:strVal val="#ppt_x-0.05"/>
                                          </p:val>
                                        </p:tav>
                                      </p:tavLst>
                                    </p:anim>
                                    <p:anim calcmode="lin" valueType="num">
                                      <p:cBhvr>
                                        <p:cTn id="82" dur="800" decel="100000" fill="hold"/>
                                        <p:tgtEl>
                                          <p:spTgt spid="11"/>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p:cTn id="89" dur="1000" fill="hold"/>
                                        <p:tgtEl>
                                          <p:spTgt spid="12"/>
                                        </p:tgtEl>
                                        <p:attrNameLst>
                                          <p:attrName>ppt_w</p:attrName>
                                        </p:attrNameLst>
                                      </p:cBhvr>
                                      <p:tavLst>
                                        <p:tav tm="0">
                                          <p:val>
                                            <p:strVal val="#ppt_w*0.70"/>
                                          </p:val>
                                        </p:tav>
                                        <p:tav tm="100000">
                                          <p:val>
                                            <p:strVal val="#ppt_w"/>
                                          </p:val>
                                        </p:tav>
                                      </p:tavLst>
                                    </p:anim>
                                    <p:anim calcmode="lin" valueType="num">
                                      <p:cBhvr>
                                        <p:cTn id="90" dur="1000" fill="hold"/>
                                        <p:tgtEl>
                                          <p:spTgt spid="12"/>
                                        </p:tgtEl>
                                        <p:attrNameLst>
                                          <p:attrName>ppt_h</p:attrName>
                                        </p:attrNameLst>
                                      </p:cBhvr>
                                      <p:tavLst>
                                        <p:tav tm="0">
                                          <p:val>
                                            <p:strVal val="#ppt_h"/>
                                          </p:val>
                                        </p:tav>
                                        <p:tav tm="100000">
                                          <p:val>
                                            <p:strVal val="#ppt_h"/>
                                          </p:val>
                                        </p:tav>
                                      </p:tavLst>
                                    </p:anim>
                                    <p:animEffect transition="in" filter="fade">
                                      <p:cBhvr>
                                        <p:cTn id="91" dur="1000"/>
                                        <p:tgtEl>
                                          <p:spTgt spid="12"/>
                                        </p:tgtEl>
                                      </p:cBhvr>
                                    </p:animEffect>
                                  </p:childTnLst>
                                  <p:subTnLst>
                                    <p:animClr>
                                      <p:cBhvr override="childStyle">
                                        <p:cTn dur="1" fill="hold" display="0" masterRel="nextClick" afterEffect="1"/>
                                        <p:tgtEl>
                                          <p:spTgt spid="12"/>
                                        </p:tgtEl>
                                        <p:attrNameLst>
                                          <p:attrName>ppt_c</p:attrName>
                                        </p:attrNameLst>
                                      </p:cBhvr>
                                      <p:to>
                                        <a:srgbClr val="666699"/>
                                      </p:to>
                                    </p:animClr>
                                  </p:subTnLst>
                                </p:cTn>
                              </p:par>
                            </p:childTnLst>
                          </p:cTn>
                        </p:par>
                      </p:childTnLst>
                    </p:cTn>
                  </p:par>
                  <p:par>
                    <p:cTn id="92" fill="hold">
                      <p:stCondLst>
                        <p:cond delay="indefinite"/>
                      </p:stCondLst>
                      <p:childTnLst>
                        <p:par>
                          <p:cTn id="93" fill="hold">
                            <p:stCondLst>
                              <p:cond delay="0"/>
                            </p:stCondLst>
                            <p:childTnLst>
                              <p:par>
                                <p:cTn id="94" presetID="30" presetClass="entr" presetSubtype="0" fill="hold" grpId="0"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800" decel="100000"/>
                                        <p:tgtEl>
                                          <p:spTgt spid="13"/>
                                        </p:tgtEl>
                                      </p:cBhvr>
                                    </p:animEffect>
                                    <p:anim calcmode="lin" valueType="num">
                                      <p:cBhvr>
                                        <p:cTn id="97" dur="800" decel="100000" fill="hold"/>
                                        <p:tgtEl>
                                          <p:spTgt spid="13"/>
                                        </p:tgtEl>
                                        <p:attrNameLst>
                                          <p:attrName>style.rotation</p:attrName>
                                        </p:attrNameLst>
                                      </p:cBhvr>
                                      <p:tavLst>
                                        <p:tav tm="0">
                                          <p:val>
                                            <p:fltVal val="-90"/>
                                          </p:val>
                                        </p:tav>
                                        <p:tav tm="100000">
                                          <p:val>
                                            <p:fltVal val="0"/>
                                          </p:val>
                                        </p:tav>
                                      </p:tavLst>
                                    </p:anim>
                                    <p:anim calcmode="lin" valueType="num">
                                      <p:cBhvr>
                                        <p:cTn id="98" dur="800" decel="100000" fill="hold"/>
                                        <p:tgtEl>
                                          <p:spTgt spid="13"/>
                                        </p:tgtEl>
                                        <p:attrNameLst>
                                          <p:attrName>ppt_x</p:attrName>
                                        </p:attrNameLst>
                                      </p:cBhvr>
                                      <p:tavLst>
                                        <p:tav tm="0">
                                          <p:val>
                                            <p:strVal val="#ppt_x+0.4"/>
                                          </p:val>
                                        </p:tav>
                                        <p:tav tm="100000">
                                          <p:val>
                                            <p:strVal val="#ppt_x-0.05"/>
                                          </p:val>
                                        </p:tav>
                                      </p:tavLst>
                                    </p:anim>
                                    <p:anim calcmode="lin" valueType="num">
                                      <p:cBhvr>
                                        <p:cTn id="99" dur="800" decel="100000" fill="hold"/>
                                        <p:tgtEl>
                                          <p:spTgt spid="13"/>
                                        </p:tgtEl>
                                        <p:attrNameLst>
                                          <p:attrName>ppt_y</p:attrName>
                                        </p:attrNameLst>
                                      </p:cBhvr>
                                      <p:tavLst>
                                        <p:tav tm="0">
                                          <p:val>
                                            <p:strVal val="#ppt_y-0.4"/>
                                          </p:val>
                                        </p:tav>
                                        <p:tav tm="100000">
                                          <p:val>
                                            <p:strVal val="#ppt_y+0.1"/>
                                          </p:val>
                                        </p:tav>
                                      </p:tavLst>
                                    </p:anim>
                                    <p:anim calcmode="lin" valueType="num">
                                      <p:cBhvr>
                                        <p:cTn id="10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10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5" presetClass="entr" presetSubtype="0" fill="hold" grpId="0" nodeType="clickEffect">
                                  <p:stCondLst>
                                    <p:cond delay="0"/>
                                  </p:stCondLst>
                                  <p:childTnLst>
                                    <p:set>
                                      <p:cBhvr>
                                        <p:cTn id="105" dur="1" fill="hold">
                                          <p:stCondLst>
                                            <p:cond delay="0"/>
                                          </p:stCondLst>
                                        </p:cTn>
                                        <p:tgtEl>
                                          <p:spTgt spid="14"/>
                                        </p:tgtEl>
                                        <p:attrNameLst>
                                          <p:attrName>style.visibility</p:attrName>
                                        </p:attrNameLst>
                                      </p:cBhvr>
                                      <p:to>
                                        <p:strVal val="visible"/>
                                      </p:to>
                                    </p:set>
                                    <p:anim calcmode="lin" valueType="num">
                                      <p:cBhvr>
                                        <p:cTn id="106" dur="1000" fill="hold"/>
                                        <p:tgtEl>
                                          <p:spTgt spid="14"/>
                                        </p:tgtEl>
                                        <p:attrNameLst>
                                          <p:attrName>ppt_w</p:attrName>
                                        </p:attrNameLst>
                                      </p:cBhvr>
                                      <p:tavLst>
                                        <p:tav tm="0">
                                          <p:val>
                                            <p:strVal val="#ppt_w*0.70"/>
                                          </p:val>
                                        </p:tav>
                                        <p:tav tm="100000">
                                          <p:val>
                                            <p:strVal val="#ppt_w"/>
                                          </p:val>
                                        </p:tav>
                                      </p:tavLst>
                                    </p:anim>
                                    <p:anim calcmode="lin" valueType="num">
                                      <p:cBhvr>
                                        <p:cTn id="107" dur="1000" fill="hold"/>
                                        <p:tgtEl>
                                          <p:spTgt spid="14"/>
                                        </p:tgtEl>
                                        <p:attrNameLst>
                                          <p:attrName>ppt_h</p:attrName>
                                        </p:attrNameLst>
                                      </p:cBhvr>
                                      <p:tavLst>
                                        <p:tav tm="0">
                                          <p:val>
                                            <p:strVal val="#ppt_h"/>
                                          </p:val>
                                        </p:tav>
                                        <p:tav tm="100000">
                                          <p:val>
                                            <p:strVal val="#ppt_h"/>
                                          </p:val>
                                        </p:tav>
                                      </p:tavLst>
                                    </p:anim>
                                    <p:animEffect transition="in" filter="fade">
                                      <p:cBhvr>
                                        <p:cTn id="108" dur="1000"/>
                                        <p:tgtEl>
                                          <p:spTgt spid="14"/>
                                        </p:tgtEl>
                                      </p:cBhvr>
                                    </p:animEffect>
                                  </p:childTnLst>
                                  <p:subTnLst>
                                    <p:animClr>
                                      <p:cBhvr override="childStyle">
                                        <p:cTn dur="1" fill="hold" display="0" masterRel="nextClick" afterEffect="1"/>
                                        <p:tgtEl>
                                          <p:spTgt spid="14"/>
                                        </p:tgtEl>
                                        <p:attrNameLst>
                                          <p:attrName>ppt_c</p:attrName>
                                        </p:attrNameLst>
                                      </p:cBhvr>
                                      <p:to>
                                        <a:srgbClr val="666699"/>
                                      </p:to>
                                    </p:animClr>
                                  </p:subTnLst>
                                </p:cTn>
                              </p:par>
                            </p:childTnLst>
                          </p:cTn>
                        </p:par>
                      </p:childTnLst>
                    </p:cTn>
                  </p:par>
                  <p:par>
                    <p:cTn id="109" fill="hold">
                      <p:stCondLst>
                        <p:cond delay="indefinite"/>
                      </p:stCondLst>
                      <p:childTnLst>
                        <p:par>
                          <p:cTn id="110" fill="hold">
                            <p:stCondLst>
                              <p:cond delay="0"/>
                            </p:stCondLst>
                            <p:childTnLst>
                              <p:par>
                                <p:cTn id="111" presetID="30" presetClass="entr" presetSubtype="0" fill="hold" grpId="0" nodeType="click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fade">
                                      <p:cBhvr>
                                        <p:cTn id="113" dur="800" decel="100000"/>
                                        <p:tgtEl>
                                          <p:spTgt spid="15"/>
                                        </p:tgtEl>
                                      </p:cBhvr>
                                    </p:animEffect>
                                    <p:anim calcmode="lin" valueType="num">
                                      <p:cBhvr>
                                        <p:cTn id="114" dur="800" decel="100000" fill="hold"/>
                                        <p:tgtEl>
                                          <p:spTgt spid="15"/>
                                        </p:tgtEl>
                                        <p:attrNameLst>
                                          <p:attrName>style.rotation</p:attrName>
                                        </p:attrNameLst>
                                      </p:cBhvr>
                                      <p:tavLst>
                                        <p:tav tm="0">
                                          <p:val>
                                            <p:fltVal val="-90"/>
                                          </p:val>
                                        </p:tav>
                                        <p:tav tm="100000">
                                          <p:val>
                                            <p:fltVal val="0"/>
                                          </p:val>
                                        </p:tav>
                                      </p:tavLst>
                                    </p:anim>
                                    <p:anim calcmode="lin" valueType="num">
                                      <p:cBhvr>
                                        <p:cTn id="115" dur="800" decel="100000" fill="hold"/>
                                        <p:tgtEl>
                                          <p:spTgt spid="15"/>
                                        </p:tgtEl>
                                        <p:attrNameLst>
                                          <p:attrName>ppt_x</p:attrName>
                                        </p:attrNameLst>
                                      </p:cBhvr>
                                      <p:tavLst>
                                        <p:tav tm="0">
                                          <p:val>
                                            <p:strVal val="#ppt_x+0.4"/>
                                          </p:val>
                                        </p:tav>
                                        <p:tav tm="100000">
                                          <p:val>
                                            <p:strVal val="#ppt_x-0.05"/>
                                          </p:val>
                                        </p:tav>
                                      </p:tavLst>
                                    </p:anim>
                                    <p:anim calcmode="lin" valueType="num">
                                      <p:cBhvr>
                                        <p:cTn id="116" dur="800" decel="100000" fill="hold"/>
                                        <p:tgtEl>
                                          <p:spTgt spid="15"/>
                                        </p:tgtEl>
                                        <p:attrNameLst>
                                          <p:attrName>ppt_y</p:attrName>
                                        </p:attrNameLst>
                                      </p:cBhvr>
                                      <p:tavLst>
                                        <p:tav tm="0">
                                          <p:val>
                                            <p:strVal val="#ppt_y-0.4"/>
                                          </p:val>
                                        </p:tav>
                                        <p:tav tm="100000">
                                          <p:val>
                                            <p:strVal val="#ppt_y+0.1"/>
                                          </p:val>
                                        </p:tav>
                                      </p:tavLst>
                                    </p:anim>
                                    <p:anim calcmode="lin" valueType="num">
                                      <p:cBhvr>
                                        <p:cTn id="117"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18"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55" presetClass="entr" presetSubtype="0" fill="hold" grpId="0" nodeType="clickEffect">
                                  <p:stCondLst>
                                    <p:cond delay="0"/>
                                  </p:stCondLst>
                                  <p:childTnLst>
                                    <p:set>
                                      <p:cBhvr>
                                        <p:cTn id="122" dur="1" fill="hold">
                                          <p:stCondLst>
                                            <p:cond delay="0"/>
                                          </p:stCondLst>
                                        </p:cTn>
                                        <p:tgtEl>
                                          <p:spTgt spid="16"/>
                                        </p:tgtEl>
                                        <p:attrNameLst>
                                          <p:attrName>style.visibility</p:attrName>
                                        </p:attrNameLst>
                                      </p:cBhvr>
                                      <p:to>
                                        <p:strVal val="visible"/>
                                      </p:to>
                                    </p:set>
                                    <p:anim calcmode="lin" valueType="num">
                                      <p:cBhvr>
                                        <p:cTn id="123" dur="1000" fill="hold"/>
                                        <p:tgtEl>
                                          <p:spTgt spid="16"/>
                                        </p:tgtEl>
                                        <p:attrNameLst>
                                          <p:attrName>ppt_w</p:attrName>
                                        </p:attrNameLst>
                                      </p:cBhvr>
                                      <p:tavLst>
                                        <p:tav tm="0">
                                          <p:val>
                                            <p:strVal val="#ppt_w*0.70"/>
                                          </p:val>
                                        </p:tav>
                                        <p:tav tm="100000">
                                          <p:val>
                                            <p:strVal val="#ppt_w"/>
                                          </p:val>
                                        </p:tav>
                                      </p:tavLst>
                                    </p:anim>
                                    <p:anim calcmode="lin" valueType="num">
                                      <p:cBhvr>
                                        <p:cTn id="124" dur="1000" fill="hold"/>
                                        <p:tgtEl>
                                          <p:spTgt spid="16"/>
                                        </p:tgtEl>
                                        <p:attrNameLst>
                                          <p:attrName>ppt_h</p:attrName>
                                        </p:attrNameLst>
                                      </p:cBhvr>
                                      <p:tavLst>
                                        <p:tav tm="0">
                                          <p:val>
                                            <p:strVal val="#ppt_h"/>
                                          </p:val>
                                        </p:tav>
                                        <p:tav tm="100000">
                                          <p:val>
                                            <p:strVal val="#ppt_h"/>
                                          </p:val>
                                        </p:tav>
                                      </p:tavLst>
                                    </p:anim>
                                    <p:animEffect transition="in" filter="fade">
                                      <p:cBhvr>
                                        <p:cTn id="125" dur="1000"/>
                                        <p:tgtEl>
                                          <p:spTgt spid="16"/>
                                        </p:tgtEl>
                                      </p:cBhvr>
                                    </p:animEffect>
                                  </p:childTnLst>
                                  <p:subTnLst>
                                    <p:animClr>
                                      <p:cBhvr override="childStyle">
                                        <p:cTn dur="1" fill="hold" display="0" masterRel="nextClick" afterEffect="1"/>
                                        <p:tgtEl>
                                          <p:spTgt spid="16"/>
                                        </p:tgtEl>
                                        <p:attrNameLst>
                                          <p:attrName>ppt_c</p:attrName>
                                        </p:attrNameLst>
                                      </p:cBhvr>
                                      <p:to>
                                        <a:srgbClr val="666699"/>
                                      </p:to>
                                    </p:animClr>
                                  </p:subTnLst>
                                </p:cTn>
                              </p:par>
                            </p:childTnLst>
                          </p:cTn>
                        </p:par>
                      </p:childTnLst>
                    </p:cTn>
                  </p:par>
                  <p:par>
                    <p:cTn id="126" fill="hold">
                      <p:stCondLst>
                        <p:cond delay="indefinite"/>
                      </p:stCondLst>
                      <p:childTnLst>
                        <p:par>
                          <p:cTn id="127" fill="hold">
                            <p:stCondLst>
                              <p:cond delay="0"/>
                            </p:stCondLst>
                            <p:childTnLst>
                              <p:par>
                                <p:cTn id="128" presetID="30" presetClass="entr" presetSubtype="0" fill="hold" grpId="0" nodeType="click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800" decel="100000"/>
                                        <p:tgtEl>
                                          <p:spTgt spid="17"/>
                                        </p:tgtEl>
                                      </p:cBhvr>
                                    </p:animEffect>
                                    <p:anim calcmode="lin" valueType="num">
                                      <p:cBhvr>
                                        <p:cTn id="131" dur="800" decel="100000" fill="hold"/>
                                        <p:tgtEl>
                                          <p:spTgt spid="17"/>
                                        </p:tgtEl>
                                        <p:attrNameLst>
                                          <p:attrName>style.rotation</p:attrName>
                                        </p:attrNameLst>
                                      </p:cBhvr>
                                      <p:tavLst>
                                        <p:tav tm="0">
                                          <p:val>
                                            <p:fltVal val="-90"/>
                                          </p:val>
                                        </p:tav>
                                        <p:tav tm="100000">
                                          <p:val>
                                            <p:fltVal val="0"/>
                                          </p:val>
                                        </p:tav>
                                      </p:tavLst>
                                    </p:anim>
                                    <p:anim calcmode="lin" valueType="num">
                                      <p:cBhvr>
                                        <p:cTn id="132" dur="800" decel="100000" fill="hold"/>
                                        <p:tgtEl>
                                          <p:spTgt spid="17"/>
                                        </p:tgtEl>
                                        <p:attrNameLst>
                                          <p:attrName>ppt_x</p:attrName>
                                        </p:attrNameLst>
                                      </p:cBhvr>
                                      <p:tavLst>
                                        <p:tav tm="0">
                                          <p:val>
                                            <p:strVal val="#ppt_x+0.4"/>
                                          </p:val>
                                        </p:tav>
                                        <p:tav tm="100000">
                                          <p:val>
                                            <p:strVal val="#ppt_x-0.05"/>
                                          </p:val>
                                        </p:tav>
                                      </p:tavLst>
                                    </p:anim>
                                    <p:anim calcmode="lin" valueType="num">
                                      <p:cBhvr>
                                        <p:cTn id="133" dur="800" decel="100000" fill="hold"/>
                                        <p:tgtEl>
                                          <p:spTgt spid="17"/>
                                        </p:tgtEl>
                                        <p:attrNameLst>
                                          <p:attrName>ppt_y</p:attrName>
                                        </p:attrNameLst>
                                      </p:cBhvr>
                                      <p:tavLst>
                                        <p:tav tm="0">
                                          <p:val>
                                            <p:strVal val="#ppt_y-0.4"/>
                                          </p:val>
                                        </p:tav>
                                        <p:tav tm="100000">
                                          <p:val>
                                            <p:strVal val="#ppt_y+0.1"/>
                                          </p:val>
                                        </p:tav>
                                      </p:tavLst>
                                    </p:anim>
                                    <p:anim calcmode="lin" valueType="num">
                                      <p:cBhvr>
                                        <p:cTn id="134"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35"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55" presetClass="entr" presetSubtype="0" fill="hold" grpId="0" nodeType="clickEffect">
                                  <p:stCondLst>
                                    <p:cond delay="0"/>
                                  </p:stCondLst>
                                  <p:childTnLst>
                                    <p:set>
                                      <p:cBhvr>
                                        <p:cTn id="139" dur="1" fill="hold">
                                          <p:stCondLst>
                                            <p:cond delay="0"/>
                                          </p:stCondLst>
                                        </p:cTn>
                                        <p:tgtEl>
                                          <p:spTgt spid="18"/>
                                        </p:tgtEl>
                                        <p:attrNameLst>
                                          <p:attrName>style.visibility</p:attrName>
                                        </p:attrNameLst>
                                      </p:cBhvr>
                                      <p:to>
                                        <p:strVal val="visible"/>
                                      </p:to>
                                    </p:set>
                                    <p:anim calcmode="lin" valueType="num">
                                      <p:cBhvr>
                                        <p:cTn id="140" dur="1000" fill="hold"/>
                                        <p:tgtEl>
                                          <p:spTgt spid="18"/>
                                        </p:tgtEl>
                                        <p:attrNameLst>
                                          <p:attrName>ppt_w</p:attrName>
                                        </p:attrNameLst>
                                      </p:cBhvr>
                                      <p:tavLst>
                                        <p:tav tm="0">
                                          <p:val>
                                            <p:strVal val="#ppt_w*0.70"/>
                                          </p:val>
                                        </p:tav>
                                        <p:tav tm="100000">
                                          <p:val>
                                            <p:strVal val="#ppt_w"/>
                                          </p:val>
                                        </p:tav>
                                      </p:tavLst>
                                    </p:anim>
                                    <p:anim calcmode="lin" valueType="num">
                                      <p:cBhvr>
                                        <p:cTn id="141" dur="1000" fill="hold"/>
                                        <p:tgtEl>
                                          <p:spTgt spid="18"/>
                                        </p:tgtEl>
                                        <p:attrNameLst>
                                          <p:attrName>ppt_h</p:attrName>
                                        </p:attrNameLst>
                                      </p:cBhvr>
                                      <p:tavLst>
                                        <p:tav tm="0">
                                          <p:val>
                                            <p:strVal val="#ppt_h"/>
                                          </p:val>
                                        </p:tav>
                                        <p:tav tm="100000">
                                          <p:val>
                                            <p:strVal val="#ppt_h"/>
                                          </p:val>
                                        </p:tav>
                                      </p:tavLst>
                                    </p:anim>
                                    <p:animEffect transition="in" filter="fade">
                                      <p:cBhvr>
                                        <p:cTn id="142" dur="1000"/>
                                        <p:tgtEl>
                                          <p:spTgt spid="18"/>
                                        </p:tgtEl>
                                      </p:cBhvr>
                                    </p:animEffect>
                                  </p:childTnLst>
                                  <p:subTnLst>
                                    <p:animClr>
                                      <p:cBhvr override="childStyle">
                                        <p:cTn dur="1" fill="hold" display="0" masterRel="nextClick" afterEffect="1"/>
                                        <p:tgtEl>
                                          <p:spTgt spid="18"/>
                                        </p:tgtEl>
                                        <p:attrNameLst>
                                          <p:attrName>ppt_c</p:attrName>
                                        </p:attrNameLst>
                                      </p:cBhvr>
                                      <p:to>
                                        <a:srgbClr val="666699"/>
                                      </p:to>
                                    </p:animClr>
                                  </p:subTnLst>
                                </p:cTn>
                              </p:par>
                            </p:childTnLst>
                          </p:cTn>
                        </p:par>
                      </p:childTnLst>
                    </p:cTn>
                  </p:par>
                  <p:par>
                    <p:cTn id="143" fill="hold">
                      <p:stCondLst>
                        <p:cond delay="indefinite"/>
                      </p:stCondLst>
                      <p:childTnLst>
                        <p:par>
                          <p:cTn id="144" fill="hold">
                            <p:stCondLst>
                              <p:cond delay="0"/>
                            </p:stCondLst>
                            <p:childTnLst>
                              <p:par>
                                <p:cTn id="145" presetID="30" presetClass="entr" presetSubtype="0" fill="hold" grpId="0" nodeType="clickEffect">
                                  <p:stCondLst>
                                    <p:cond delay="0"/>
                                  </p:stCondLst>
                                  <p:childTnLst>
                                    <p:set>
                                      <p:cBhvr>
                                        <p:cTn id="146" dur="1" fill="hold">
                                          <p:stCondLst>
                                            <p:cond delay="0"/>
                                          </p:stCondLst>
                                        </p:cTn>
                                        <p:tgtEl>
                                          <p:spTgt spid="19"/>
                                        </p:tgtEl>
                                        <p:attrNameLst>
                                          <p:attrName>style.visibility</p:attrName>
                                        </p:attrNameLst>
                                      </p:cBhvr>
                                      <p:to>
                                        <p:strVal val="visible"/>
                                      </p:to>
                                    </p:set>
                                    <p:animEffect transition="in" filter="fade">
                                      <p:cBhvr>
                                        <p:cTn id="147" dur="800" decel="100000"/>
                                        <p:tgtEl>
                                          <p:spTgt spid="19"/>
                                        </p:tgtEl>
                                      </p:cBhvr>
                                    </p:animEffect>
                                    <p:anim calcmode="lin" valueType="num">
                                      <p:cBhvr>
                                        <p:cTn id="148" dur="800" decel="100000" fill="hold"/>
                                        <p:tgtEl>
                                          <p:spTgt spid="19"/>
                                        </p:tgtEl>
                                        <p:attrNameLst>
                                          <p:attrName>style.rotation</p:attrName>
                                        </p:attrNameLst>
                                      </p:cBhvr>
                                      <p:tavLst>
                                        <p:tav tm="0">
                                          <p:val>
                                            <p:fltVal val="-90"/>
                                          </p:val>
                                        </p:tav>
                                        <p:tav tm="100000">
                                          <p:val>
                                            <p:fltVal val="0"/>
                                          </p:val>
                                        </p:tav>
                                      </p:tavLst>
                                    </p:anim>
                                    <p:anim calcmode="lin" valueType="num">
                                      <p:cBhvr>
                                        <p:cTn id="149" dur="800" decel="100000" fill="hold"/>
                                        <p:tgtEl>
                                          <p:spTgt spid="19"/>
                                        </p:tgtEl>
                                        <p:attrNameLst>
                                          <p:attrName>ppt_x</p:attrName>
                                        </p:attrNameLst>
                                      </p:cBhvr>
                                      <p:tavLst>
                                        <p:tav tm="0">
                                          <p:val>
                                            <p:strVal val="#ppt_x+0.4"/>
                                          </p:val>
                                        </p:tav>
                                        <p:tav tm="100000">
                                          <p:val>
                                            <p:strVal val="#ppt_x-0.05"/>
                                          </p:val>
                                        </p:tav>
                                      </p:tavLst>
                                    </p:anim>
                                    <p:anim calcmode="lin" valueType="num">
                                      <p:cBhvr>
                                        <p:cTn id="150" dur="800" decel="100000" fill="hold"/>
                                        <p:tgtEl>
                                          <p:spTgt spid="19"/>
                                        </p:tgtEl>
                                        <p:attrNameLst>
                                          <p:attrName>ppt_y</p:attrName>
                                        </p:attrNameLst>
                                      </p:cBhvr>
                                      <p:tavLst>
                                        <p:tav tm="0">
                                          <p:val>
                                            <p:strVal val="#ppt_y-0.4"/>
                                          </p:val>
                                        </p:tav>
                                        <p:tav tm="100000">
                                          <p:val>
                                            <p:strVal val="#ppt_y+0.1"/>
                                          </p:val>
                                        </p:tav>
                                      </p:tavLst>
                                    </p:anim>
                                    <p:anim calcmode="lin" valueType="num">
                                      <p:cBhvr>
                                        <p:cTn id="151"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52"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55" presetClass="entr" presetSubtype="0" fill="hold" grpId="0" nodeType="clickEffect">
                                  <p:stCondLst>
                                    <p:cond delay="0"/>
                                  </p:stCondLst>
                                  <p:childTnLst>
                                    <p:set>
                                      <p:cBhvr>
                                        <p:cTn id="156" dur="1" fill="hold">
                                          <p:stCondLst>
                                            <p:cond delay="0"/>
                                          </p:stCondLst>
                                        </p:cTn>
                                        <p:tgtEl>
                                          <p:spTgt spid="20"/>
                                        </p:tgtEl>
                                        <p:attrNameLst>
                                          <p:attrName>style.visibility</p:attrName>
                                        </p:attrNameLst>
                                      </p:cBhvr>
                                      <p:to>
                                        <p:strVal val="visible"/>
                                      </p:to>
                                    </p:set>
                                    <p:anim calcmode="lin" valueType="num">
                                      <p:cBhvr>
                                        <p:cTn id="157" dur="1000" fill="hold"/>
                                        <p:tgtEl>
                                          <p:spTgt spid="20"/>
                                        </p:tgtEl>
                                        <p:attrNameLst>
                                          <p:attrName>ppt_w</p:attrName>
                                        </p:attrNameLst>
                                      </p:cBhvr>
                                      <p:tavLst>
                                        <p:tav tm="0">
                                          <p:val>
                                            <p:strVal val="#ppt_w*0.70"/>
                                          </p:val>
                                        </p:tav>
                                        <p:tav tm="100000">
                                          <p:val>
                                            <p:strVal val="#ppt_w"/>
                                          </p:val>
                                        </p:tav>
                                      </p:tavLst>
                                    </p:anim>
                                    <p:anim calcmode="lin" valueType="num">
                                      <p:cBhvr>
                                        <p:cTn id="158" dur="1000" fill="hold"/>
                                        <p:tgtEl>
                                          <p:spTgt spid="20"/>
                                        </p:tgtEl>
                                        <p:attrNameLst>
                                          <p:attrName>ppt_h</p:attrName>
                                        </p:attrNameLst>
                                      </p:cBhvr>
                                      <p:tavLst>
                                        <p:tav tm="0">
                                          <p:val>
                                            <p:strVal val="#ppt_h"/>
                                          </p:val>
                                        </p:tav>
                                        <p:tav tm="100000">
                                          <p:val>
                                            <p:strVal val="#ppt_h"/>
                                          </p:val>
                                        </p:tav>
                                      </p:tavLst>
                                    </p:anim>
                                    <p:animEffect transition="in" filter="fade">
                                      <p:cBhvr>
                                        <p:cTn id="159" dur="1000"/>
                                        <p:tgtEl>
                                          <p:spTgt spid="20"/>
                                        </p:tgtEl>
                                      </p:cBhvr>
                                    </p:animEffect>
                                  </p:childTnLst>
                                  <p:subTnLst>
                                    <p:animClr>
                                      <p:cBhvr override="childStyle">
                                        <p:cTn dur="1" fill="hold" display="0" masterRel="nextClick" afterEffect="1"/>
                                        <p:tgtEl>
                                          <p:spTgt spid="20"/>
                                        </p:tgtEl>
                                        <p:attrNameLst>
                                          <p:attrName>ppt_c</p:attrName>
                                        </p:attrNameLst>
                                      </p:cBhvr>
                                      <p:to>
                                        <a:srgbClr val="66669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 Participle?</a:t>
            </a:r>
            <a:endParaRPr lang="en-US" b="1" dirty="0"/>
          </a:p>
        </p:txBody>
      </p:sp>
      <p:sp>
        <p:nvSpPr>
          <p:cNvPr id="3" name="Content Placeholder 2"/>
          <p:cNvSpPr>
            <a:spLocks noGrp="1"/>
          </p:cNvSpPr>
          <p:nvPr>
            <p:ph sz="quarter" idx="1"/>
          </p:nvPr>
        </p:nvSpPr>
        <p:spPr>
          <a:xfrm>
            <a:off x="457200" y="1524000"/>
            <a:ext cx="7467600" cy="4873752"/>
          </a:xfrm>
        </p:spPr>
        <p:txBody>
          <a:bodyPr>
            <a:normAutofit fontScale="92500" lnSpcReduction="10000"/>
          </a:bodyPr>
          <a:lstStyle/>
          <a:p>
            <a:endParaRPr lang="en-US" dirty="0" smtClean="0"/>
          </a:p>
          <a:p>
            <a:r>
              <a:rPr lang="en-US" dirty="0" smtClean="0"/>
              <a:t> Participles can be used as adjectives. Every verb has a present participle and a past participle. </a:t>
            </a:r>
          </a:p>
          <a:p>
            <a:pPr>
              <a:buNone/>
            </a:pPr>
            <a:r>
              <a:rPr lang="en-US" dirty="0" smtClean="0"/>
              <a:t>	 The present participle always ends in </a:t>
            </a:r>
            <a:r>
              <a:rPr lang="en-US" b="1" i="1" dirty="0" err="1" smtClean="0"/>
              <a:t>ing</a:t>
            </a:r>
            <a:r>
              <a:rPr lang="en-US" b="1" i="1" dirty="0" smtClean="0"/>
              <a:t>.</a:t>
            </a:r>
            <a:r>
              <a:rPr lang="en-US" dirty="0" smtClean="0"/>
              <a:t> </a:t>
            </a:r>
          </a:p>
          <a:p>
            <a:pPr>
              <a:buNone/>
            </a:pPr>
            <a:r>
              <a:rPr lang="en-US" dirty="0" smtClean="0"/>
              <a:t>	 The past participle usually ends in </a:t>
            </a:r>
            <a:r>
              <a:rPr lang="en-US" b="1" i="1" dirty="0" smtClean="0"/>
              <a:t>d, t, n, </a:t>
            </a:r>
            <a:r>
              <a:rPr lang="en-US" b="1" i="1" dirty="0" err="1" smtClean="0"/>
              <a:t>ed</a:t>
            </a:r>
            <a:r>
              <a:rPr lang="en-US" b="1" i="1" dirty="0" smtClean="0"/>
              <a:t> </a:t>
            </a:r>
            <a:r>
              <a:rPr lang="en-US" dirty="0" smtClean="0"/>
              <a:t>or en. </a:t>
            </a:r>
          </a:p>
          <a:p>
            <a:pPr algn="just"/>
            <a:r>
              <a:rPr lang="en-US" dirty="0" smtClean="0"/>
              <a:t>Although the participle acts like an adjective, it is still part of a verb. It can take a direct object, and it can be modified or described by an adverb. Participles can have two jobs: </a:t>
            </a:r>
          </a:p>
          <a:p>
            <a:pPr algn="just"/>
            <a:r>
              <a:rPr lang="en-US" dirty="0" smtClean="0"/>
              <a:t>1. They can show tense when combined with a helping verb. For example: </a:t>
            </a:r>
          </a:p>
          <a:p>
            <a:pPr>
              <a:buNone/>
            </a:pPr>
            <a:r>
              <a:rPr lang="en-US" dirty="0" smtClean="0"/>
              <a:t> John was riding his bike. </a:t>
            </a:r>
          </a:p>
          <a:p>
            <a:pPr algn="just"/>
            <a:r>
              <a:rPr lang="en-US" i="1" dirty="0" smtClean="0"/>
              <a:t>Riding is a participle. Was is the helping verb. It shows the tense; it shows when John rode his bike.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 Participle?</a:t>
            </a:r>
            <a:endParaRPr lang="en-US" b="1" dirty="0"/>
          </a:p>
        </p:txBody>
      </p:sp>
      <p:sp>
        <p:nvSpPr>
          <p:cNvPr id="3" name="Content Placeholder 2"/>
          <p:cNvSpPr>
            <a:spLocks noGrp="1"/>
          </p:cNvSpPr>
          <p:nvPr>
            <p:ph sz="quarter" idx="1"/>
          </p:nvPr>
        </p:nvSpPr>
        <p:spPr/>
        <p:txBody>
          <a:bodyPr>
            <a:normAutofit lnSpcReduction="10000"/>
          </a:bodyPr>
          <a:lstStyle/>
          <a:p>
            <a:pPr algn="just"/>
            <a:r>
              <a:rPr lang="en-US" dirty="0" smtClean="0"/>
              <a:t>2. They can be used as adjectives. Remember adjectives are words that are used to describe nouns. When participles are used as an adjective, they usually end in</a:t>
            </a:r>
            <a:r>
              <a:rPr lang="en-US" b="1" i="1" dirty="0" smtClean="0"/>
              <a:t> d, </a:t>
            </a:r>
            <a:r>
              <a:rPr lang="en-US" b="1" i="1" dirty="0" err="1" smtClean="0"/>
              <a:t>ed</a:t>
            </a:r>
            <a:r>
              <a:rPr lang="en-US" b="1" i="1" dirty="0" smtClean="0"/>
              <a:t>, en, </a:t>
            </a:r>
            <a:r>
              <a:rPr lang="en-US" b="1" i="1" dirty="0" err="1" smtClean="0"/>
              <a:t>ing</a:t>
            </a:r>
            <a:r>
              <a:rPr lang="en-US" b="1" i="1" dirty="0" smtClean="0"/>
              <a:t> or t</a:t>
            </a:r>
            <a:r>
              <a:rPr lang="en-US" dirty="0" smtClean="0"/>
              <a:t>. For example: </a:t>
            </a:r>
          </a:p>
          <a:p>
            <a:pPr>
              <a:buNone/>
            </a:pPr>
            <a:r>
              <a:rPr lang="en-US" dirty="0" smtClean="0"/>
              <a:t> Burned toast stinks! </a:t>
            </a:r>
          </a:p>
          <a:p>
            <a:r>
              <a:rPr lang="en-US" i="1" dirty="0" smtClean="0"/>
              <a:t>Burned is the participle. It describes toast. </a:t>
            </a:r>
          </a:p>
          <a:p>
            <a:pPr>
              <a:buNone/>
            </a:pPr>
            <a:r>
              <a:rPr lang="en-US" dirty="0" smtClean="0"/>
              <a:t> Running water looks pretty in a fountain. </a:t>
            </a:r>
          </a:p>
          <a:p>
            <a:pPr algn="just"/>
            <a:r>
              <a:rPr lang="en-US" i="1" dirty="0" smtClean="0"/>
              <a:t>Running is the participle. It describes the water. Even though running is an action word it is not used as a verb in this sentence. It is used to describe the water instead. It acts like an adjective.</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81000" y="0"/>
            <a:ext cx="7772400" cy="114300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small" spc="0" normalizeH="0" baseline="0" noProof="0" dirty="0" smtClean="0">
                <a:ln>
                  <a:noFill/>
                </a:ln>
                <a:solidFill>
                  <a:schemeClr val="tx2"/>
                </a:solidFill>
                <a:effectLst/>
                <a:uLnTx/>
                <a:uFillTx/>
                <a:latin typeface="+mj-lt"/>
                <a:ea typeface="+mj-ea"/>
                <a:cs typeface="+mj-cs"/>
              </a:rPr>
              <a:t>Participles </a:t>
            </a:r>
          </a:p>
        </p:txBody>
      </p:sp>
      <p:sp>
        <p:nvSpPr>
          <p:cNvPr id="5" name="Rectangle 3"/>
          <p:cNvSpPr txBox="1">
            <a:spLocks noChangeArrowheads="1"/>
          </p:cNvSpPr>
          <p:nvPr/>
        </p:nvSpPr>
        <p:spPr>
          <a:xfrm>
            <a:off x="1066800" y="1371600"/>
            <a:ext cx="7543800" cy="3962400"/>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 participle is a verbal that acts as an adjective.</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rPr>
              <a:t>The crying woman left the movie theater.</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rPr>
              <a:t>The  frustrated  child ran away from home.</a:t>
            </a:r>
          </a:p>
        </p:txBody>
      </p:sp>
      <p:sp>
        <p:nvSpPr>
          <p:cNvPr id="6" name="Rectangle 3"/>
          <p:cNvSpPr txBox="1">
            <a:spLocks noChangeArrowheads="1"/>
          </p:cNvSpPr>
          <p:nvPr/>
        </p:nvSpPr>
        <p:spPr>
          <a:xfrm>
            <a:off x="990600" y="3810000"/>
            <a:ext cx="7772400" cy="3048000"/>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 participle is a form of a verb that acts as an adjective.</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rPr>
              <a:t>The </a:t>
            </a:r>
            <a:r>
              <a:rPr kumimoji="0" lang="en-US" sz="2100" b="1" i="0" u="none" strike="noStrike" kern="1200" cap="none" spc="0" normalizeH="0" baseline="0" noProof="0" dirty="0" smtClean="0">
                <a:ln>
                  <a:noFill/>
                </a:ln>
                <a:solidFill>
                  <a:schemeClr val="accent2"/>
                </a:solidFill>
                <a:effectLst/>
                <a:uLnTx/>
                <a:uFillTx/>
                <a:latin typeface="+mn-lt"/>
                <a:ea typeface="+mn-ea"/>
                <a:cs typeface="+mn-cs"/>
              </a:rPr>
              <a:t>crying</a:t>
            </a:r>
            <a:r>
              <a:rPr kumimoji="0" lang="en-US" sz="2100" b="0" i="0" u="none" strike="noStrike" kern="1200" cap="none" spc="0" normalizeH="0" baseline="0" noProof="0" dirty="0" smtClean="0">
                <a:ln>
                  <a:noFill/>
                </a:ln>
                <a:solidFill>
                  <a:schemeClr val="tx1"/>
                </a:solidFill>
                <a:effectLst/>
                <a:uLnTx/>
                <a:uFillTx/>
                <a:latin typeface="+mn-lt"/>
                <a:ea typeface="+mn-ea"/>
                <a:cs typeface="+mn-cs"/>
              </a:rPr>
              <a:t> woman left the movie theater.</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rPr>
              <a:t>The </a:t>
            </a:r>
            <a:r>
              <a:rPr kumimoji="0" lang="en-US" sz="2100" b="1" i="0" u="none" strike="noStrike" kern="1200" cap="none" spc="0" normalizeH="0" baseline="0" noProof="0" dirty="0" smtClean="0">
                <a:ln>
                  <a:noFill/>
                </a:ln>
                <a:solidFill>
                  <a:schemeClr val="accent2"/>
                </a:solidFill>
                <a:effectLst/>
                <a:uLnTx/>
                <a:uFillTx/>
                <a:latin typeface="+mn-lt"/>
                <a:ea typeface="+mn-ea"/>
                <a:cs typeface="+mn-cs"/>
              </a:rPr>
              <a:t>frustrated</a:t>
            </a:r>
            <a:r>
              <a:rPr kumimoji="0" lang="en-US" sz="2100" b="0" i="0" u="none" strike="noStrike" kern="1200" cap="none" spc="0" normalizeH="0" baseline="0" noProof="0" dirty="0" smtClean="0">
                <a:ln>
                  <a:noFill/>
                </a:ln>
                <a:solidFill>
                  <a:schemeClr val="tx1"/>
                </a:solidFill>
                <a:effectLst/>
                <a:uLnTx/>
                <a:uFillTx/>
                <a:latin typeface="+mn-lt"/>
                <a:ea typeface="+mn-ea"/>
                <a:cs typeface="+mn-cs"/>
              </a:rPr>
              <a:t> child ran away from home.</a:t>
            </a:r>
          </a:p>
        </p:txBody>
      </p:sp>
      <p:sp>
        <p:nvSpPr>
          <p:cNvPr id="7" name="Freeform 4"/>
          <p:cNvSpPr>
            <a:spLocks/>
          </p:cNvSpPr>
          <p:nvPr/>
        </p:nvSpPr>
        <p:spPr bwMode="auto">
          <a:xfrm>
            <a:off x="2590800" y="4800600"/>
            <a:ext cx="1219200" cy="228600"/>
          </a:xfrm>
          <a:custGeom>
            <a:avLst/>
            <a:gdLst>
              <a:gd name="T0" fmla="*/ 0 w 768"/>
              <a:gd name="T1" fmla="*/ 228600 h 144"/>
              <a:gd name="T2" fmla="*/ 457200 w 768"/>
              <a:gd name="T3" fmla="*/ 0 h 144"/>
              <a:gd name="T4" fmla="*/ 1219200 w 768"/>
              <a:gd name="T5" fmla="*/ 228600 h 144"/>
              <a:gd name="T6" fmla="*/ 0 60000 65536"/>
              <a:gd name="T7" fmla="*/ 0 60000 65536"/>
              <a:gd name="T8" fmla="*/ 0 60000 65536"/>
              <a:gd name="T9" fmla="*/ 0 w 768"/>
              <a:gd name="T10" fmla="*/ 0 h 144"/>
              <a:gd name="T11" fmla="*/ 768 w 768"/>
              <a:gd name="T12" fmla="*/ 144 h 144"/>
            </a:gdLst>
            <a:ahLst/>
            <a:cxnLst>
              <a:cxn ang="T6">
                <a:pos x="T0" y="T1"/>
              </a:cxn>
              <a:cxn ang="T7">
                <a:pos x="T2" y="T3"/>
              </a:cxn>
              <a:cxn ang="T8">
                <a:pos x="T4" y="T5"/>
              </a:cxn>
            </a:cxnLst>
            <a:rect l="T9" t="T10" r="T11" b="T12"/>
            <a:pathLst>
              <a:path w="768" h="144">
                <a:moveTo>
                  <a:pt x="0" y="144"/>
                </a:moveTo>
                <a:cubicBezTo>
                  <a:pt x="80" y="72"/>
                  <a:pt x="160" y="0"/>
                  <a:pt x="288" y="0"/>
                </a:cubicBezTo>
                <a:cubicBezTo>
                  <a:pt x="416" y="0"/>
                  <a:pt x="592" y="72"/>
                  <a:pt x="768" y="144"/>
                </a:cubicBezTo>
              </a:path>
            </a:pathLst>
          </a:custGeom>
          <a:noFill/>
          <a:ln w="57150" cmpd="sng">
            <a:solidFill>
              <a:schemeClr val="accent1"/>
            </a:solidFill>
            <a:round/>
            <a:headEnd type="diamond" w="med" len="med"/>
            <a:tailEnd type="triangle" w="med" len="med"/>
          </a:ln>
        </p:spPr>
        <p:txBody>
          <a:bodyPr/>
          <a:lstStyle/>
          <a:p>
            <a:endParaRPr lang="en-US"/>
          </a:p>
        </p:txBody>
      </p:sp>
      <p:sp>
        <p:nvSpPr>
          <p:cNvPr id="8" name="Freeform 5"/>
          <p:cNvSpPr>
            <a:spLocks/>
          </p:cNvSpPr>
          <p:nvPr/>
        </p:nvSpPr>
        <p:spPr bwMode="auto">
          <a:xfrm>
            <a:off x="2438400" y="5867400"/>
            <a:ext cx="1598613" cy="304800"/>
          </a:xfrm>
          <a:custGeom>
            <a:avLst/>
            <a:gdLst>
              <a:gd name="T0" fmla="*/ 0 w 912"/>
              <a:gd name="T1" fmla="*/ 0 h 392"/>
              <a:gd name="T2" fmla="*/ 1177925 w 912"/>
              <a:gd name="T3" fmla="*/ 298580 h 392"/>
              <a:gd name="T4" fmla="*/ 1598613 w 912"/>
              <a:gd name="T5" fmla="*/ 37322 h 392"/>
              <a:gd name="T6" fmla="*/ 0 60000 65536"/>
              <a:gd name="T7" fmla="*/ 0 60000 65536"/>
              <a:gd name="T8" fmla="*/ 0 60000 65536"/>
              <a:gd name="T9" fmla="*/ 0 w 912"/>
              <a:gd name="T10" fmla="*/ 0 h 392"/>
              <a:gd name="T11" fmla="*/ 912 w 912"/>
              <a:gd name="T12" fmla="*/ 392 h 392"/>
            </a:gdLst>
            <a:ahLst/>
            <a:cxnLst>
              <a:cxn ang="T6">
                <a:pos x="T0" y="T1"/>
              </a:cxn>
              <a:cxn ang="T7">
                <a:pos x="T2" y="T3"/>
              </a:cxn>
              <a:cxn ang="T8">
                <a:pos x="T4" y="T5"/>
              </a:cxn>
            </a:cxnLst>
            <a:rect l="T9" t="T10" r="T11" b="T12"/>
            <a:pathLst>
              <a:path w="912" h="392">
                <a:moveTo>
                  <a:pt x="0" y="0"/>
                </a:moveTo>
                <a:cubicBezTo>
                  <a:pt x="260" y="188"/>
                  <a:pt x="520" y="376"/>
                  <a:pt x="672" y="384"/>
                </a:cubicBezTo>
                <a:cubicBezTo>
                  <a:pt x="824" y="392"/>
                  <a:pt x="872" y="104"/>
                  <a:pt x="912" y="48"/>
                </a:cubicBezTo>
              </a:path>
            </a:pathLst>
          </a:custGeom>
          <a:noFill/>
          <a:ln w="57150" cmpd="sng">
            <a:solidFill>
              <a:schemeClr val="accent1"/>
            </a:solidFill>
            <a:round/>
            <a:headEnd type="diamond" w="med" len="med"/>
            <a:tailEnd type="triangle" w="med" len="med"/>
          </a:ln>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09600" y="228600"/>
            <a:ext cx="7772400" cy="1143000"/>
          </a:xfrm>
        </p:spPr>
        <p:txBody>
          <a:bodyPr/>
          <a:lstStyle/>
          <a:p>
            <a:pPr eaLnBrk="1" hangingPunct="1">
              <a:defRPr/>
            </a:pPr>
            <a:r>
              <a:rPr lang="en-US" b="1" dirty="0" smtClean="0"/>
              <a:t>Past or Present Participles</a:t>
            </a:r>
          </a:p>
        </p:txBody>
      </p:sp>
      <p:sp>
        <p:nvSpPr>
          <p:cNvPr id="5" name="Rectangle 3"/>
          <p:cNvSpPr txBox="1">
            <a:spLocks noChangeArrowheads="1"/>
          </p:cNvSpPr>
          <p:nvPr/>
        </p:nvSpPr>
        <p:spPr>
          <a:xfrm>
            <a:off x="381000" y="2133600"/>
            <a:ext cx="7772400" cy="3048000"/>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Participles ending in an “</a:t>
            </a:r>
            <a:r>
              <a:rPr kumimoji="0" lang="en-US" sz="2400" b="1" i="1" u="none" strike="noStrike" kern="1200" cap="none" spc="0" normalizeH="0" baseline="0" noProof="0" dirty="0" err="1" smtClean="0">
                <a:ln>
                  <a:noFill/>
                </a:ln>
                <a:solidFill>
                  <a:schemeClr val="hlink"/>
                </a:solidFill>
                <a:effectLst/>
                <a:uLnTx/>
                <a:uFillTx/>
                <a:latin typeface="+mn-lt"/>
                <a:ea typeface="+mn-ea"/>
                <a:cs typeface="+mn-cs"/>
              </a:rPr>
              <a:t>ing</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are </a:t>
            </a:r>
            <a:r>
              <a:rPr kumimoji="0" lang="en-US" sz="2400" b="1" i="0" u="none" strike="noStrike" kern="1200" cap="none" spc="0" normalizeH="0" baseline="0" noProof="0" dirty="0" smtClean="0">
                <a:ln>
                  <a:noFill/>
                </a:ln>
                <a:solidFill>
                  <a:schemeClr val="hlink"/>
                </a:solidFill>
                <a:effectLst/>
                <a:uLnTx/>
                <a:uFillTx/>
                <a:latin typeface="+mn-lt"/>
                <a:ea typeface="+mn-ea"/>
                <a:cs typeface="+mn-cs"/>
              </a:rPr>
              <a:t>Present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Participles</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Participles ending in an “</a:t>
            </a:r>
            <a:r>
              <a:rPr kumimoji="0" lang="en-US" sz="2400" b="1" i="1" u="none" strike="noStrike" kern="1200" cap="none" spc="0" normalizeH="0" baseline="0" noProof="0" dirty="0" err="1" smtClean="0">
                <a:ln>
                  <a:noFill/>
                </a:ln>
                <a:solidFill>
                  <a:schemeClr val="hlink"/>
                </a:solidFill>
                <a:effectLst/>
                <a:uLnTx/>
                <a:uFillTx/>
                <a:latin typeface="+mn-lt"/>
                <a:ea typeface="+mn-ea"/>
                <a:cs typeface="+mn-cs"/>
              </a:rPr>
              <a:t>ed</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are </a:t>
            </a:r>
            <a:r>
              <a:rPr kumimoji="0" lang="en-US" sz="2400" b="1" i="0" u="none" strike="noStrike" kern="1200" cap="none" spc="0" normalizeH="0" baseline="0" noProof="0" dirty="0" smtClean="0">
                <a:ln>
                  <a:noFill/>
                </a:ln>
                <a:solidFill>
                  <a:schemeClr val="hlink"/>
                </a:solidFill>
                <a:effectLst/>
                <a:uLnTx/>
                <a:uFillTx/>
                <a:latin typeface="+mn-lt"/>
                <a:ea typeface="+mn-ea"/>
                <a:cs typeface="+mn-cs"/>
              </a:rPr>
              <a:t>Past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Participles</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304800"/>
            <a:ext cx="7772400" cy="1143000"/>
          </a:xfrm>
        </p:spPr>
        <p:txBody>
          <a:bodyPr/>
          <a:lstStyle/>
          <a:p>
            <a:pPr algn="ctr" eaLnBrk="1" hangingPunct="1">
              <a:defRPr/>
            </a:pPr>
            <a:r>
              <a:rPr lang="en-US" sz="3200" b="1" dirty="0" smtClean="0"/>
              <a:t>Identify the Participles in the following sentences</a:t>
            </a:r>
          </a:p>
        </p:txBody>
      </p:sp>
      <p:sp>
        <p:nvSpPr>
          <p:cNvPr id="5" name="Rectangle 3"/>
          <p:cNvSpPr txBox="1">
            <a:spLocks noChangeArrowheads="1"/>
          </p:cNvSpPr>
          <p:nvPr/>
        </p:nvSpPr>
        <p:spPr>
          <a:xfrm>
            <a:off x="685800" y="2057400"/>
            <a:ext cx="7772400" cy="3048000"/>
          </a:xfrm>
          <a:prstGeom prst="rect">
            <a:avLst/>
          </a:prstGeom>
        </p:spPr>
        <p:txBody>
          <a:bodyPr vert="horz">
            <a:normAutofit/>
          </a:bodyPr>
          <a:lstStyle/>
          <a:p>
            <a:pPr marL="274320" marR="0" lvl="0" indent="-274320" algn="l" defTabSz="914400" rtl="0" eaLnBrk="1" fontAlgn="auto" latinLnBrk="0" hangingPunct="1">
              <a:lnSpc>
                <a:spcPct val="9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Sometimes my gurgling stomach keeps me from concentrating</a:t>
            </a:r>
          </a:p>
          <a:p>
            <a:pPr marL="274320" marR="0" lvl="0" indent="-274320" algn="l" defTabSz="914400" rtl="0" eaLnBrk="1" fontAlgn="auto" latinLnBrk="0" hangingPunct="1">
              <a:lnSpc>
                <a:spcPct val="9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While sleeping with the TV on, the tormented child dreamt of monsters.</a:t>
            </a:r>
          </a:p>
          <a:p>
            <a:pPr marL="274320" marR="0" lvl="0" indent="-274320" algn="l" defTabSz="914400" rtl="0" eaLnBrk="1" fontAlgn="auto" latinLnBrk="0" hangingPunct="1">
              <a:lnSpc>
                <a:spcPct val="9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Screaming adults tend to be very impatient. </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
            <a:ext cx="8534400" cy="6553200"/>
          </a:xfrm>
        </p:spPr>
        <p:txBody>
          <a:bodyPr>
            <a:noAutofit/>
          </a:bodyPr>
          <a:lstStyle/>
          <a:p>
            <a:pPr>
              <a:buNone/>
            </a:pPr>
            <a:r>
              <a:rPr lang="en-US" sz="2000" b="1" dirty="0" smtClean="0"/>
              <a:t>Find and underline the participles in the following sentences. Look for participles used as adjectives. </a:t>
            </a:r>
          </a:p>
          <a:p>
            <a:pPr>
              <a:buNone/>
            </a:pPr>
            <a:r>
              <a:rPr lang="en-US" sz="2000" dirty="0" smtClean="0"/>
              <a:t>1. Ruined spaghetti covered the stove. </a:t>
            </a:r>
          </a:p>
          <a:p>
            <a:endParaRPr lang="en-US" sz="2000" dirty="0" smtClean="0"/>
          </a:p>
          <a:p>
            <a:pPr>
              <a:buNone/>
            </a:pPr>
            <a:r>
              <a:rPr lang="en-US" sz="2000" dirty="0" smtClean="0"/>
              <a:t>2. A broken kite fell out of the tree. </a:t>
            </a:r>
          </a:p>
          <a:p>
            <a:endParaRPr lang="en-US" sz="2000" dirty="0" smtClean="0"/>
          </a:p>
          <a:p>
            <a:pPr>
              <a:buNone/>
            </a:pPr>
            <a:r>
              <a:rPr lang="en-US" sz="2000" dirty="0" smtClean="0"/>
              <a:t>3. Whipped cream tastes yummy on ice cream. </a:t>
            </a:r>
          </a:p>
          <a:p>
            <a:endParaRPr lang="en-US" sz="2000" dirty="0" smtClean="0"/>
          </a:p>
          <a:p>
            <a:pPr>
              <a:buNone/>
            </a:pPr>
            <a:r>
              <a:rPr lang="en-US" sz="2000" dirty="0" smtClean="0"/>
              <a:t>4. The prancing horse trotted past our seats. </a:t>
            </a:r>
          </a:p>
          <a:p>
            <a:endParaRPr lang="en-US" sz="2000" dirty="0" smtClean="0"/>
          </a:p>
          <a:p>
            <a:pPr>
              <a:buNone/>
            </a:pPr>
            <a:r>
              <a:rPr lang="en-US" sz="2000" dirty="0" smtClean="0"/>
              <a:t>5. My dancing class put on a show for the teachers. </a:t>
            </a:r>
          </a:p>
          <a:p>
            <a:endParaRPr lang="en-US" sz="2000" dirty="0" smtClean="0"/>
          </a:p>
          <a:p>
            <a:pPr>
              <a:buNone/>
            </a:pPr>
            <a:r>
              <a:rPr lang="en-US" sz="2000" dirty="0" smtClean="0"/>
              <a:t>6. John makes burnt toast every morning. </a:t>
            </a:r>
          </a:p>
          <a:p>
            <a:endParaRPr lang="en-US" sz="2000" dirty="0" smtClean="0"/>
          </a:p>
          <a:p>
            <a:pPr>
              <a:buNone/>
            </a:pPr>
            <a:r>
              <a:rPr lang="en-US" sz="2000" dirty="0" smtClean="0"/>
              <a:t>7. The breaking story at twelve is about our football championship. </a:t>
            </a:r>
          </a:p>
          <a:p>
            <a:endParaRPr lang="en-US" sz="2000" dirty="0" smtClean="0"/>
          </a:p>
          <a:p>
            <a:pPr>
              <a:buNone/>
            </a:pPr>
            <a:r>
              <a:rPr lang="en-US" sz="2000" dirty="0" smtClean="0"/>
              <a:t>8. A banging door scared Puffy into barking. </a:t>
            </a:r>
          </a:p>
          <a:p>
            <a:endParaRPr lang="en-US" sz="2000"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an infinitive?</a:t>
            </a:r>
            <a:endParaRPr lang="en-US" b="1" dirty="0"/>
          </a:p>
        </p:txBody>
      </p:sp>
      <p:sp>
        <p:nvSpPr>
          <p:cNvPr id="3" name="Content Placeholder 2"/>
          <p:cNvSpPr>
            <a:spLocks noGrp="1"/>
          </p:cNvSpPr>
          <p:nvPr>
            <p:ph sz="quarter" idx="1"/>
          </p:nvPr>
        </p:nvSpPr>
        <p:spPr/>
        <p:txBody>
          <a:bodyPr>
            <a:normAutofit fontScale="85000" lnSpcReduction="20000"/>
          </a:bodyPr>
          <a:lstStyle/>
          <a:p>
            <a:pPr algn="just"/>
            <a:endParaRPr lang="en-US" dirty="0" smtClean="0"/>
          </a:p>
          <a:p>
            <a:pPr algn="just"/>
            <a:r>
              <a:rPr lang="en-US" dirty="0" smtClean="0"/>
              <a:t> Infinitives are verb forms that can be used as nouns, adjectives or adverbs. An infinitive combines the word to with the base form of a verb. For example: </a:t>
            </a:r>
          </a:p>
          <a:p>
            <a:pPr algn="just">
              <a:buNone/>
            </a:pPr>
            <a:r>
              <a:rPr lang="en-US" dirty="0" smtClean="0"/>
              <a:t>	to walk, to study, to fly, to dance, are all infinitives. </a:t>
            </a:r>
          </a:p>
          <a:p>
            <a:pPr algn="just">
              <a:buNone/>
            </a:pPr>
            <a:r>
              <a:rPr lang="en-US" dirty="0" smtClean="0"/>
              <a:t>	 To fly a kite in the State Fair is Janet’s greatest ambition. </a:t>
            </a:r>
          </a:p>
          <a:p>
            <a:pPr algn="just"/>
            <a:r>
              <a:rPr lang="en-US" i="1" dirty="0" smtClean="0"/>
              <a:t>To fly is the infinitive in the subject of the infinitive phrase, “to fly a kite in the State Fair”. To fly is used as a noun. It is the subject of the verb is. </a:t>
            </a:r>
          </a:p>
          <a:p>
            <a:pPr algn="just">
              <a:buNone/>
            </a:pPr>
            <a:r>
              <a:rPr lang="en-US" dirty="0" smtClean="0"/>
              <a:t>	 Here is a book to color. </a:t>
            </a:r>
          </a:p>
          <a:p>
            <a:pPr algn="just"/>
            <a:r>
              <a:rPr lang="en-US" i="1" dirty="0" smtClean="0"/>
              <a:t>To color is used as an adjective. It describes the book. What book? The book to color. </a:t>
            </a:r>
          </a:p>
          <a:p>
            <a:pPr algn="just">
              <a:buNone/>
            </a:pPr>
            <a:r>
              <a:rPr lang="en-US" dirty="0" smtClean="0"/>
              <a:t>	 Janet played to win. </a:t>
            </a:r>
          </a:p>
          <a:p>
            <a:pPr algn="just"/>
            <a:r>
              <a:rPr lang="en-US" dirty="0" smtClean="0"/>
              <a:t> </a:t>
            </a:r>
            <a:r>
              <a:rPr lang="en-US" i="1" dirty="0" smtClean="0"/>
              <a:t>To win is used as an adverb. Adverbs usually tell us how, when, or where an action is done. How did Janet play? She played to win.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an infinitive?</a:t>
            </a:r>
            <a:endParaRPr lang="en-US" b="1" dirty="0"/>
          </a:p>
        </p:txBody>
      </p:sp>
      <p:sp>
        <p:nvSpPr>
          <p:cNvPr id="3" name="Content Placeholder 2"/>
          <p:cNvSpPr>
            <a:spLocks noGrp="1"/>
          </p:cNvSpPr>
          <p:nvPr>
            <p:ph sz="quarter" idx="1"/>
          </p:nvPr>
        </p:nvSpPr>
        <p:spPr/>
        <p:txBody>
          <a:bodyPr/>
          <a:lstStyle/>
          <a:p>
            <a:pPr algn="just"/>
            <a:r>
              <a:rPr lang="en-US" dirty="0" smtClean="0"/>
              <a:t>Even when infinitives act like another part of speech, they keep their verb traits. Infinitives are still verbs. They express action or state of being, but they are never the main verb in a sentence. Infinitives can take a direct object and they can be modified by an adverb just like a regular verb. </a:t>
            </a:r>
          </a:p>
          <a:p>
            <a:pPr>
              <a:buNone/>
            </a:pPr>
            <a:r>
              <a:rPr lang="en-US" dirty="0" smtClean="0"/>
              <a:t> Mark’s greatest wish was to play the tuba. </a:t>
            </a:r>
          </a:p>
          <a:p>
            <a:pPr algn="just"/>
            <a:r>
              <a:rPr lang="en-US" i="1" dirty="0" smtClean="0"/>
              <a:t>To play is the infinitive. Tuba is the direct object. Was is the verb.</a:t>
            </a:r>
          </a:p>
          <a:p>
            <a:pPr>
              <a:buNone/>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428596" y="2220399"/>
            <a:ext cx="3480440" cy="553998"/>
          </a:xfrm>
          <a:prstGeom prst="rect">
            <a:avLst/>
          </a:prstGeom>
          <a:noFill/>
          <a:ln w="9525">
            <a:noFill/>
            <a:miter lim="800000"/>
            <a:headEnd/>
            <a:tailEnd/>
          </a:ln>
        </p:spPr>
        <p:txBody>
          <a:bodyPr wrap="none">
            <a:spAutoFit/>
          </a:bodyPr>
          <a:lstStyle/>
          <a:p>
            <a:pPr>
              <a:buFont typeface="Wingdings" pitchFamily="2" charset="2"/>
              <a:buChar char="ü"/>
            </a:pPr>
            <a:r>
              <a:rPr lang="en-US" sz="3000" b="1" dirty="0">
                <a:latin typeface="Arial Rounded MT Bold"/>
              </a:rPr>
              <a:t>Future </a:t>
            </a:r>
            <a:r>
              <a:rPr lang="en-US" sz="3000" b="1" dirty="0" smtClean="0">
                <a:latin typeface="Arial Rounded MT Bold"/>
              </a:rPr>
              <a:t>tendency</a:t>
            </a:r>
            <a:endParaRPr lang="en-US" sz="3000" b="1" dirty="0">
              <a:latin typeface="Arial Rounded MT Bold"/>
            </a:endParaRPr>
          </a:p>
        </p:txBody>
      </p:sp>
      <p:sp>
        <p:nvSpPr>
          <p:cNvPr id="3" name="2 CuadroTexto"/>
          <p:cNvSpPr txBox="1"/>
          <p:nvPr/>
        </p:nvSpPr>
        <p:spPr>
          <a:xfrm>
            <a:off x="428625" y="1428750"/>
            <a:ext cx="3348994" cy="553998"/>
          </a:xfrm>
          <a:prstGeom prst="rect">
            <a:avLst/>
          </a:prstGeom>
          <a:noFill/>
        </p:spPr>
        <p:txBody>
          <a:bodyPr wrap="none">
            <a:spAutoFit/>
          </a:bodyPr>
          <a:lstStyle/>
          <a:p>
            <a:pPr fontAlgn="auto">
              <a:spcBef>
                <a:spcPts val="0"/>
              </a:spcBef>
              <a:spcAft>
                <a:spcPts val="0"/>
              </a:spcAft>
              <a:buFont typeface="Wingdings" pitchFamily="2" charset="2"/>
              <a:buChar char="ü"/>
              <a:defRPr/>
            </a:pPr>
            <a:r>
              <a:rPr lang="en-US" sz="3000" b="1" dirty="0">
                <a:latin typeface="Arial Rounded MT Bold"/>
              </a:rPr>
              <a:t>After </a:t>
            </a:r>
            <a:r>
              <a:rPr lang="en-US" sz="3000" b="1" dirty="0" smtClean="0">
                <a:solidFill>
                  <a:schemeClr val="accent2">
                    <a:lumMod val="50000"/>
                  </a:schemeClr>
                </a:solidFill>
                <a:latin typeface="Arial Rounded MT Bold"/>
              </a:rPr>
              <a:t>adjectives</a:t>
            </a:r>
            <a:endParaRPr lang="en-US" sz="3000" b="1" dirty="0">
              <a:latin typeface="Arial Rounded MT Bold"/>
            </a:endParaRPr>
          </a:p>
        </p:txBody>
      </p:sp>
      <p:sp>
        <p:nvSpPr>
          <p:cNvPr id="4" name="3 CuadroTexto"/>
          <p:cNvSpPr txBox="1"/>
          <p:nvPr/>
        </p:nvSpPr>
        <p:spPr>
          <a:xfrm>
            <a:off x="357158" y="3012048"/>
            <a:ext cx="5957400" cy="553998"/>
          </a:xfrm>
          <a:prstGeom prst="rect">
            <a:avLst/>
          </a:prstGeom>
          <a:noFill/>
        </p:spPr>
        <p:txBody>
          <a:bodyPr wrap="none">
            <a:spAutoFit/>
          </a:bodyPr>
          <a:lstStyle/>
          <a:p>
            <a:pPr fontAlgn="auto">
              <a:spcBef>
                <a:spcPts val="0"/>
              </a:spcBef>
              <a:spcAft>
                <a:spcPts val="0"/>
              </a:spcAft>
              <a:buFont typeface="Wingdings" pitchFamily="2" charset="2"/>
              <a:buChar char="ü"/>
              <a:defRPr/>
            </a:pPr>
            <a:r>
              <a:rPr lang="en-US" sz="3000" b="1" dirty="0">
                <a:latin typeface="Arial Rounded MT Bold"/>
              </a:rPr>
              <a:t>To say </a:t>
            </a:r>
            <a:r>
              <a:rPr lang="en-US" sz="3000" b="1" dirty="0">
                <a:solidFill>
                  <a:srgbClr val="FF0000"/>
                </a:solidFill>
                <a:latin typeface="Arial Rounded MT Bold"/>
              </a:rPr>
              <a:t>w</a:t>
            </a:r>
            <a:r>
              <a:rPr lang="en-US" sz="3000" b="1" dirty="0" smtClean="0">
                <a:solidFill>
                  <a:srgbClr val="FF0000"/>
                </a:solidFill>
                <a:latin typeface="Arial Rounded MT Bold"/>
              </a:rPr>
              <a:t>hy</a:t>
            </a:r>
            <a:r>
              <a:rPr lang="en-US" sz="3000" b="1" dirty="0" smtClean="0">
                <a:latin typeface="Arial Rounded MT Bold"/>
              </a:rPr>
              <a:t> </a:t>
            </a:r>
            <a:r>
              <a:rPr lang="en-US" sz="3000" b="1" dirty="0">
                <a:latin typeface="Arial Rounded MT Bold"/>
              </a:rPr>
              <a:t>you do </a:t>
            </a:r>
            <a:r>
              <a:rPr lang="en-US" sz="3000" b="1" dirty="0" smtClean="0">
                <a:latin typeface="Arial Rounded MT Bold"/>
              </a:rPr>
              <a:t>something</a:t>
            </a:r>
            <a:endParaRPr lang="en-US" sz="3000" b="1" dirty="0">
              <a:latin typeface="Arial Rounded MT Bold"/>
            </a:endParaRPr>
          </a:p>
        </p:txBody>
      </p:sp>
      <p:sp>
        <p:nvSpPr>
          <p:cNvPr id="5" name="4 Rectángulo"/>
          <p:cNvSpPr/>
          <p:nvPr/>
        </p:nvSpPr>
        <p:spPr>
          <a:xfrm>
            <a:off x="1643042" y="214290"/>
            <a:ext cx="6286544" cy="830997"/>
          </a:xfrm>
          <a:prstGeom prst="rect">
            <a:avLst/>
          </a:prstGeom>
          <a:noFill/>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ES" sz="4800" b="1"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Use of </a:t>
            </a:r>
            <a:r>
              <a:rPr lang="es-ES" sz="4800" b="1" dirty="0" err="1"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Infinitives</a:t>
            </a:r>
            <a:endParaRPr lang="es-ES" sz="4800" b="1" dirty="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endParaRPr>
          </a:p>
        </p:txBody>
      </p:sp>
      <p:sp>
        <p:nvSpPr>
          <p:cNvPr id="6" name="5 CuadroTexto"/>
          <p:cNvSpPr txBox="1"/>
          <p:nvPr/>
        </p:nvSpPr>
        <p:spPr>
          <a:xfrm>
            <a:off x="428596" y="3803696"/>
            <a:ext cx="4011034" cy="553998"/>
          </a:xfrm>
          <a:prstGeom prst="rect">
            <a:avLst/>
          </a:prstGeom>
          <a:noFill/>
        </p:spPr>
        <p:txBody>
          <a:bodyPr wrap="none">
            <a:spAutoFit/>
          </a:bodyPr>
          <a:lstStyle/>
          <a:p>
            <a:pPr fontAlgn="auto">
              <a:spcBef>
                <a:spcPts val="0"/>
              </a:spcBef>
              <a:spcAft>
                <a:spcPts val="0"/>
              </a:spcAft>
              <a:buFont typeface="Wingdings" pitchFamily="2" charset="2"/>
              <a:buChar char="ü"/>
              <a:defRPr/>
            </a:pPr>
            <a:r>
              <a:rPr lang="en-US" sz="3000" b="1" dirty="0" smtClean="0">
                <a:latin typeface="Arial Rounded MT Bold"/>
              </a:rPr>
              <a:t>After certain verbs:</a:t>
            </a:r>
            <a:endParaRPr lang="en-US" sz="3000" b="1" dirty="0">
              <a:latin typeface="Arial Rounded MT Bold"/>
            </a:endParaRPr>
          </a:p>
        </p:txBody>
      </p:sp>
      <p:sp>
        <p:nvSpPr>
          <p:cNvPr id="7" name="6 CuadroTexto"/>
          <p:cNvSpPr txBox="1"/>
          <p:nvPr/>
        </p:nvSpPr>
        <p:spPr>
          <a:xfrm>
            <a:off x="304800" y="4419600"/>
            <a:ext cx="8563004" cy="1477328"/>
          </a:xfrm>
          <a:prstGeom prst="rect">
            <a:avLst/>
          </a:prstGeom>
          <a:noFill/>
        </p:spPr>
        <p:txBody>
          <a:bodyPr wrap="square">
            <a:spAutoFit/>
          </a:bodyPr>
          <a:lstStyle/>
          <a:p>
            <a:pPr fontAlgn="auto">
              <a:spcBef>
                <a:spcPts val="0"/>
              </a:spcBef>
              <a:spcAft>
                <a:spcPts val="0"/>
              </a:spcAft>
              <a:defRPr/>
            </a:pPr>
            <a:r>
              <a:rPr lang="en-US" sz="3000" b="1" dirty="0" smtClean="0">
                <a:latin typeface="Arial Rounded MT Bold"/>
              </a:rPr>
              <a:t>agree, </a:t>
            </a:r>
            <a:r>
              <a:rPr lang="en-US" sz="3000" b="1" dirty="0" smtClean="0">
                <a:solidFill>
                  <a:srgbClr val="0070C0"/>
                </a:solidFill>
                <a:latin typeface="Arial Rounded MT Bold"/>
              </a:rPr>
              <a:t>appear</a:t>
            </a:r>
            <a:r>
              <a:rPr lang="en-US" sz="3000" b="1" dirty="0" smtClean="0">
                <a:latin typeface="Arial Rounded MT Bold"/>
              </a:rPr>
              <a:t>, arrange, </a:t>
            </a:r>
            <a:r>
              <a:rPr lang="en-US" sz="3000" b="1" dirty="0" smtClean="0">
                <a:solidFill>
                  <a:srgbClr val="0070C0"/>
                </a:solidFill>
                <a:latin typeface="Arial Rounded MT Bold"/>
              </a:rPr>
              <a:t>ask</a:t>
            </a:r>
            <a:r>
              <a:rPr lang="en-US" sz="3000" b="1" dirty="0" smtClean="0">
                <a:latin typeface="Arial Rounded MT Bold"/>
              </a:rPr>
              <a:t>, decide, </a:t>
            </a:r>
            <a:r>
              <a:rPr lang="en-US" sz="3000" b="1" dirty="0" smtClean="0">
                <a:solidFill>
                  <a:srgbClr val="0070C0"/>
                </a:solidFill>
                <a:latin typeface="Arial Rounded MT Bold"/>
              </a:rPr>
              <a:t>demand</a:t>
            </a:r>
            <a:r>
              <a:rPr lang="en-US" sz="3000" b="1" dirty="0" smtClean="0">
                <a:latin typeface="Arial Rounded MT Bold"/>
              </a:rPr>
              <a:t>, expect, </a:t>
            </a:r>
            <a:r>
              <a:rPr lang="en-US" sz="3000" b="1" dirty="0" smtClean="0">
                <a:solidFill>
                  <a:srgbClr val="0070C0"/>
                </a:solidFill>
                <a:latin typeface="Arial Rounded MT Bold"/>
              </a:rPr>
              <a:t>fail</a:t>
            </a:r>
            <a:r>
              <a:rPr lang="en-US" sz="3000" b="1" dirty="0" smtClean="0">
                <a:latin typeface="Arial Rounded MT Bold"/>
              </a:rPr>
              <a:t>, help, </a:t>
            </a:r>
            <a:r>
              <a:rPr lang="en-US" sz="3000" b="1" dirty="0" smtClean="0">
                <a:solidFill>
                  <a:srgbClr val="0070C0"/>
                </a:solidFill>
                <a:latin typeface="Arial Rounded MT Bold"/>
              </a:rPr>
              <a:t>hope</a:t>
            </a:r>
            <a:r>
              <a:rPr lang="en-US" sz="3000" b="1" dirty="0" smtClean="0">
                <a:latin typeface="Arial Rounded MT Bold"/>
              </a:rPr>
              <a:t>, intend, </a:t>
            </a:r>
            <a:r>
              <a:rPr lang="en-US" sz="3000" b="1" dirty="0" smtClean="0">
                <a:solidFill>
                  <a:srgbClr val="0070C0"/>
                </a:solidFill>
                <a:latin typeface="Arial Rounded MT Bold"/>
              </a:rPr>
              <a:t>manage</a:t>
            </a:r>
            <a:r>
              <a:rPr lang="en-US" sz="3000" b="1" dirty="0" smtClean="0">
                <a:latin typeface="Arial Rounded MT Bold"/>
              </a:rPr>
              <a:t>, offer, </a:t>
            </a:r>
            <a:r>
              <a:rPr lang="en-US" sz="3000" b="1" dirty="0" smtClean="0">
                <a:solidFill>
                  <a:srgbClr val="0070C0"/>
                </a:solidFill>
                <a:latin typeface="Arial Rounded MT Bold"/>
              </a:rPr>
              <a:t>plan</a:t>
            </a:r>
            <a:r>
              <a:rPr lang="en-US" sz="3000" b="1" dirty="0" smtClean="0">
                <a:latin typeface="Arial Rounded MT Bold"/>
              </a:rPr>
              <a:t>, promise, </a:t>
            </a:r>
            <a:r>
              <a:rPr lang="en-US" sz="3000" b="1" dirty="0" smtClean="0">
                <a:solidFill>
                  <a:srgbClr val="0070C0"/>
                </a:solidFill>
                <a:latin typeface="Arial Rounded MT Bold"/>
              </a:rPr>
              <a:t>refuse</a:t>
            </a:r>
            <a:r>
              <a:rPr lang="en-US" sz="3000" b="1" dirty="0" smtClean="0">
                <a:latin typeface="Arial Rounded MT Bold"/>
              </a:rPr>
              <a:t>, threaten, </a:t>
            </a:r>
            <a:r>
              <a:rPr lang="en-US" sz="3000" b="1" dirty="0" smtClean="0">
                <a:solidFill>
                  <a:srgbClr val="0070C0"/>
                </a:solidFill>
                <a:latin typeface="Arial Rounded MT Bold"/>
              </a:rPr>
              <a:t>want</a:t>
            </a:r>
            <a:endParaRPr lang="en-US" sz="3000" b="1" dirty="0">
              <a:solidFill>
                <a:srgbClr val="0070C0"/>
              </a:solidFill>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7620000" cy="1265238"/>
          </a:xfrm>
        </p:spPr>
        <p:txBody>
          <a:bodyPr>
            <a:normAutofit fontScale="90000"/>
          </a:bodyPr>
          <a:lstStyle/>
          <a:p>
            <a:r>
              <a:rPr lang="es-ES" sz="3300" b="1" dirty="0" err="1" smtClean="0"/>
              <a:t>Infinitives</a:t>
            </a:r>
            <a:r>
              <a:rPr lang="es-ES" sz="3200" b="1"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s-ES" sz="3200" b="1"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s-ES" sz="3200" b="1"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s-ES" sz="3200" b="1"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sz="2800" b="1" dirty="0" smtClean="0">
                <a:latin typeface="Arial Rounded MT Bold"/>
              </a:rPr>
              <a:t>To say </a:t>
            </a:r>
            <a:r>
              <a:rPr lang="en-US" sz="2800" b="1" dirty="0" smtClean="0">
                <a:solidFill>
                  <a:srgbClr val="FF0000"/>
                </a:solidFill>
                <a:latin typeface="Arial Rounded MT Bold"/>
              </a:rPr>
              <a:t>why</a:t>
            </a:r>
            <a:r>
              <a:rPr lang="en-US" sz="2800" b="1" dirty="0" smtClean="0">
                <a:latin typeface="Arial Rounded MT Bold"/>
              </a:rPr>
              <a:t> you do something:</a:t>
            </a:r>
            <a:br>
              <a:rPr lang="en-US" sz="2800" b="1" dirty="0" smtClean="0">
                <a:latin typeface="Arial Rounded MT Bold"/>
              </a:rPr>
            </a:br>
            <a:endParaRPr lang="en-US" dirty="0"/>
          </a:p>
        </p:txBody>
      </p:sp>
      <p:sp>
        <p:nvSpPr>
          <p:cNvPr id="3" name="Content Placeholder 2"/>
          <p:cNvSpPr>
            <a:spLocks noGrp="1"/>
          </p:cNvSpPr>
          <p:nvPr>
            <p:ph sz="quarter" idx="1"/>
          </p:nvPr>
        </p:nvSpPr>
        <p:spPr>
          <a:xfrm>
            <a:off x="381000" y="2438400"/>
            <a:ext cx="7467600" cy="3733800"/>
          </a:xfrm>
        </p:spPr>
        <p:txBody>
          <a:bodyPr>
            <a:normAutofit/>
          </a:bodyPr>
          <a:lstStyle/>
          <a:p>
            <a:r>
              <a:rPr lang="en-US" b="1" dirty="0" smtClean="0"/>
              <a:t>I come here </a:t>
            </a:r>
            <a:r>
              <a:rPr lang="en-US" b="1" dirty="0" smtClean="0">
                <a:solidFill>
                  <a:srgbClr val="FF0000"/>
                </a:solidFill>
              </a:rPr>
              <a:t>to learn </a:t>
            </a:r>
            <a:r>
              <a:rPr lang="en-US" b="1" dirty="0" smtClean="0"/>
              <a:t>English.</a:t>
            </a:r>
          </a:p>
          <a:p>
            <a:endParaRPr lang="en-US" b="1" dirty="0" smtClean="0"/>
          </a:p>
          <a:p>
            <a:r>
              <a:rPr lang="en-US" b="1" dirty="0" smtClean="0"/>
              <a:t>James called </a:t>
            </a:r>
            <a:r>
              <a:rPr lang="en-US" b="1" dirty="0" smtClean="0">
                <a:solidFill>
                  <a:srgbClr val="FF0000"/>
                </a:solidFill>
              </a:rPr>
              <a:t>to leave </a:t>
            </a:r>
            <a:r>
              <a:rPr lang="en-US" b="1" dirty="0" smtClean="0"/>
              <a:t>a message.</a:t>
            </a:r>
          </a:p>
          <a:p>
            <a:endParaRPr lang="en-US" b="1" dirty="0" smtClean="0"/>
          </a:p>
          <a:p>
            <a:r>
              <a:rPr lang="en-US" b="1" dirty="0" smtClean="0"/>
              <a:t>I bought a present </a:t>
            </a:r>
            <a:r>
              <a:rPr lang="en-US" b="1" dirty="0" smtClean="0">
                <a:solidFill>
                  <a:srgbClr val="FF0000"/>
                </a:solidFill>
              </a:rPr>
              <a:t>to give </a:t>
            </a:r>
            <a:r>
              <a:rPr lang="en-US" b="1" dirty="0" smtClean="0"/>
              <a:t>to you.</a:t>
            </a:r>
          </a:p>
          <a:p>
            <a:endParaRPr lang="en-US" b="1" dirty="0" smtClean="0"/>
          </a:p>
          <a:p>
            <a:r>
              <a:rPr lang="en-US" b="1" dirty="0" smtClean="0"/>
              <a:t>Paul works  </a:t>
            </a:r>
            <a:r>
              <a:rPr lang="en-US" b="1" dirty="0" smtClean="0">
                <a:solidFill>
                  <a:srgbClr val="FF0000"/>
                </a:solidFill>
              </a:rPr>
              <a:t>to feed</a:t>
            </a:r>
            <a:r>
              <a:rPr lang="en-US" b="1" dirty="0" smtClean="0"/>
              <a:t> his children.</a:t>
            </a:r>
          </a:p>
          <a:p>
            <a:pPr>
              <a:buNone/>
            </a:pPr>
            <a:endParaRPr lang="en-US" b="1" dirty="0" smtClean="0"/>
          </a:p>
          <a:p>
            <a:endParaRPr lang="en-US" dirty="0"/>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b="1" dirty="0" err="1" smtClean="0"/>
              <a:t>i</a:t>
            </a:r>
            <a:r>
              <a:rPr lang="en-US" b="1" dirty="0" smtClean="0"/>
              <a:t>-try</a:t>
            </a:r>
            <a:endParaRPr lang="en-US" b="1"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Infinitives are used as either nouns, adjectives or adverbs. Can you find and underline all the infinitives used below? </a:t>
            </a:r>
          </a:p>
          <a:p>
            <a:pPr>
              <a:buNone/>
            </a:pPr>
            <a:r>
              <a:rPr lang="en-US" dirty="0" smtClean="0"/>
              <a:t>1. To win the drawing contest was Amy’s secret wish. </a:t>
            </a:r>
          </a:p>
          <a:p>
            <a:endParaRPr lang="en-US" dirty="0" smtClean="0"/>
          </a:p>
          <a:p>
            <a:pPr>
              <a:buNone/>
            </a:pPr>
            <a:r>
              <a:rPr lang="en-US" dirty="0" smtClean="0"/>
              <a:t>2. Here is the pitcher to fill. </a:t>
            </a:r>
          </a:p>
          <a:p>
            <a:endParaRPr lang="en-US" dirty="0" smtClean="0"/>
          </a:p>
          <a:p>
            <a:pPr>
              <a:buNone/>
            </a:pPr>
            <a:r>
              <a:rPr lang="en-US" dirty="0" smtClean="0"/>
              <a:t>3. Marian played to win. </a:t>
            </a:r>
          </a:p>
          <a:p>
            <a:endParaRPr lang="en-US" dirty="0" smtClean="0"/>
          </a:p>
          <a:p>
            <a:pPr>
              <a:buNone/>
            </a:pPr>
            <a:r>
              <a:rPr lang="en-US" dirty="0" smtClean="0"/>
              <a:t>4. I want to sail my boat this summer. </a:t>
            </a:r>
          </a:p>
          <a:p>
            <a:endParaRPr lang="en-US" dirty="0" smtClean="0"/>
          </a:p>
          <a:p>
            <a:pPr>
              <a:buNone/>
            </a:pPr>
            <a:r>
              <a:rPr lang="en-US" dirty="0" smtClean="0"/>
              <a:t>5. Here is a book to keep. </a:t>
            </a:r>
          </a:p>
          <a:p>
            <a:endParaRPr lang="en-US" dirty="0" smtClean="0"/>
          </a:p>
          <a:p>
            <a:pPr>
              <a:buNone/>
            </a:pPr>
            <a:r>
              <a:rPr lang="en-US" dirty="0" smtClean="0"/>
              <a:t>6. To pass the history test is John’s hope. </a:t>
            </a:r>
          </a:p>
          <a:p>
            <a:endParaRPr 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b="1" dirty="0" err="1" smtClean="0"/>
              <a:t>i</a:t>
            </a:r>
            <a:r>
              <a:rPr lang="en-US" b="1" dirty="0" smtClean="0"/>
              <a:t>-try</a:t>
            </a:r>
            <a:endParaRPr lang="en-US" b="1"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Infinitives are used as either nouns, adjectives or adverbs. Can you find and underline all the infinitives used below? </a:t>
            </a:r>
          </a:p>
          <a:p>
            <a:pPr>
              <a:buNone/>
            </a:pPr>
            <a:r>
              <a:rPr lang="en-US" dirty="0" smtClean="0"/>
              <a:t>1. To win the drawing contest was Amy’s secret wish. </a:t>
            </a:r>
          </a:p>
          <a:p>
            <a:endParaRPr lang="en-US" dirty="0" smtClean="0"/>
          </a:p>
          <a:p>
            <a:pPr>
              <a:buNone/>
            </a:pPr>
            <a:r>
              <a:rPr lang="en-US" dirty="0" smtClean="0"/>
              <a:t>2. Here is the pitcher to fill. </a:t>
            </a:r>
          </a:p>
          <a:p>
            <a:endParaRPr lang="en-US" dirty="0" smtClean="0"/>
          </a:p>
          <a:p>
            <a:pPr>
              <a:buNone/>
            </a:pPr>
            <a:r>
              <a:rPr lang="en-US" dirty="0" smtClean="0"/>
              <a:t>3. Marian played to win. </a:t>
            </a:r>
          </a:p>
          <a:p>
            <a:endParaRPr lang="en-US" dirty="0" smtClean="0"/>
          </a:p>
          <a:p>
            <a:pPr>
              <a:buNone/>
            </a:pPr>
            <a:r>
              <a:rPr lang="en-US" dirty="0" smtClean="0"/>
              <a:t>4. I want to sail my boat this summer. </a:t>
            </a:r>
          </a:p>
          <a:p>
            <a:endParaRPr lang="en-US" dirty="0" smtClean="0"/>
          </a:p>
          <a:p>
            <a:pPr>
              <a:buNone/>
            </a:pPr>
            <a:r>
              <a:rPr lang="en-US" dirty="0" smtClean="0"/>
              <a:t>5. Here is a book to keep. </a:t>
            </a:r>
          </a:p>
          <a:p>
            <a:endParaRPr lang="en-US" dirty="0" smtClean="0"/>
          </a:p>
          <a:p>
            <a:pPr>
              <a:buNone/>
            </a:pPr>
            <a:r>
              <a:rPr lang="en-US" dirty="0" smtClean="0"/>
              <a:t>6. To pass the history test is John’s hope. </a:t>
            </a:r>
          </a:p>
          <a:p>
            <a:endParaRPr lang="en-US" dirty="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5786" y="214290"/>
            <a:ext cx="7236276"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Infinitive or gerund</a:t>
            </a:r>
          </a:p>
        </p:txBody>
      </p:sp>
      <p:sp>
        <p:nvSpPr>
          <p:cNvPr id="3" name="2 CuadroTexto"/>
          <p:cNvSpPr txBox="1"/>
          <p:nvPr/>
        </p:nvSpPr>
        <p:spPr>
          <a:xfrm>
            <a:off x="71438" y="1714500"/>
            <a:ext cx="8906605" cy="492443"/>
          </a:xfrm>
          <a:prstGeom prst="rect">
            <a:avLst/>
          </a:prstGeom>
          <a:noFill/>
        </p:spPr>
        <p:txBody>
          <a:bodyPr wrap="non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Joana doesn’t need___________ money from the bank.</a:t>
            </a:r>
            <a:endParaRPr lang="en-US" sz="2600" b="1" dirty="0">
              <a:solidFill>
                <a:schemeClr val="accent1">
                  <a:lumMod val="50000"/>
                </a:schemeClr>
              </a:solidFill>
              <a:latin typeface="Arial Rounded MT Bold"/>
            </a:endParaRPr>
          </a:p>
        </p:txBody>
      </p:sp>
      <p:sp>
        <p:nvSpPr>
          <p:cNvPr id="4" name="3 Rectángulo"/>
          <p:cNvSpPr/>
          <p:nvPr/>
        </p:nvSpPr>
        <p:spPr>
          <a:xfrm>
            <a:off x="1357258" y="2428868"/>
            <a:ext cx="1721946"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borrow</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5" name="4 Rectángulo"/>
          <p:cNvSpPr/>
          <p:nvPr/>
        </p:nvSpPr>
        <p:spPr>
          <a:xfrm>
            <a:off x="4857720" y="2500306"/>
            <a:ext cx="1814920"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smtClean="0">
                <a:ln w="11430"/>
                <a:solidFill>
                  <a:srgbClr val="C00000"/>
                </a:solidFill>
                <a:effectLst>
                  <a:outerShdw blurRad="80000" dist="40000" dir="5040000" algn="tl">
                    <a:srgbClr val="000000">
                      <a:alpha val="30000"/>
                    </a:srgbClr>
                  </a:outerShdw>
                </a:effectLst>
                <a:latin typeface="Arial Rounded MT Bold"/>
              </a:rPr>
              <a:t>borrowing</a:t>
            </a:r>
            <a:endParaRPr lang="en-U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3421558" y="1722111"/>
            <a:ext cx="172194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smtClean="0">
                <a:ln w="11430"/>
                <a:solidFill>
                  <a:srgbClr val="C00000"/>
                </a:solidFill>
                <a:effectLst>
                  <a:outerShdw blurRad="80000" dist="40000" dir="5040000" algn="tl">
                    <a:srgbClr val="000000">
                      <a:alpha val="30000"/>
                    </a:srgbClr>
                  </a:outerShdw>
                </a:effectLst>
                <a:latin typeface="Arial Rounded MT Bold"/>
              </a:rPr>
              <a:t>to borrow</a:t>
            </a:r>
            <a:endParaRPr lang="en-U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203000" y="3571875"/>
            <a:ext cx="7869462" cy="492443"/>
          </a:xfrm>
          <a:prstGeom prst="rect">
            <a:avLst/>
          </a:prstGeom>
          <a:noFill/>
        </p:spPr>
        <p:txBody>
          <a:bodyPr wrap="non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James is planning _____________ out of school.</a:t>
            </a:r>
            <a:endParaRPr lang="en-US" sz="2600" b="1" dirty="0">
              <a:solidFill>
                <a:schemeClr val="accent1">
                  <a:lumMod val="50000"/>
                </a:schemeClr>
              </a:solidFill>
              <a:latin typeface="Arial Rounded MT Bold"/>
            </a:endParaRPr>
          </a:p>
        </p:txBody>
      </p:sp>
      <p:sp>
        <p:nvSpPr>
          <p:cNvPr id="8" name="7 Rectángulo"/>
          <p:cNvSpPr/>
          <p:nvPr/>
        </p:nvSpPr>
        <p:spPr>
          <a:xfrm>
            <a:off x="1890672" y="4286256"/>
            <a:ext cx="1332416"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drop</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9" name="8 Rectángulo"/>
          <p:cNvSpPr/>
          <p:nvPr/>
        </p:nvSpPr>
        <p:spPr>
          <a:xfrm>
            <a:off x="5391134" y="4357694"/>
            <a:ext cx="162897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dropping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10" name="9 Rectángulo"/>
          <p:cNvSpPr/>
          <p:nvPr/>
        </p:nvSpPr>
        <p:spPr>
          <a:xfrm>
            <a:off x="3774868" y="3571876"/>
            <a:ext cx="133241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drop</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19321" y="1000120"/>
            <a:ext cx="6681637" cy="492443"/>
          </a:xfrm>
          <a:prstGeom prst="rect">
            <a:avLst/>
          </a:prstGeom>
          <a:noFill/>
        </p:spPr>
        <p:txBody>
          <a:bodyPr wrap="none">
            <a:spAutoFit/>
          </a:bodyPr>
          <a:lstStyle/>
          <a:p>
            <a:pPr fontAlgn="auto">
              <a:spcBef>
                <a:spcPts val="0"/>
              </a:spcBef>
              <a:spcAft>
                <a:spcPts val="0"/>
              </a:spcAft>
              <a:defRPr/>
            </a:pPr>
            <a:r>
              <a:rPr lang="en-US" sz="2600" b="1" dirty="0">
                <a:solidFill>
                  <a:schemeClr val="accent1">
                    <a:lumMod val="50000"/>
                  </a:schemeClr>
                </a:solidFill>
                <a:latin typeface="Arial Rounded MT Bold"/>
              </a:rPr>
              <a:t>Mariana wants ________ a long vacation.</a:t>
            </a:r>
          </a:p>
        </p:txBody>
      </p:sp>
      <p:sp>
        <p:nvSpPr>
          <p:cNvPr id="4" name="3 Rectángulo"/>
          <p:cNvSpPr/>
          <p:nvPr/>
        </p:nvSpPr>
        <p:spPr>
          <a:xfrm>
            <a:off x="2105141" y="1714488"/>
            <a:ext cx="1260281"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take</a:t>
            </a:r>
          </a:p>
        </p:txBody>
      </p:sp>
      <p:sp>
        <p:nvSpPr>
          <p:cNvPr id="5" name="4 Rectángulo"/>
          <p:cNvSpPr/>
          <p:nvPr/>
        </p:nvSpPr>
        <p:spPr>
          <a:xfrm>
            <a:off x="5605603" y="1785926"/>
            <a:ext cx="116730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taking</a:t>
            </a:r>
          </a:p>
        </p:txBody>
      </p:sp>
      <p:sp>
        <p:nvSpPr>
          <p:cNvPr id="6" name="5 Rectángulo"/>
          <p:cNvSpPr/>
          <p:nvPr/>
        </p:nvSpPr>
        <p:spPr>
          <a:xfrm>
            <a:off x="3533901" y="1000108"/>
            <a:ext cx="1260281"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to take</a:t>
            </a:r>
          </a:p>
        </p:txBody>
      </p:sp>
      <p:sp>
        <p:nvSpPr>
          <p:cNvPr id="7" name="6 CuadroTexto"/>
          <p:cNvSpPr txBox="1"/>
          <p:nvPr/>
        </p:nvSpPr>
        <p:spPr>
          <a:xfrm>
            <a:off x="85358" y="3357562"/>
            <a:ext cx="8772922" cy="892552"/>
          </a:xfrm>
          <a:prstGeom prst="rect">
            <a:avLst/>
          </a:prstGeom>
          <a:noFill/>
        </p:spPr>
        <p:txBody>
          <a:bodyPr wrap="square">
            <a:spAutoFit/>
          </a:bodyPr>
          <a:lstStyle/>
          <a:p>
            <a:pPr fontAlgn="auto">
              <a:spcBef>
                <a:spcPts val="0"/>
              </a:spcBef>
              <a:spcAft>
                <a:spcPts val="0"/>
              </a:spcAft>
              <a:defRPr/>
            </a:pPr>
            <a:r>
              <a:rPr lang="en-US" sz="2600" b="1" dirty="0">
                <a:solidFill>
                  <a:schemeClr val="accent1">
                    <a:lumMod val="50000"/>
                  </a:schemeClr>
                </a:solidFill>
                <a:latin typeface="Arial Rounded MT Bold"/>
              </a:rPr>
              <a:t>My family does not enjoy __________ on vacation in July.</a:t>
            </a:r>
          </a:p>
        </p:txBody>
      </p:sp>
      <p:sp>
        <p:nvSpPr>
          <p:cNvPr id="8" name="7 Rectángulo"/>
          <p:cNvSpPr/>
          <p:nvPr/>
        </p:nvSpPr>
        <p:spPr>
          <a:xfrm>
            <a:off x="1773030" y="4865383"/>
            <a:ext cx="998991"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go</a:t>
            </a:r>
          </a:p>
        </p:txBody>
      </p:sp>
      <p:sp>
        <p:nvSpPr>
          <p:cNvPr id="9" name="8 Rectángulo"/>
          <p:cNvSpPr/>
          <p:nvPr/>
        </p:nvSpPr>
        <p:spPr>
          <a:xfrm>
            <a:off x="5273492" y="4936821"/>
            <a:ext cx="109196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going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10" name="9 Rectángulo"/>
          <p:cNvSpPr/>
          <p:nvPr/>
        </p:nvSpPr>
        <p:spPr>
          <a:xfrm>
            <a:off x="4330636" y="3357563"/>
            <a:ext cx="109196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going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28627" y="1071558"/>
            <a:ext cx="8501091" cy="892552"/>
          </a:xfrm>
          <a:prstGeom prst="rect">
            <a:avLst/>
          </a:prstGeom>
          <a:noFill/>
        </p:spPr>
        <p:txBody>
          <a:bodyPr wrap="square">
            <a:spAutoFit/>
          </a:bodyPr>
          <a:lstStyle/>
          <a:p>
            <a:pPr fontAlgn="auto">
              <a:spcBef>
                <a:spcPts val="0"/>
              </a:spcBef>
              <a:spcAft>
                <a:spcPts val="0"/>
              </a:spcAft>
              <a:defRPr/>
            </a:pPr>
            <a:r>
              <a:rPr lang="en-US" sz="2600" b="1" dirty="0">
                <a:solidFill>
                  <a:schemeClr val="accent1">
                    <a:lumMod val="50000"/>
                  </a:schemeClr>
                </a:solidFill>
                <a:latin typeface="Arial Rounded MT Bold"/>
              </a:rPr>
              <a:t>My boss can’t stand ________________ in the last minute.</a:t>
            </a:r>
          </a:p>
        </p:txBody>
      </p:sp>
      <p:sp>
        <p:nvSpPr>
          <p:cNvPr id="4" name="3 Rectángulo"/>
          <p:cNvSpPr/>
          <p:nvPr/>
        </p:nvSpPr>
        <p:spPr>
          <a:xfrm>
            <a:off x="1539428" y="1936425"/>
            <a:ext cx="1632178"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cancel</a:t>
            </a:r>
          </a:p>
        </p:txBody>
      </p:sp>
      <p:sp>
        <p:nvSpPr>
          <p:cNvPr id="5" name="4 Rectángulo"/>
          <p:cNvSpPr/>
          <p:nvPr/>
        </p:nvSpPr>
        <p:spPr>
          <a:xfrm>
            <a:off x="5039890" y="2007863"/>
            <a:ext cx="181812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cancelling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3929058" y="1000108"/>
            <a:ext cx="181812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cancelling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412714" y="4006848"/>
            <a:ext cx="8016938" cy="492443"/>
          </a:xfrm>
          <a:prstGeom prst="rect">
            <a:avLst/>
          </a:prstGeom>
          <a:noFill/>
        </p:spPr>
        <p:txBody>
          <a:bodyPr wrap="none">
            <a:spAutoFit/>
          </a:bodyPr>
          <a:lstStyle/>
          <a:p>
            <a:pPr fontAlgn="auto">
              <a:spcBef>
                <a:spcPts val="0"/>
              </a:spcBef>
              <a:spcAft>
                <a:spcPts val="0"/>
              </a:spcAft>
              <a:defRPr/>
            </a:pPr>
            <a:r>
              <a:rPr lang="en-US" sz="2600" b="1" dirty="0">
                <a:solidFill>
                  <a:schemeClr val="accent1">
                    <a:lumMod val="50000"/>
                  </a:schemeClr>
                </a:solidFill>
                <a:latin typeface="Arial Rounded MT Bold"/>
              </a:rPr>
              <a:t>Monica loves ___________in the production area.</a:t>
            </a:r>
          </a:p>
        </p:txBody>
      </p:sp>
      <p:sp>
        <p:nvSpPr>
          <p:cNvPr id="8" name="7 Rectángulo"/>
          <p:cNvSpPr/>
          <p:nvPr/>
        </p:nvSpPr>
        <p:spPr>
          <a:xfrm>
            <a:off x="1698567" y="4721378"/>
            <a:ext cx="1370888"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work</a:t>
            </a:r>
          </a:p>
        </p:txBody>
      </p:sp>
      <p:sp>
        <p:nvSpPr>
          <p:cNvPr id="9" name="8 Rectángulo"/>
          <p:cNvSpPr/>
          <p:nvPr/>
        </p:nvSpPr>
        <p:spPr>
          <a:xfrm>
            <a:off x="5199029" y="4792816"/>
            <a:ext cx="146386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working</a:t>
            </a:r>
          </a:p>
        </p:txBody>
      </p:sp>
      <p:sp>
        <p:nvSpPr>
          <p:cNvPr id="10" name="9 Rectángulo"/>
          <p:cNvSpPr/>
          <p:nvPr/>
        </p:nvSpPr>
        <p:spPr>
          <a:xfrm>
            <a:off x="2841575" y="3929066"/>
            <a:ext cx="146386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working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42875" y="1714500"/>
            <a:ext cx="8715405" cy="892552"/>
          </a:xfrm>
          <a:prstGeom prst="rect">
            <a:avLst/>
          </a:prstGeom>
          <a:noFill/>
        </p:spPr>
        <p:txBody>
          <a:bodyPr wrap="square">
            <a:spAutoFit/>
          </a:bodyPr>
          <a:lstStyle/>
          <a:p>
            <a:pPr fontAlgn="auto">
              <a:spcBef>
                <a:spcPts val="0"/>
              </a:spcBef>
              <a:spcAft>
                <a:spcPts val="0"/>
              </a:spcAft>
              <a:defRPr/>
            </a:pPr>
            <a:r>
              <a:rPr lang="en-US" sz="2600" b="1" dirty="0">
                <a:solidFill>
                  <a:schemeClr val="accent1">
                    <a:lumMod val="50000"/>
                  </a:schemeClr>
                </a:solidFill>
                <a:latin typeface="Arial Rounded MT Bold"/>
              </a:rPr>
              <a:t>The Manager doesn’t mind _________ for someone at the airport.</a:t>
            </a:r>
          </a:p>
        </p:txBody>
      </p:sp>
      <p:sp>
        <p:nvSpPr>
          <p:cNvPr id="4" name="3 Rectángulo"/>
          <p:cNvSpPr/>
          <p:nvPr/>
        </p:nvSpPr>
        <p:spPr>
          <a:xfrm>
            <a:off x="1737782" y="2579367"/>
            <a:ext cx="1241044"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wait</a:t>
            </a:r>
          </a:p>
        </p:txBody>
      </p:sp>
      <p:sp>
        <p:nvSpPr>
          <p:cNvPr id="5" name="4 Rectángulo"/>
          <p:cNvSpPr/>
          <p:nvPr/>
        </p:nvSpPr>
        <p:spPr>
          <a:xfrm>
            <a:off x="5238244" y="2650805"/>
            <a:ext cx="1334020"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waiting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4666740" y="1650673"/>
            <a:ext cx="1334020"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waiting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142875" y="4292600"/>
            <a:ext cx="7529690" cy="492443"/>
          </a:xfrm>
          <a:prstGeom prst="rect">
            <a:avLst/>
          </a:prstGeom>
          <a:noFill/>
        </p:spPr>
        <p:txBody>
          <a:bodyPr wrap="non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______________ you need more than two years.</a:t>
            </a:r>
            <a:endParaRPr lang="en-US" sz="2600" b="1" dirty="0">
              <a:solidFill>
                <a:schemeClr val="accent1">
                  <a:lumMod val="50000"/>
                </a:schemeClr>
              </a:solidFill>
              <a:latin typeface="Arial Rounded MT Bold"/>
            </a:endParaRPr>
          </a:p>
        </p:txBody>
      </p:sp>
      <p:sp>
        <p:nvSpPr>
          <p:cNvPr id="8" name="7 Rectángulo"/>
          <p:cNvSpPr/>
          <p:nvPr/>
        </p:nvSpPr>
        <p:spPr>
          <a:xfrm>
            <a:off x="1428728" y="5007130"/>
            <a:ext cx="1390124"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learn</a:t>
            </a:r>
          </a:p>
        </p:txBody>
      </p:sp>
      <p:sp>
        <p:nvSpPr>
          <p:cNvPr id="9" name="8 Rectángulo"/>
          <p:cNvSpPr/>
          <p:nvPr/>
        </p:nvSpPr>
        <p:spPr>
          <a:xfrm>
            <a:off x="4929190" y="5078568"/>
            <a:ext cx="148309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learning</a:t>
            </a:r>
          </a:p>
        </p:txBody>
      </p:sp>
      <p:sp>
        <p:nvSpPr>
          <p:cNvPr id="10" name="9 Rectángulo"/>
          <p:cNvSpPr/>
          <p:nvPr/>
        </p:nvSpPr>
        <p:spPr>
          <a:xfrm>
            <a:off x="399008" y="4222441"/>
            <a:ext cx="145834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To learn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85785" y="1714500"/>
            <a:ext cx="8447377" cy="492443"/>
          </a:xfrm>
          <a:prstGeom prst="rect">
            <a:avLst/>
          </a:prstGeom>
          <a:noFill/>
        </p:spPr>
        <p:txBody>
          <a:bodyPr wrap="none">
            <a:spAutoFit/>
          </a:bodyPr>
          <a:lstStyle/>
          <a:p>
            <a:pPr fontAlgn="auto">
              <a:spcBef>
                <a:spcPts val="0"/>
              </a:spcBef>
              <a:spcAft>
                <a:spcPts val="0"/>
              </a:spcAft>
              <a:defRPr/>
            </a:pPr>
            <a:r>
              <a:rPr lang="en-US" sz="2600" b="1" dirty="0">
                <a:solidFill>
                  <a:schemeClr val="accent1">
                    <a:lumMod val="50000"/>
                  </a:schemeClr>
                </a:solidFill>
                <a:latin typeface="Arial Rounded MT Bold"/>
              </a:rPr>
              <a:t>_________ text messages has become very popular.</a:t>
            </a:r>
          </a:p>
        </p:txBody>
      </p:sp>
      <p:sp>
        <p:nvSpPr>
          <p:cNvPr id="4" name="3 Rectángulo"/>
          <p:cNvSpPr/>
          <p:nvPr/>
        </p:nvSpPr>
        <p:spPr>
          <a:xfrm>
            <a:off x="1857388" y="2428868"/>
            <a:ext cx="1370889"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send</a:t>
            </a:r>
          </a:p>
        </p:txBody>
      </p:sp>
      <p:sp>
        <p:nvSpPr>
          <p:cNvPr id="5" name="4 Rectángulo"/>
          <p:cNvSpPr/>
          <p:nvPr/>
        </p:nvSpPr>
        <p:spPr>
          <a:xfrm>
            <a:off x="5357850" y="2500306"/>
            <a:ext cx="1463863"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sending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428660" y="1643050"/>
            <a:ext cx="150073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Sending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357158" y="4214818"/>
            <a:ext cx="9001125" cy="492443"/>
          </a:xfrm>
          <a:prstGeom prst="rect">
            <a:avLst/>
          </a:prstGeom>
          <a:noFill/>
        </p:spPr>
        <p:txBody>
          <a:bodyPr>
            <a:spAutoFit/>
          </a:bodyPr>
          <a:lstStyle/>
          <a:p>
            <a:pPr fontAlgn="auto">
              <a:spcBef>
                <a:spcPts val="0"/>
              </a:spcBef>
              <a:spcAft>
                <a:spcPts val="0"/>
              </a:spcAft>
              <a:defRPr/>
            </a:pPr>
            <a:r>
              <a:rPr lang="en-US" sz="2600" b="1" dirty="0">
                <a:solidFill>
                  <a:schemeClr val="accent1">
                    <a:lumMod val="50000"/>
                  </a:schemeClr>
                </a:solidFill>
                <a:latin typeface="Arial Rounded MT Bold"/>
              </a:rPr>
              <a:t>______________a computer, you need some training.</a:t>
            </a:r>
          </a:p>
        </p:txBody>
      </p:sp>
      <p:sp>
        <p:nvSpPr>
          <p:cNvPr id="8" name="7 Rectángulo"/>
          <p:cNvSpPr/>
          <p:nvPr/>
        </p:nvSpPr>
        <p:spPr>
          <a:xfrm>
            <a:off x="1857388" y="5007130"/>
            <a:ext cx="1797287"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operate</a:t>
            </a:r>
          </a:p>
        </p:txBody>
      </p:sp>
      <p:sp>
        <p:nvSpPr>
          <p:cNvPr id="9" name="8 Rectángulo"/>
          <p:cNvSpPr/>
          <p:nvPr/>
        </p:nvSpPr>
        <p:spPr>
          <a:xfrm>
            <a:off x="5357850" y="5078568"/>
            <a:ext cx="1704313"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operating</a:t>
            </a:r>
          </a:p>
        </p:txBody>
      </p:sp>
      <p:sp>
        <p:nvSpPr>
          <p:cNvPr id="10" name="9 Rectángulo"/>
          <p:cNvSpPr/>
          <p:nvPr/>
        </p:nvSpPr>
        <p:spPr>
          <a:xfrm>
            <a:off x="714380" y="4143380"/>
            <a:ext cx="186551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a:ln w="11430"/>
                <a:solidFill>
                  <a:srgbClr val="C00000"/>
                </a:solidFill>
                <a:effectLst>
                  <a:outerShdw blurRad="80000" dist="40000" dir="5040000" algn="tl">
                    <a:srgbClr val="000000">
                      <a:alpha val="30000"/>
                    </a:srgbClr>
                  </a:outerShdw>
                </a:effectLst>
                <a:latin typeface="Arial Rounded MT Bold"/>
              </a:rPr>
              <a:t>To operate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57159" y="1285860"/>
            <a:ext cx="8358246" cy="892552"/>
          </a:xfrm>
          <a:prstGeom prst="rect">
            <a:avLst/>
          </a:prstGeom>
          <a:noFill/>
        </p:spPr>
        <p:txBody>
          <a:bodyPr wrap="square">
            <a:spAutoFit/>
          </a:bodyPr>
          <a:lstStyle/>
          <a:p>
            <a:pPr fontAlgn="auto">
              <a:spcBef>
                <a:spcPts val="0"/>
              </a:spcBef>
              <a:spcAft>
                <a:spcPts val="0"/>
              </a:spcAft>
              <a:defRPr/>
            </a:pPr>
            <a:r>
              <a:rPr lang="en-US" sz="2600" b="1" dirty="0">
                <a:solidFill>
                  <a:schemeClr val="accent1">
                    <a:lumMod val="50000"/>
                  </a:schemeClr>
                </a:solidFill>
                <a:latin typeface="Arial Rounded MT Bold"/>
              </a:rPr>
              <a:t>At night I just want to stop __________ and go to bed</a:t>
            </a:r>
            <a:r>
              <a:rPr lang="en-US" sz="2600" b="1" dirty="0" smtClean="0">
                <a:solidFill>
                  <a:schemeClr val="accent1">
                    <a:lumMod val="50000"/>
                  </a:schemeClr>
                </a:solidFill>
                <a:latin typeface="Arial Rounded MT Bold"/>
              </a:rPr>
              <a:t>.</a:t>
            </a:r>
            <a:endParaRPr lang="en-US" sz="2600" b="1" dirty="0">
              <a:solidFill>
                <a:schemeClr val="accent1">
                  <a:lumMod val="50000"/>
                </a:schemeClr>
              </a:solidFill>
              <a:latin typeface="Arial Rounded MT Bold"/>
            </a:endParaRPr>
          </a:p>
        </p:txBody>
      </p:sp>
      <p:sp>
        <p:nvSpPr>
          <p:cNvPr id="4" name="3 Rectángulo"/>
          <p:cNvSpPr/>
          <p:nvPr/>
        </p:nvSpPr>
        <p:spPr>
          <a:xfrm>
            <a:off x="1428728" y="2071678"/>
            <a:ext cx="1370888"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work</a:t>
            </a:r>
          </a:p>
        </p:txBody>
      </p:sp>
      <p:sp>
        <p:nvSpPr>
          <p:cNvPr id="5" name="4 Rectángulo"/>
          <p:cNvSpPr/>
          <p:nvPr/>
        </p:nvSpPr>
        <p:spPr>
          <a:xfrm>
            <a:off x="4929190" y="2143116"/>
            <a:ext cx="146386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working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4894088" y="1293483"/>
            <a:ext cx="146386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working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428596" y="3715880"/>
            <a:ext cx="8715404" cy="892552"/>
          </a:xfrm>
          <a:prstGeom prst="rect">
            <a:avLst/>
          </a:prstGeom>
          <a:noFill/>
        </p:spPr>
        <p:txBody>
          <a:bodyPr wrap="square">
            <a:spAutoFit/>
          </a:bodyPr>
          <a:lstStyle/>
          <a:p>
            <a:pPr fontAlgn="auto">
              <a:spcBef>
                <a:spcPts val="0"/>
              </a:spcBef>
              <a:spcAft>
                <a:spcPts val="0"/>
              </a:spcAft>
              <a:defRPr/>
            </a:pPr>
            <a:r>
              <a:rPr lang="en-US" sz="2600" b="1" dirty="0">
                <a:solidFill>
                  <a:schemeClr val="accent1">
                    <a:lumMod val="50000"/>
                  </a:schemeClr>
                </a:solidFill>
                <a:latin typeface="Arial Rounded MT Bold"/>
              </a:rPr>
              <a:t>I was playing cards and I stopped __________ on my thesis.</a:t>
            </a:r>
          </a:p>
        </p:txBody>
      </p:sp>
      <p:sp>
        <p:nvSpPr>
          <p:cNvPr id="8" name="7 Rectángulo"/>
          <p:cNvSpPr/>
          <p:nvPr/>
        </p:nvSpPr>
        <p:spPr>
          <a:xfrm>
            <a:off x="1581128" y="4722507"/>
            <a:ext cx="1370888"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work</a:t>
            </a:r>
          </a:p>
        </p:txBody>
      </p:sp>
      <p:sp>
        <p:nvSpPr>
          <p:cNvPr id="9" name="8 Rectángulo"/>
          <p:cNvSpPr/>
          <p:nvPr/>
        </p:nvSpPr>
        <p:spPr>
          <a:xfrm>
            <a:off x="5081590" y="4793945"/>
            <a:ext cx="146386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working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10" name="9 Rectángulo"/>
          <p:cNvSpPr/>
          <p:nvPr/>
        </p:nvSpPr>
        <p:spPr>
          <a:xfrm>
            <a:off x="6072198" y="3715881"/>
            <a:ext cx="137088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a:ln w="11430"/>
                <a:solidFill>
                  <a:srgbClr val="C00000"/>
                </a:solidFill>
                <a:effectLst>
                  <a:outerShdw blurRad="80000" dist="40000" dir="5040000" algn="tl">
                    <a:srgbClr val="000000">
                      <a:alpha val="30000"/>
                    </a:srgbClr>
                  </a:outerShdw>
                </a:effectLst>
                <a:latin typeface="Arial Rounded MT Bold"/>
              </a:rPr>
              <a:t>to</a:t>
            </a:r>
            <a:r>
              <a:rPr lang="es-ES" sz="2600" b="1" dirty="0">
                <a:ln w="11430"/>
                <a:solidFill>
                  <a:srgbClr val="C00000"/>
                </a:solidFill>
                <a:effectLst>
                  <a:outerShdw blurRad="80000" dist="40000" dir="5040000" algn="tl">
                    <a:srgbClr val="000000">
                      <a:alpha val="30000"/>
                    </a:srgbClr>
                  </a:outerShdw>
                </a:effectLst>
                <a:latin typeface="Arial Rounded MT Bold"/>
              </a:rPr>
              <a:t> </a:t>
            </a:r>
            <a:r>
              <a:rPr lang="es-ES" sz="2600" b="1" dirty="0" err="1">
                <a:ln w="11430"/>
                <a:solidFill>
                  <a:srgbClr val="C00000"/>
                </a:solidFill>
                <a:effectLst>
                  <a:outerShdw blurRad="80000" dist="40000" dir="5040000" algn="tl">
                    <a:srgbClr val="000000">
                      <a:alpha val="30000"/>
                    </a:srgbClr>
                  </a:outerShdw>
                </a:effectLst>
                <a:latin typeface="Arial Rounded MT Bold"/>
              </a:rPr>
              <a:t>work</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00034" y="1714500"/>
            <a:ext cx="6386107" cy="584775"/>
          </a:xfrm>
          <a:prstGeom prst="rect">
            <a:avLst/>
          </a:prstGeom>
          <a:noFill/>
        </p:spPr>
        <p:txBody>
          <a:bodyPr wrap="none">
            <a:spAutoFit/>
          </a:bodyPr>
          <a:lstStyle/>
          <a:p>
            <a:pPr fontAlgn="auto">
              <a:spcBef>
                <a:spcPts val="0"/>
              </a:spcBef>
              <a:spcAft>
                <a:spcPts val="0"/>
              </a:spcAft>
              <a:defRPr/>
            </a:pPr>
            <a:r>
              <a:rPr lang="en-US" sz="3200" b="1" dirty="0" smtClean="0">
                <a:solidFill>
                  <a:schemeClr val="accent1">
                    <a:lumMod val="50000"/>
                  </a:schemeClr>
                </a:solidFill>
                <a:latin typeface="Arial Narrow" pitchFamily="34" charset="0"/>
                <a:cs typeface="+mn-cs"/>
              </a:rPr>
              <a:t>My job involves ________ with money.</a:t>
            </a:r>
            <a:endParaRPr lang="en-US" sz="3200" b="1" dirty="0">
              <a:solidFill>
                <a:schemeClr val="accent1">
                  <a:lumMod val="50000"/>
                </a:schemeClr>
              </a:solidFill>
              <a:latin typeface="Arial Narrow" pitchFamily="34" charset="0"/>
              <a:cs typeface="+mn-cs"/>
            </a:endParaRPr>
          </a:p>
        </p:txBody>
      </p:sp>
      <p:sp>
        <p:nvSpPr>
          <p:cNvPr id="4" name="3 Rectángulo"/>
          <p:cNvSpPr/>
          <p:nvPr/>
        </p:nvSpPr>
        <p:spPr>
          <a:xfrm>
            <a:off x="1785854" y="2428868"/>
            <a:ext cx="1268297" cy="584775"/>
          </a:xfrm>
          <a:prstGeom prst="rect">
            <a:avLst/>
          </a:prstGeom>
          <a:noFill/>
        </p:spPr>
        <p:txBody>
          <a:bodyPr wrap="none">
            <a:spAutoFit/>
          </a:bodyPr>
          <a:lstStyle/>
          <a:p>
            <a:pPr algn="ctr" fontAlgn="auto">
              <a:spcBef>
                <a:spcPts val="0"/>
              </a:spcBef>
              <a:spcAft>
                <a:spcPts val="0"/>
              </a:spcAft>
              <a:defRPr/>
            </a:pPr>
            <a:r>
              <a:rPr lang="en-US" sz="3200" b="1" dirty="0">
                <a:ln w="1905"/>
                <a:solidFill>
                  <a:srgbClr val="C00000"/>
                </a:solidFill>
                <a:effectLst>
                  <a:innerShdw blurRad="69850" dist="43180" dir="5400000">
                    <a:srgbClr val="000000">
                      <a:alpha val="65000"/>
                    </a:srgbClr>
                  </a:innerShdw>
                </a:effectLst>
                <a:latin typeface="Arial Narrow" pitchFamily="34" charset="0"/>
                <a:cs typeface="+mn-cs"/>
              </a:rPr>
              <a:t>to </a:t>
            </a:r>
            <a:r>
              <a:rPr lang="en-US" sz="3200" b="1" dirty="0" smtClean="0">
                <a:ln w="1905"/>
                <a:solidFill>
                  <a:srgbClr val="C00000"/>
                </a:solidFill>
                <a:effectLst>
                  <a:innerShdw blurRad="69850" dist="43180" dir="5400000">
                    <a:srgbClr val="000000">
                      <a:alpha val="65000"/>
                    </a:srgbClr>
                  </a:innerShdw>
                </a:effectLst>
                <a:latin typeface="Arial Narrow" pitchFamily="34" charset="0"/>
                <a:cs typeface="+mn-cs"/>
              </a:rPr>
              <a:t>deal</a:t>
            </a:r>
            <a:endParaRPr lang="en-US" sz="3200" b="1" dirty="0">
              <a:ln w="1905"/>
              <a:solidFill>
                <a:srgbClr val="C00000"/>
              </a:solidFill>
              <a:effectLst>
                <a:innerShdw blurRad="69850" dist="43180" dir="5400000">
                  <a:srgbClr val="000000">
                    <a:alpha val="65000"/>
                  </a:srgbClr>
                </a:innerShdw>
              </a:effectLst>
              <a:latin typeface="Arial Narrow" pitchFamily="34" charset="0"/>
              <a:cs typeface="+mn-cs"/>
            </a:endParaRPr>
          </a:p>
        </p:txBody>
      </p:sp>
      <p:sp>
        <p:nvSpPr>
          <p:cNvPr id="5" name="4 Rectángulo"/>
          <p:cNvSpPr/>
          <p:nvPr/>
        </p:nvSpPr>
        <p:spPr>
          <a:xfrm>
            <a:off x="5286316" y="2500306"/>
            <a:ext cx="1361270"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3200" b="1" dirty="0" smtClean="0">
                <a:ln w="11430"/>
                <a:solidFill>
                  <a:srgbClr val="C00000"/>
                </a:solidFill>
                <a:effectLst>
                  <a:outerShdw blurRad="80000" dist="40000" dir="5040000" algn="tl">
                    <a:srgbClr val="000000">
                      <a:alpha val="30000"/>
                    </a:srgbClr>
                  </a:outerShdw>
                </a:effectLst>
                <a:latin typeface="Arial Narrow" pitchFamily="34" charset="0"/>
                <a:cs typeface="+mn-cs"/>
              </a:rPr>
              <a:t>dealing</a:t>
            </a:r>
            <a:endParaRPr lang="en-US" sz="32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
        <p:nvSpPr>
          <p:cNvPr id="6" name="5 Rectángulo"/>
          <p:cNvSpPr/>
          <p:nvPr/>
        </p:nvSpPr>
        <p:spPr>
          <a:xfrm>
            <a:off x="3214614" y="1714488"/>
            <a:ext cx="1361270"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3200" b="1" dirty="0" smtClean="0">
                <a:ln w="11430"/>
                <a:solidFill>
                  <a:srgbClr val="C00000"/>
                </a:solidFill>
                <a:effectLst>
                  <a:outerShdw blurRad="80000" dist="40000" dir="5040000" algn="tl">
                    <a:srgbClr val="000000">
                      <a:alpha val="30000"/>
                    </a:srgbClr>
                  </a:outerShdw>
                </a:effectLst>
                <a:latin typeface="Arial Narrow" pitchFamily="34" charset="0"/>
                <a:cs typeface="+mn-cs"/>
              </a:rPr>
              <a:t>dealing</a:t>
            </a:r>
            <a:endParaRPr lang="en-US" sz="32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
        <p:nvSpPr>
          <p:cNvPr id="7" name="6 CuadroTexto"/>
          <p:cNvSpPr txBox="1"/>
          <p:nvPr/>
        </p:nvSpPr>
        <p:spPr>
          <a:xfrm>
            <a:off x="357159" y="3571874"/>
            <a:ext cx="8429684" cy="1077218"/>
          </a:xfrm>
          <a:prstGeom prst="rect">
            <a:avLst/>
          </a:prstGeom>
          <a:noFill/>
        </p:spPr>
        <p:txBody>
          <a:bodyPr wrap="square">
            <a:spAutoFit/>
          </a:bodyPr>
          <a:lstStyle/>
          <a:p>
            <a:pPr fontAlgn="auto">
              <a:spcBef>
                <a:spcPts val="0"/>
              </a:spcBef>
              <a:spcAft>
                <a:spcPts val="0"/>
              </a:spcAft>
              <a:defRPr/>
            </a:pPr>
            <a:r>
              <a:rPr lang="en-US" sz="3200" b="1" dirty="0" smtClean="0">
                <a:solidFill>
                  <a:schemeClr val="accent1">
                    <a:lumMod val="50000"/>
                  </a:schemeClr>
                </a:solidFill>
                <a:latin typeface="Arial Narrow" pitchFamily="34" charset="0"/>
                <a:cs typeface="+mn-cs"/>
              </a:rPr>
              <a:t>My company doesn’t spend enough money on __________ staff.</a:t>
            </a:r>
            <a:endParaRPr lang="en-US" sz="3200" b="1" dirty="0">
              <a:solidFill>
                <a:schemeClr val="accent1">
                  <a:lumMod val="50000"/>
                </a:schemeClr>
              </a:solidFill>
              <a:latin typeface="Arial Narrow" pitchFamily="34" charset="0"/>
              <a:cs typeface="+mn-cs"/>
            </a:endParaRPr>
          </a:p>
        </p:txBody>
      </p:sp>
      <p:sp>
        <p:nvSpPr>
          <p:cNvPr id="8" name="7 Rectángulo"/>
          <p:cNvSpPr/>
          <p:nvPr/>
        </p:nvSpPr>
        <p:spPr>
          <a:xfrm>
            <a:off x="2044830" y="4701613"/>
            <a:ext cx="1324402" cy="584775"/>
          </a:xfrm>
          <a:prstGeom prst="rect">
            <a:avLst/>
          </a:prstGeom>
          <a:noFill/>
        </p:spPr>
        <p:txBody>
          <a:bodyPr wrap="none">
            <a:spAutoFit/>
          </a:bodyPr>
          <a:lstStyle/>
          <a:p>
            <a:pPr algn="ctr" fontAlgn="auto">
              <a:spcBef>
                <a:spcPts val="0"/>
              </a:spcBef>
              <a:spcAft>
                <a:spcPts val="0"/>
              </a:spcAft>
              <a:defRPr/>
            </a:pPr>
            <a:r>
              <a:rPr lang="en-US" sz="3200" b="1" dirty="0">
                <a:ln w="1905"/>
                <a:solidFill>
                  <a:srgbClr val="C00000"/>
                </a:solidFill>
                <a:effectLst>
                  <a:innerShdw blurRad="69850" dist="43180" dir="5400000">
                    <a:srgbClr val="000000">
                      <a:alpha val="65000"/>
                    </a:srgbClr>
                  </a:innerShdw>
                </a:effectLst>
                <a:latin typeface="Arial Narrow" pitchFamily="34" charset="0"/>
                <a:cs typeface="+mn-cs"/>
              </a:rPr>
              <a:t>to </a:t>
            </a:r>
            <a:r>
              <a:rPr lang="en-US" sz="3200" b="1" dirty="0" smtClean="0">
                <a:ln w="1905"/>
                <a:solidFill>
                  <a:srgbClr val="C00000"/>
                </a:solidFill>
                <a:effectLst>
                  <a:innerShdw blurRad="69850" dist="43180" dir="5400000">
                    <a:srgbClr val="000000">
                      <a:alpha val="65000"/>
                    </a:srgbClr>
                  </a:innerShdw>
                </a:effectLst>
                <a:latin typeface="Arial Narrow" pitchFamily="34" charset="0"/>
                <a:cs typeface="+mn-cs"/>
              </a:rPr>
              <a:t>train</a:t>
            </a:r>
            <a:endParaRPr lang="en-US" sz="3200" b="1" dirty="0">
              <a:ln w="1905"/>
              <a:solidFill>
                <a:srgbClr val="C00000"/>
              </a:solidFill>
              <a:effectLst>
                <a:innerShdw blurRad="69850" dist="43180" dir="5400000">
                  <a:srgbClr val="000000">
                    <a:alpha val="65000"/>
                  </a:srgbClr>
                </a:innerShdw>
              </a:effectLst>
              <a:latin typeface="Arial Narrow" pitchFamily="34" charset="0"/>
              <a:cs typeface="+mn-cs"/>
            </a:endParaRPr>
          </a:p>
        </p:txBody>
      </p:sp>
      <p:sp>
        <p:nvSpPr>
          <p:cNvPr id="9" name="8 Rectángulo"/>
          <p:cNvSpPr/>
          <p:nvPr/>
        </p:nvSpPr>
        <p:spPr>
          <a:xfrm>
            <a:off x="5545292" y="4773051"/>
            <a:ext cx="1417376"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3200" b="1" dirty="0" smtClean="0">
                <a:ln w="11430"/>
                <a:solidFill>
                  <a:srgbClr val="C00000"/>
                </a:solidFill>
                <a:effectLst>
                  <a:outerShdw blurRad="80000" dist="40000" dir="5040000" algn="tl">
                    <a:srgbClr val="000000">
                      <a:alpha val="30000"/>
                    </a:srgbClr>
                  </a:outerShdw>
                </a:effectLst>
                <a:latin typeface="Arial Narrow" pitchFamily="34" charset="0"/>
                <a:cs typeface="+mn-cs"/>
              </a:rPr>
              <a:t>training</a:t>
            </a:r>
            <a:endParaRPr lang="es-ES" sz="32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
        <p:nvSpPr>
          <p:cNvPr id="10" name="9 Rectángulo"/>
          <p:cNvSpPr/>
          <p:nvPr/>
        </p:nvSpPr>
        <p:spPr>
          <a:xfrm>
            <a:off x="714348" y="4000504"/>
            <a:ext cx="1417376"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3200" b="1" dirty="0" smtClean="0">
                <a:ln w="11430"/>
                <a:solidFill>
                  <a:srgbClr val="C00000"/>
                </a:solidFill>
                <a:effectLst>
                  <a:outerShdw blurRad="80000" dist="40000" dir="5040000" algn="tl">
                    <a:srgbClr val="000000">
                      <a:alpha val="30000"/>
                    </a:srgbClr>
                  </a:outerShdw>
                </a:effectLst>
                <a:latin typeface="Arial Narrow" pitchFamily="34" charset="0"/>
                <a:cs typeface="+mn-cs"/>
              </a:rPr>
              <a:t>training</a:t>
            </a:r>
            <a:endParaRPr lang="es-ES" sz="32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28627" y="1071546"/>
            <a:ext cx="8501091"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I would be happy ________________ a more responsible job.</a:t>
            </a:r>
            <a:endParaRPr lang="en-US" sz="2600" b="1" dirty="0">
              <a:solidFill>
                <a:schemeClr val="accent1">
                  <a:lumMod val="50000"/>
                </a:schemeClr>
              </a:solidFill>
              <a:latin typeface="Arial Rounded MT Bold"/>
            </a:endParaRPr>
          </a:p>
        </p:txBody>
      </p:sp>
      <p:sp>
        <p:nvSpPr>
          <p:cNvPr id="4" name="3 Rectángulo"/>
          <p:cNvSpPr/>
          <p:nvPr/>
        </p:nvSpPr>
        <p:spPr>
          <a:xfrm>
            <a:off x="1428728" y="2428868"/>
            <a:ext cx="1091966"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get</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5" name="4 Rectángulo"/>
          <p:cNvSpPr/>
          <p:nvPr/>
        </p:nvSpPr>
        <p:spPr>
          <a:xfrm>
            <a:off x="4929190" y="2500306"/>
            <a:ext cx="1295547"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getting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4000496" y="1071546"/>
            <a:ext cx="109196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get</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71406" y="4292600"/>
            <a:ext cx="9072594"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_________________for a business degree is essential.</a:t>
            </a:r>
            <a:endParaRPr lang="en-US" sz="2600" b="1" dirty="0">
              <a:solidFill>
                <a:schemeClr val="accent1">
                  <a:lumMod val="50000"/>
                </a:schemeClr>
              </a:solidFill>
              <a:latin typeface="Arial Rounded MT Bold"/>
            </a:endParaRPr>
          </a:p>
        </p:txBody>
      </p:sp>
      <p:sp>
        <p:nvSpPr>
          <p:cNvPr id="8" name="7 Rectángulo"/>
          <p:cNvSpPr/>
          <p:nvPr/>
        </p:nvSpPr>
        <p:spPr>
          <a:xfrm>
            <a:off x="1428728" y="5007130"/>
            <a:ext cx="1481496"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study</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9" name="8 Rectángulo"/>
          <p:cNvSpPr/>
          <p:nvPr/>
        </p:nvSpPr>
        <p:spPr>
          <a:xfrm>
            <a:off x="4929190" y="5078568"/>
            <a:ext cx="1574470"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smtClean="0">
                <a:ln w="11430"/>
                <a:solidFill>
                  <a:srgbClr val="C00000"/>
                </a:solidFill>
                <a:effectLst>
                  <a:outerShdw blurRad="80000" dist="40000" dir="5040000" algn="tl">
                    <a:srgbClr val="000000">
                      <a:alpha val="30000"/>
                    </a:srgbClr>
                  </a:outerShdw>
                </a:effectLst>
                <a:latin typeface="Arial Rounded MT Bold"/>
              </a:rPr>
              <a:t>studying</a:t>
            </a:r>
            <a:endParaRPr lang="en-U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10" name="9 Rectángulo"/>
          <p:cNvSpPr/>
          <p:nvPr/>
        </p:nvSpPr>
        <p:spPr>
          <a:xfrm>
            <a:off x="785786" y="4293879"/>
            <a:ext cx="1611340"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600" b="1" dirty="0" smtClean="0">
                <a:ln w="11430"/>
                <a:solidFill>
                  <a:srgbClr val="C00000"/>
                </a:solidFill>
                <a:effectLst>
                  <a:outerShdw blurRad="80000" dist="40000" dir="5040000" algn="tl">
                    <a:srgbClr val="000000">
                      <a:alpha val="30000"/>
                    </a:srgbClr>
                  </a:outerShdw>
                </a:effectLst>
                <a:latin typeface="Arial Rounded MT Bold"/>
              </a:rPr>
              <a:t>Studying</a:t>
            </a:r>
            <a:endParaRPr lang="en-U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28597" y="1000108"/>
            <a:ext cx="8358246" cy="461665"/>
          </a:xfrm>
          <a:prstGeom prst="rect">
            <a:avLst/>
          </a:prstGeom>
          <a:noFill/>
        </p:spPr>
        <p:txBody>
          <a:bodyPr wrap="square">
            <a:spAutoFit/>
          </a:bodyPr>
          <a:lstStyle/>
          <a:p>
            <a:pPr fontAlgn="auto">
              <a:spcBef>
                <a:spcPts val="0"/>
              </a:spcBef>
              <a:spcAft>
                <a:spcPts val="0"/>
              </a:spcAft>
              <a:defRPr/>
            </a:pPr>
            <a:r>
              <a:rPr lang="en-US" sz="2400" b="1" dirty="0" smtClean="0">
                <a:solidFill>
                  <a:schemeClr val="accent1">
                    <a:lumMod val="50000"/>
                  </a:schemeClr>
                </a:solidFill>
                <a:latin typeface="Arial Rounded MT Bold"/>
              </a:rPr>
              <a:t>Michael has finally decided ___________ the job.</a:t>
            </a:r>
            <a:endParaRPr lang="en-US" sz="2400" b="1" dirty="0">
              <a:solidFill>
                <a:schemeClr val="accent1">
                  <a:lumMod val="50000"/>
                </a:schemeClr>
              </a:solidFill>
              <a:latin typeface="Arial Rounded MT Bold"/>
            </a:endParaRPr>
          </a:p>
        </p:txBody>
      </p:sp>
      <p:sp>
        <p:nvSpPr>
          <p:cNvPr id="4" name="3 Rectángulo"/>
          <p:cNvSpPr/>
          <p:nvPr/>
        </p:nvSpPr>
        <p:spPr>
          <a:xfrm>
            <a:off x="1790556" y="2428868"/>
            <a:ext cx="1535998" cy="461665"/>
          </a:xfrm>
          <a:prstGeom prst="rect">
            <a:avLst/>
          </a:prstGeom>
          <a:noFill/>
        </p:spPr>
        <p:txBody>
          <a:bodyPr wrap="none">
            <a:spAutoFit/>
          </a:bodyPr>
          <a:lstStyle/>
          <a:p>
            <a:pPr algn="ctr" fontAlgn="auto">
              <a:spcBef>
                <a:spcPts val="0"/>
              </a:spcBef>
              <a:spcAft>
                <a:spcPts val="0"/>
              </a:spcAft>
              <a:defRPr/>
            </a:pPr>
            <a:r>
              <a:rPr lang="en-US" sz="2400" b="1" dirty="0">
                <a:ln w="1905"/>
                <a:solidFill>
                  <a:srgbClr val="C00000"/>
                </a:solidFill>
                <a:effectLst>
                  <a:innerShdw blurRad="69850" dist="43180" dir="5400000">
                    <a:srgbClr val="000000">
                      <a:alpha val="65000"/>
                    </a:srgbClr>
                  </a:innerShdw>
                </a:effectLst>
                <a:latin typeface="Arial Rounded MT Bold"/>
              </a:rPr>
              <a:t>to </a:t>
            </a:r>
            <a:r>
              <a:rPr lang="en-US" sz="2400" b="1" dirty="0" smtClean="0">
                <a:ln w="1905"/>
                <a:solidFill>
                  <a:srgbClr val="C00000"/>
                </a:solidFill>
                <a:effectLst>
                  <a:innerShdw blurRad="69850" dist="43180" dir="5400000">
                    <a:srgbClr val="000000">
                      <a:alpha val="65000"/>
                    </a:srgbClr>
                  </a:innerShdw>
                </a:effectLst>
                <a:latin typeface="Arial Rounded MT Bold"/>
              </a:rPr>
              <a:t>accept</a:t>
            </a:r>
            <a:endParaRPr lang="en-US" sz="2400" b="1" dirty="0">
              <a:ln w="1905"/>
              <a:solidFill>
                <a:srgbClr val="C00000"/>
              </a:solidFill>
              <a:effectLst>
                <a:innerShdw blurRad="69850" dist="43180" dir="5400000">
                  <a:srgbClr val="000000">
                    <a:alpha val="65000"/>
                  </a:srgbClr>
                </a:innerShdw>
              </a:effectLst>
              <a:latin typeface="Arial Rounded MT Bold"/>
            </a:endParaRPr>
          </a:p>
        </p:txBody>
      </p:sp>
      <p:sp>
        <p:nvSpPr>
          <p:cNvPr id="5" name="4 Rectángulo"/>
          <p:cNvSpPr/>
          <p:nvPr/>
        </p:nvSpPr>
        <p:spPr>
          <a:xfrm>
            <a:off x="5291018" y="2500306"/>
            <a:ext cx="1620957" cy="46166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400" b="1" dirty="0" err="1" smtClean="0">
                <a:ln w="11430"/>
                <a:solidFill>
                  <a:srgbClr val="C00000"/>
                </a:solidFill>
                <a:effectLst>
                  <a:outerShdw blurRad="80000" dist="40000" dir="5040000" algn="tl">
                    <a:srgbClr val="000000">
                      <a:alpha val="30000"/>
                    </a:srgbClr>
                  </a:outerShdw>
                </a:effectLst>
                <a:latin typeface="Arial Rounded MT Bold"/>
              </a:rPr>
              <a:t>accepting</a:t>
            </a:r>
            <a:endParaRPr lang="es-ES" sz="24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Rectángulo"/>
          <p:cNvSpPr/>
          <p:nvPr/>
        </p:nvSpPr>
        <p:spPr>
          <a:xfrm>
            <a:off x="4750514" y="967071"/>
            <a:ext cx="1535998" cy="46166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4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400" b="1" dirty="0" smtClean="0">
                <a:ln w="11430"/>
                <a:solidFill>
                  <a:srgbClr val="C00000"/>
                </a:solidFill>
                <a:effectLst>
                  <a:outerShdw blurRad="80000" dist="40000" dir="5040000" algn="tl">
                    <a:srgbClr val="000000">
                      <a:alpha val="30000"/>
                    </a:srgbClr>
                  </a:outerShdw>
                </a:effectLst>
                <a:latin typeface="Arial Rounded MT Bold"/>
              </a:rPr>
              <a:t> </a:t>
            </a:r>
            <a:r>
              <a:rPr lang="es-ES" sz="2400" b="1" dirty="0" err="1" smtClean="0">
                <a:ln w="11430"/>
                <a:solidFill>
                  <a:srgbClr val="C00000"/>
                </a:solidFill>
                <a:effectLst>
                  <a:outerShdw blurRad="80000" dist="40000" dir="5040000" algn="tl">
                    <a:srgbClr val="000000">
                      <a:alpha val="30000"/>
                    </a:srgbClr>
                  </a:outerShdw>
                </a:effectLst>
                <a:latin typeface="Arial Rounded MT Bold"/>
              </a:rPr>
              <a:t>accept</a:t>
            </a:r>
            <a:endParaRPr lang="es-ES" sz="2400" b="1" dirty="0">
              <a:ln w="11430"/>
              <a:solidFill>
                <a:srgbClr val="C00000"/>
              </a:solidFill>
              <a:effectLst>
                <a:outerShdw blurRad="80000" dist="40000" dir="5040000" algn="tl">
                  <a:srgbClr val="000000">
                    <a:alpha val="30000"/>
                  </a:srgbClr>
                </a:outerShdw>
              </a:effectLst>
              <a:latin typeface="Arial Rounded MT Bold"/>
            </a:endParaRPr>
          </a:p>
        </p:txBody>
      </p:sp>
      <p:sp>
        <p:nvSpPr>
          <p:cNvPr id="7" name="6 CuadroTexto"/>
          <p:cNvSpPr txBox="1"/>
          <p:nvPr/>
        </p:nvSpPr>
        <p:spPr>
          <a:xfrm>
            <a:off x="595735" y="3935410"/>
            <a:ext cx="7482754" cy="461665"/>
          </a:xfrm>
          <a:prstGeom prst="rect">
            <a:avLst/>
          </a:prstGeom>
          <a:noFill/>
        </p:spPr>
        <p:txBody>
          <a:bodyPr wrap="none">
            <a:spAutoFit/>
          </a:bodyPr>
          <a:lstStyle/>
          <a:p>
            <a:pPr fontAlgn="auto">
              <a:spcBef>
                <a:spcPts val="0"/>
              </a:spcBef>
              <a:spcAft>
                <a:spcPts val="0"/>
              </a:spcAft>
              <a:defRPr/>
            </a:pPr>
            <a:r>
              <a:rPr lang="en-US" sz="2400" b="1" dirty="0" smtClean="0">
                <a:solidFill>
                  <a:schemeClr val="accent1">
                    <a:lumMod val="50000"/>
                  </a:schemeClr>
                </a:solidFill>
                <a:latin typeface="Arial Rounded MT Bold"/>
              </a:rPr>
              <a:t>Let´s talk about ____________ business in Miami.</a:t>
            </a:r>
            <a:endParaRPr lang="en-US" sz="2400" b="1" dirty="0">
              <a:solidFill>
                <a:schemeClr val="accent1">
                  <a:lumMod val="50000"/>
                </a:schemeClr>
              </a:solidFill>
              <a:latin typeface="Arial Rounded MT Bold"/>
            </a:endParaRPr>
          </a:p>
        </p:txBody>
      </p:sp>
      <p:sp>
        <p:nvSpPr>
          <p:cNvPr id="8" name="7 Rectángulo"/>
          <p:cNvSpPr/>
          <p:nvPr/>
        </p:nvSpPr>
        <p:spPr>
          <a:xfrm>
            <a:off x="1881588" y="4649940"/>
            <a:ext cx="934871" cy="461665"/>
          </a:xfrm>
          <a:prstGeom prst="rect">
            <a:avLst/>
          </a:prstGeom>
          <a:noFill/>
        </p:spPr>
        <p:txBody>
          <a:bodyPr wrap="none">
            <a:spAutoFit/>
          </a:bodyPr>
          <a:lstStyle/>
          <a:p>
            <a:pPr algn="ctr" fontAlgn="auto">
              <a:spcBef>
                <a:spcPts val="0"/>
              </a:spcBef>
              <a:spcAft>
                <a:spcPts val="0"/>
              </a:spcAft>
              <a:defRPr/>
            </a:pPr>
            <a:r>
              <a:rPr lang="en-US" sz="2400" b="1" dirty="0">
                <a:ln w="1905"/>
                <a:solidFill>
                  <a:srgbClr val="C00000"/>
                </a:solidFill>
                <a:effectLst>
                  <a:innerShdw blurRad="69850" dist="43180" dir="5400000">
                    <a:srgbClr val="000000">
                      <a:alpha val="65000"/>
                    </a:srgbClr>
                  </a:innerShdw>
                </a:effectLst>
                <a:latin typeface="Arial Rounded MT Bold"/>
              </a:rPr>
              <a:t>to </a:t>
            </a:r>
            <a:r>
              <a:rPr lang="en-US" sz="2400" b="1" dirty="0" smtClean="0">
                <a:ln w="1905"/>
                <a:solidFill>
                  <a:srgbClr val="C00000"/>
                </a:solidFill>
                <a:effectLst>
                  <a:innerShdw blurRad="69850" dist="43180" dir="5400000">
                    <a:srgbClr val="000000">
                      <a:alpha val="65000"/>
                    </a:srgbClr>
                  </a:innerShdw>
                </a:effectLst>
                <a:latin typeface="Arial Rounded MT Bold"/>
              </a:rPr>
              <a:t>do</a:t>
            </a:r>
            <a:endParaRPr lang="en-US" sz="2400" b="1" dirty="0">
              <a:ln w="1905"/>
              <a:solidFill>
                <a:srgbClr val="C00000"/>
              </a:solidFill>
              <a:effectLst>
                <a:innerShdw blurRad="69850" dist="43180" dir="5400000">
                  <a:srgbClr val="000000">
                    <a:alpha val="65000"/>
                  </a:srgbClr>
                </a:innerShdw>
              </a:effectLst>
              <a:latin typeface="Arial Rounded MT Bold"/>
            </a:endParaRPr>
          </a:p>
        </p:txBody>
      </p:sp>
      <p:sp>
        <p:nvSpPr>
          <p:cNvPr id="9" name="8 Rectángulo"/>
          <p:cNvSpPr/>
          <p:nvPr/>
        </p:nvSpPr>
        <p:spPr>
          <a:xfrm>
            <a:off x="5382050" y="4721378"/>
            <a:ext cx="1019831" cy="46166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400" b="1" dirty="0" smtClean="0">
                <a:ln w="11430"/>
                <a:solidFill>
                  <a:srgbClr val="C00000"/>
                </a:solidFill>
                <a:effectLst>
                  <a:outerShdw blurRad="80000" dist="40000" dir="5040000" algn="tl">
                    <a:srgbClr val="000000">
                      <a:alpha val="30000"/>
                    </a:srgbClr>
                  </a:outerShdw>
                </a:effectLst>
                <a:latin typeface="Arial Rounded MT Bold"/>
              </a:rPr>
              <a:t>doing</a:t>
            </a:r>
            <a:endParaRPr lang="en-US" sz="2400" b="1" dirty="0">
              <a:ln w="11430"/>
              <a:solidFill>
                <a:srgbClr val="C00000"/>
              </a:solidFill>
              <a:effectLst>
                <a:outerShdw blurRad="80000" dist="40000" dir="5040000" algn="tl">
                  <a:srgbClr val="000000">
                    <a:alpha val="30000"/>
                  </a:srgbClr>
                </a:outerShdw>
              </a:effectLst>
              <a:latin typeface="Arial Rounded MT Bold"/>
            </a:endParaRPr>
          </a:p>
        </p:txBody>
      </p:sp>
      <p:sp>
        <p:nvSpPr>
          <p:cNvPr id="10" name="9 Rectángulo"/>
          <p:cNvSpPr/>
          <p:nvPr/>
        </p:nvSpPr>
        <p:spPr>
          <a:xfrm>
            <a:off x="3214678" y="3857628"/>
            <a:ext cx="1019831" cy="46166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400" b="1" dirty="0" smtClean="0">
                <a:ln w="11430"/>
                <a:solidFill>
                  <a:srgbClr val="C00000"/>
                </a:solidFill>
                <a:effectLst>
                  <a:outerShdw blurRad="80000" dist="40000" dir="5040000" algn="tl">
                    <a:srgbClr val="000000">
                      <a:alpha val="30000"/>
                    </a:srgbClr>
                  </a:outerShdw>
                </a:effectLst>
                <a:latin typeface="Arial Rounded MT Bold"/>
              </a:rPr>
              <a:t>doing</a:t>
            </a:r>
            <a:endParaRPr lang="en-US" sz="24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4"/>
                                        </p:tgtEl>
                                      </p:cBhvr>
                                    </p:animEffect>
                                    <p:anim calcmode="lin" valueType="num">
                                      <p:cBhvr>
                                        <p:cTn id="42" dur="500"/>
                                        <p:tgtEl>
                                          <p:spTgt spid="4"/>
                                        </p:tgtEl>
                                        <p:attrNameLst>
                                          <p:attrName>style.rotation</p:attrName>
                                        </p:attrNameLst>
                                      </p:cBhvr>
                                      <p:tavLst>
                                        <p:tav tm="0">
                                          <p:val>
                                            <p:fltVal val="0"/>
                                          </p:val>
                                        </p:tav>
                                        <p:tav tm="100000">
                                          <p:val>
                                            <p:fltVal val="720"/>
                                          </p:val>
                                        </p:tav>
                                      </p:tavLst>
                                    </p:anim>
                                    <p:anim calcmode="lin" valueType="num">
                                      <p:cBhvr>
                                        <p:cTn id="43" dur="500"/>
                                        <p:tgtEl>
                                          <p:spTgt spid="4"/>
                                        </p:tgtEl>
                                        <p:attrNameLst>
                                          <p:attrName>ppt_h</p:attrName>
                                        </p:attrNameLst>
                                      </p:cBhvr>
                                      <p:tavLst>
                                        <p:tav tm="0">
                                          <p:val>
                                            <p:strVal val="ppt_h"/>
                                          </p:val>
                                        </p:tav>
                                        <p:tav tm="100000">
                                          <p:val>
                                            <p:fltVal val="0"/>
                                          </p:val>
                                        </p:tav>
                                      </p:tavLst>
                                    </p:anim>
                                    <p:anim calcmode="lin" valueType="num">
                                      <p:cBhvr>
                                        <p:cTn id="44" dur="500"/>
                                        <p:tgtEl>
                                          <p:spTgt spid="4"/>
                                        </p:tgtEl>
                                        <p:attrNameLst>
                                          <p:attrName>ppt_w</p:attrName>
                                        </p:attrNameLst>
                                      </p:cBhvr>
                                      <p:tavLst>
                                        <p:tav tm="0">
                                          <p:val>
                                            <p:strVal val="ppt_w"/>
                                          </p:val>
                                        </p:tav>
                                        <p:tav tm="100000">
                                          <p:val>
                                            <p:fltVal val="0"/>
                                          </p:val>
                                        </p:tav>
                                      </p:tavLst>
                                    </p:anim>
                                    <p:set>
                                      <p:cBhvr>
                                        <p:cTn id="45" dur="1" fill="hold">
                                          <p:stCondLst>
                                            <p:cond delay="499"/>
                                          </p:stCondLst>
                                        </p:cTn>
                                        <p:tgtEl>
                                          <p:spTgt spid="4"/>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5"/>
                                        </p:tgtEl>
                                      </p:cBhvr>
                                    </p:animEffect>
                                    <p:anim calcmode="lin" valueType="num">
                                      <p:cBhvr>
                                        <p:cTn id="48" dur="500"/>
                                        <p:tgtEl>
                                          <p:spTgt spid="5"/>
                                        </p:tgtEl>
                                        <p:attrNameLst>
                                          <p:attrName>style.rotation</p:attrName>
                                        </p:attrNameLst>
                                      </p:cBhvr>
                                      <p:tavLst>
                                        <p:tav tm="0">
                                          <p:val>
                                            <p:fltVal val="0"/>
                                          </p:val>
                                        </p:tav>
                                        <p:tav tm="100000">
                                          <p:val>
                                            <p:fltVal val="720"/>
                                          </p:val>
                                        </p:tav>
                                      </p:tavLst>
                                    </p:anim>
                                    <p:anim calcmode="lin" valueType="num">
                                      <p:cBhvr>
                                        <p:cTn id="49" dur="500"/>
                                        <p:tgtEl>
                                          <p:spTgt spid="5"/>
                                        </p:tgtEl>
                                        <p:attrNameLst>
                                          <p:attrName>ppt_h</p:attrName>
                                        </p:attrNameLst>
                                      </p:cBhvr>
                                      <p:tavLst>
                                        <p:tav tm="0">
                                          <p:val>
                                            <p:strVal val="ppt_h"/>
                                          </p:val>
                                        </p:tav>
                                        <p:tav tm="100000">
                                          <p:val>
                                            <p:fltVal val="0"/>
                                          </p:val>
                                        </p:tav>
                                      </p:tavLst>
                                    </p:anim>
                                    <p:anim calcmode="lin" valueType="num">
                                      <p:cBhvr>
                                        <p:cTn id="50" dur="500"/>
                                        <p:tgtEl>
                                          <p:spTgt spid="5"/>
                                        </p:tgtEl>
                                        <p:attrNameLst>
                                          <p:attrName>ppt_w</p:attrName>
                                        </p:attrNameLst>
                                      </p:cBhvr>
                                      <p:tavLst>
                                        <p:tav tm="0">
                                          <p:val>
                                            <p:strVal val="ppt_w"/>
                                          </p:val>
                                        </p:tav>
                                        <p:tav tm="100000">
                                          <p:val>
                                            <p:fltVal val="0"/>
                                          </p:val>
                                        </p:tav>
                                      </p:tavLst>
                                    </p:anim>
                                    <p:set>
                                      <p:cBhvr>
                                        <p:cTn id="51" dur="1" fill="hold">
                                          <p:stCondLst>
                                            <p:cond delay="499"/>
                                          </p:stCondLst>
                                        </p:cTn>
                                        <p:tgtEl>
                                          <p:spTgt spid="5"/>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5" dur="1000" fill="hold"/>
                                        <p:tgtEl>
                                          <p:spTgt spid="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8"/>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88" dur="1000" fill="hold"/>
                                        <p:tgtEl>
                                          <p:spTgt spid="9"/>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9"/>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8"/>
                                        </p:tgtEl>
                                      </p:cBhvr>
                                    </p:animEffect>
                                    <p:anim calcmode="lin" valueType="num">
                                      <p:cBhvr>
                                        <p:cTn id="97" dur="500"/>
                                        <p:tgtEl>
                                          <p:spTgt spid="8"/>
                                        </p:tgtEl>
                                        <p:attrNameLst>
                                          <p:attrName>style.rotation</p:attrName>
                                        </p:attrNameLst>
                                      </p:cBhvr>
                                      <p:tavLst>
                                        <p:tav tm="0">
                                          <p:val>
                                            <p:fltVal val="0"/>
                                          </p:val>
                                        </p:tav>
                                        <p:tav tm="100000">
                                          <p:val>
                                            <p:fltVal val="720"/>
                                          </p:val>
                                        </p:tav>
                                      </p:tavLst>
                                    </p:anim>
                                    <p:anim calcmode="lin" valueType="num">
                                      <p:cBhvr>
                                        <p:cTn id="98" dur="500"/>
                                        <p:tgtEl>
                                          <p:spTgt spid="8"/>
                                        </p:tgtEl>
                                        <p:attrNameLst>
                                          <p:attrName>ppt_h</p:attrName>
                                        </p:attrNameLst>
                                      </p:cBhvr>
                                      <p:tavLst>
                                        <p:tav tm="0">
                                          <p:val>
                                            <p:strVal val="ppt_h"/>
                                          </p:val>
                                        </p:tav>
                                        <p:tav tm="100000">
                                          <p:val>
                                            <p:fltVal val="0"/>
                                          </p:val>
                                        </p:tav>
                                      </p:tavLst>
                                    </p:anim>
                                    <p:anim calcmode="lin" valueType="num">
                                      <p:cBhvr>
                                        <p:cTn id="99" dur="500"/>
                                        <p:tgtEl>
                                          <p:spTgt spid="8"/>
                                        </p:tgtEl>
                                        <p:attrNameLst>
                                          <p:attrName>ppt_w</p:attrName>
                                        </p:attrNameLst>
                                      </p:cBhvr>
                                      <p:tavLst>
                                        <p:tav tm="0">
                                          <p:val>
                                            <p:strVal val="ppt_w"/>
                                          </p:val>
                                        </p:tav>
                                        <p:tav tm="100000">
                                          <p:val>
                                            <p:fltVal val="0"/>
                                          </p:val>
                                        </p:tav>
                                      </p:tavLst>
                                    </p:anim>
                                    <p:set>
                                      <p:cBhvr>
                                        <p:cTn id="100" dur="1" fill="hold">
                                          <p:stCondLst>
                                            <p:cond delay="499"/>
                                          </p:stCondLst>
                                        </p:cTn>
                                        <p:tgtEl>
                                          <p:spTgt spid="8"/>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9"/>
                                        </p:tgtEl>
                                      </p:cBhvr>
                                    </p:animEffect>
                                    <p:anim calcmode="lin" valueType="num">
                                      <p:cBhvr>
                                        <p:cTn id="103" dur="500"/>
                                        <p:tgtEl>
                                          <p:spTgt spid="9"/>
                                        </p:tgtEl>
                                        <p:attrNameLst>
                                          <p:attrName>style.rotation</p:attrName>
                                        </p:attrNameLst>
                                      </p:cBhvr>
                                      <p:tavLst>
                                        <p:tav tm="0">
                                          <p:val>
                                            <p:fltVal val="0"/>
                                          </p:val>
                                        </p:tav>
                                        <p:tav tm="100000">
                                          <p:val>
                                            <p:fltVal val="720"/>
                                          </p:val>
                                        </p:tav>
                                      </p:tavLst>
                                    </p:anim>
                                    <p:anim calcmode="lin" valueType="num">
                                      <p:cBhvr>
                                        <p:cTn id="104" dur="500"/>
                                        <p:tgtEl>
                                          <p:spTgt spid="9"/>
                                        </p:tgtEl>
                                        <p:attrNameLst>
                                          <p:attrName>ppt_h</p:attrName>
                                        </p:attrNameLst>
                                      </p:cBhvr>
                                      <p:tavLst>
                                        <p:tav tm="0">
                                          <p:val>
                                            <p:strVal val="ppt_h"/>
                                          </p:val>
                                        </p:tav>
                                        <p:tav tm="100000">
                                          <p:val>
                                            <p:fltVal val="0"/>
                                          </p:val>
                                        </p:tav>
                                      </p:tavLst>
                                    </p:anim>
                                    <p:anim calcmode="lin" valueType="num">
                                      <p:cBhvr>
                                        <p:cTn id="105" dur="500"/>
                                        <p:tgtEl>
                                          <p:spTgt spid="9"/>
                                        </p:tgtEl>
                                        <p:attrNameLst>
                                          <p:attrName>ppt_w</p:attrName>
                                        </p:attrNameLst>
                                      </p:cBhvr>
                                      <p:tavLst>
                                        <p:tav tm="0">
                                          <p:val>
                                            <p:strVal val="ppt_w"/>
                                          </p:val>
                                        </p:tav>
                                        <p:tav tm="100000">
                                          <p:val>
                                            <p:fltVal val="0"/>
                                          </p:val>
                                        </p:tav>
                                      </p:tavLst>
                                    </p:anim>
                                    <p:set>
                                      <p:cBhvr>
                                        <p:cTn id="106" dur="1" fill="hold">
                                          <p:stCondLst>
                                            <p:cond delay="499"/>
                                          </p:stCondLst>
                                        </p:cTn>
                                        <p:tgtEl>
                                          <p:spTgt spid="9"/>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anim calcmode="lin" valueType="num">
                                      <p:cBhvr>
                                        <p:cTn id="111" dur="500" fill="hold"/>
                                        <p:tgtEl>
                                          <p:spTgt spid="10"/>
                                        </p:tgtEl>
                                        <p:attrNameLst>
                                          <p:attrName>ppt_x</p:attrName>
                                        </p:attrNameLst>
                                      </p:cBhvr>
                                      <p:tavLst>
                                        <p:tav tm="0">
                                          <p:val>
                                            <p:strVal val="#ppt_x-.1"/>
                                          </p:val>
                                        </p:tav>
                                        <p:tav tm="100000">
                                          <p:val>
                                            <p:strVal val="#ppt_x"/>
                                          </p:val>
                                        </p:tav>
                                      </p:tavLst>
                                    </p:anim>
                                    <p:anim calcmode="lin" valueType="num">
                                      <p:cBhvr>
                                        <p:cTn id="1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85" y="1214434"/>
            <a:ext cx="8086766" cy="523220"/>
          </a:xfrm>
          <a:prstGeom prst="rect">
            <a:avLst/>
          </a:prstGeom>
          <a:noFill/>
        </p:spPr>
        <p:txBody>
          <a:bodyPr wrap="none">
            <a:spAutoFit/>
          </a:bodyPr>
          <a:lstStyle/>
          <a:p>
            <a:pPr fontAlgn="auto">
              <a:spcBef>
                <a:spcPts val="0"/>
              </a:spcBef>
              <a:spcAft>
                <a:spcPts val="0"/>
              </a:spcAft>
              <a:defRPr/>
            </a:pPr>
            <a:r>
              <a:rPr lang="en-US" sz="2800" b="1" dirty="0" smtClean="0">
                <a:solidFill>
                  <a:schemeClr val="accent1">
                    <a:lumMod val="50000"/>
                  </a:schemeClr>
                </a:solidFill>
                <a:latin typeface="Arial Narrow" pitchFamily="34" charset="0"/>
                <a:cs typeface="+mn-cs"/>
              </a:rPr>
              <a:t>Luckily,  I don’t need ___________ money from the bank.</a:t>
            </a:r>
            <a:endParaRPr lang="en-US" sz="2800" b="1" dirty="0">
              <a:solidFill>
                <a:schemeClr val="accent1">
                  <a:lumMod val="50000"/>
                </a:schemeClr>
              </a:solidFill>
              <a:latin typeface="Arial Narrow" pitchFamily="34" charset="0"/>
              <a:cs typeface="+mn-cs"/>
            </a:endParaRPr>
          </a:p>
        </p:txBody>
      </p:sp>
      <p:sp>
        <p:nvSpPr>
          <p:cNvPr id="3" name="2 Rectángulo"/>
          <p:cNvSpPr/>
          <p:nvPr/>
        </p:nvSpPr>
        <p:spPr>
          <a:xfrm>
            <a:off x="1857388" y="1928802"/>
            <a:ext cx="1539204" cy="523220"/>
          </a:xfrm>
          <a:prstGeom prst="rect">
            <a:avLst/>
          </a:prstGeom>
          <a:noFill/>
        </p:spPr>
        <p:txBody>
          <a:bodyPr wrap="none">
            <a:spAutoFit/>
          </a:bodyPr>
          <a:lstStyle/>
          <a:p>
            <a:pPr algn="ctr" fontAlgn="auto">
              <a:spcBef>
                <a:spcPts val="0"/>
              </a:spcBef>
              <a:spcAft>
                <a:spcPts val="0"/>
              </a:spcAft>
              <a:defRPr/>
            </a:pPr>
            <a:r>
              <a:rPr lang="en-US" sz="2800" b="1" dirty="0">
                <a:ln w="1905"/>
                <a:solidFill>
                  <a:srgbClr val="C00000"/>
                </a:solidFill>
                <a:effectLst>
                  <a:innerShdw blurRad="69850" dist="43180" dir="5400000">
                    <a:srgbClr val="000000">
                      <a:alpha val="65000"/>
                    </a:srgbClr>
                  </a:innerShdw>
                </a:effectLst>
                <a:latin typeface="Arial Narrow" pitchFamily="34" charset="0"/>
                <a:cs typeface="+mn-cs"/>
              </a:rPr>
              <a:t>to </a:t>
            </a:r>
            <a:r>
              <a:rPr lang="en-US" sz="2800" b="1" dirty="0" smtClean="0">
                <a:ln w="1905"/>
                <a:solidFill>
                  <a:srgbClr val="C00000"/>
                </a:solidFill>
                <a:effectLst>
                  <a:innerShdw blurRad="69850" dist="43180" dir="5400000">
                    <a:srgbClr val="000000">
                      <a:alpha val="65000"/>
                    </a:srgbClr>
                  </a:innerShdw>
                </a:effectLst>
                <a:latin typeface="Arial Narrow" pitchFamily="34" charset="0"/>
                <a:cs typeface="+mn-cs"/>
              </a:rPr>
              <a:t>borrow</a:t>
            </a:r>
            <a:endParaRPr lang="en-US" sz="2800" b="1" dirty="0">
              <a:ln w="1905"/>
              <a:solidFill>
                <a:srgbClr val="C00000"/>
              </a:solidFill>
              <a:effectLst>
                <a:innerShdw blurRad="69850" dist="43180" dir="5400000">
                  <a:srgbClr val="000000">
                    <a:alpha val="65000"/>
                  </a:srgbClr>
                </a:innerShdw>
              </a:effectLst>
              <a:latin typeface="Arial Narrow" pitchFamily="34" charset="0"/>
              <a:cs typeface="+mn-cs"/>
            </a:endParaRPr>
          </a:p>
        </p:txBody>
      </p:sp>
      <p:sp>
        <p:nvSpPr>
          <p:cNvPr id="4" name="3 Rectángulo"/>
          <p:cNvSpPr/>
          <p:nvPr/>
        </p:nvSpPr>
        <p:spPr>
          <a:xfrm>
            <a:off x="5357850" y="2000240"/>
            <a:ext cx="1620957"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800" b="1" dirty="0" err="1" smtClean="0">
                <a:ln w="11430"/>
                <a:solidFill>
                  <a:srgbClr val="C00000"/>
                </a:solidFill>
                <a:effectLst>
                  <a:outerShdw blurRad="80000" dist="40000" dir="5040000" algn="tl">
                    <a:srgbClr val="000000">
                      <a:alpha val="30000"/>
                    </a:srgbClr>
                  </a:outerShdw>
                </a:effectLst>
                <a:latin typeface="Arial Narrow" pitchFamily="34" charset="0"/>
                <a:cs typeface="+mn-cs"/>
              </a:rPr>
              <a:t>borrowing</a:t>
            </a:r>
            <a:endParaRPr lang="es-ES" sz="28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
        <p:nvSpPr>
          <p:cNvPr id="5" name="4 Rectángulo"/>
          <p:cNvSpPr/>
          <p:nvPr/>
        </p:nvSpPr>
        <p:spPr>
          <a:xfrm>
            <a:off x="3461424" y="1214422"/>
            <a:ext cx="1539204"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800" b="1" dirty="0" err="1" smtClean="0">
                <a:ln w="11430"/>
                <a:solidFill>
                  <a:srgbClr val="C00000"/>
                </a:solidFill>
                <a:effectLst>
                  <a:outerShdw blurRad="80000" dist="40000" dir="5040000" algn="tl">
                    <a:srgbClr val="000000">
                      <a:alpha val="30000"/>
                    </a:srgbClr>
                  </a:outerShdw>
                </a:effectLst>
                <a:latin typeface="Arial Narrow" pitchFamily="34" charset="0"/>
                <a:cs typeface="+mn-cs"/>
              </a:rPr>
              <a:t>to</a:t>
            </a:r>
            <a:r>
              <a:rPr lang="es-ES" sz="2800" b="1" dirty="0" smtClean="0">
                <a:ln w="11430"/>
                <a:solidFill>
                  <a:srgbClr val="C00000"/>
                </a:solidFill>
                <a:effectLst>
                  <a:outerShdw blurRad="80000" dist="40000" dir="5040000" algn="tl">
                    <a:srgbClr val="000000">
                      <a:alpha val="30000"/>
                    </a:srgbClr>
                  </a:outerShdw>
                </a:effectLst>
                <a:latin typeface="Arial Narrow" pitchFamily="34" charset="0"/>
                <a:cs typeface="+mn-cs"/>
              </a:rPr>
              <a:t> </a:t>
            </a:r>
            <a:r>
              <a:rPr lang="es-ES" sz="2800" b="1" dirty="0" err="1" smtClean="0">
                <a:ln w="11430"/>
                <a:solidFill>
                  <a:srgbClr val="C00000"/>
                </a:solidFill>
                <a:effectLst>
                  <a:outerShdw blurRad="80000" dist="40000" dir="5040000" algn="tl">
                    <a:srgbClr val="000000">
                      <a:alpha val="30000"/>
                    </a:srgbClr>
                  </a:outerShdw>
                </a:effectLst>
                <a:latin typeface="Arial Narrow" pitchFamily="34" charset="0"/>
                <a:cs typeface="+mn-cs"/>
              </a:rPr>
              <a:t>borrow</a:t>
            </a:r>
            <a:endParaRPr lang="es-ES" sz="28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
        <p:nvSpPr>
          <p:cNvPr id="6" name="5 CuadroTexto"/>
          <p:cNvSpPr txBox="1"/>
          <p:nvPr/>
        </p:nvSpPr>
        <p:spPr>
          <a:xfrm>
            <a:off x="571535" y="3429000"/>
            <a:ext cx="8143869" cy="954107"/>
          </a:xfrm>
          <a:prstGeom prst="rect">
            <a:avLst/>
          </a:prstGeom>
          <a:noFill/>
        </p:spPr>
        <p:txBody>
          <a:bodyPr wrap="square">
            <a:spAutoFit/>
          </a:bodyPr>
          <a:lstStyle/>
          <a:p>
            <a:pPr fontAlgn="auto">
              <a:spcBef>
                <a:spcPts val="0"/>
              </a:spcBef>
              <a:spcAft>
                <a:spcPts val="0"/>
              </a:spcAft>
              <a:defRPr/>
            </a:pPr>
            <a:r>
              <a:rPr lang="en-US" sz="2800" b="1" dirty="0" smtClean="0">
                <a:solidFill>
                  <a:schemeClr val="accent1">
                    <a:lumMod val="50000"/>
                  </a:schemeClr>
                </a:solidFill>
                <a:latin typeface="Arial Narrow" pitchFamily="34" charset="0"/>
                <a:cs typeface="+mn-cs"/>
              </a:rPr>
              <a:t>______________a sales manager, you need good leadership skills.</a:t>
            </a:r>
            <a:endParaRPr lang="en-US" sz="2800" b="1" dirty="0">
              <a:solidFill>
                <a:schemeClr val="accent1">
                  <a:lumMod val="50000"/>
                </a:schemeClr>
              </a:solidFill>
              <a:latin typeface="Arial Narrow" pitchFamily="34" charset="0"/>
              <a:cs typeface="+mn-cs"/>
            </a:endParaRPr>
          </a:p>
        </p:txBody>
      </p:sp>
      <p:sp>
        <p:nvSpPr>
          <p:cNvPr id="7" name="6 Rectángulo"/>
          <p:cNvSpPr/>
          <p:nvPr/>
        </p:nvSpPr>
        <p:spPr>
          <a:xfrm>
            <a:off x="1857388" y="4507064"/>
            <a:ext cx="886782" cy="523220"/>
          </a:xfrm>
          <a:prstGeom prst="rect">
            <a:avLst/>
          </a:prstGeom>
          <a:noFill/>
        </p:spPr>
        <p:txBody>
          <a:bodyPr wrap="none">
            <a:spAutoFit/>
          </a:bodyPr>
          <a:lstStyle/>
          <a:p>
            <a:pPr algn="ctr" fontAlgn="auto">
              <a:spcBef>
                <a:spcPts val="0"/>
              </a:spcBef>
              <a:spcAft>
                <a:spcPts val="0"/>
              </a:spcAft>
              <a:defRPr/>
            </a:pPr>
            <a:r>
              <a:rPr lang="en-US" sz="2800" b="1" dirty="0">
                <a:ln w="1905"/>
                <a:solidFill>
                  <a:srgbClr val="C00000"/>
                </a:solidFill>
                <a:effectLst>
                  <a:innerShdw blurRad="69850" dist="43180" dir="5400000">
                    <a:srgbClr val="000000">
                      <a:alpha val="65000"/>
                    </a:srgbClr>
                  </a:innerShdw>
                </a:effectLst>
                <a:latin typeface="Arial Narrow" pitchFamily="34" charset="0"/>
                <a:cs typeface="+mn-cs"/>
              </a:rPr>
              <a:t>to </a:t>
            </a:r>
            <a:r>
              <a:rPr lang="en-US" sz="2800" b="1" dirty="0" smtClean="0">
                <a:ln w="1905"/>
                <a:solidFill>
                  <a:srgbClr val="C00000"/>
                </a:solidFill>
                <a:effectLst>
                  <a:innerShdw blurRad="69850" dist="43180" dir="5400000">
                    <a:srgbClr val="000000">
                      <a:alpha val="65000"/>
                    </a:srgbClr>
                  </a:innerShdw>
                </a:effectLst>
                <a:latin typeface="Arial Narrow" pitchFamily="34" charset="0"/>
                <a:cs typeface="+mn-cs"/>
              </a:rPr>
              <a:t>be</a:t>
            </a:r>
            <a:endParaRPr lang="en-US" sz="2800" b="1" dirty="0">
              <a:ln w="1905"/>
              <a:solidFill>
                <a:srgbClr val="C00000"/>
              </a:solidFill>
              <a:effectLst>
                <a:innerShdw blurRad="69850" dist="43180" dir="5400000">
                  <a:srgbClr val="000000">
                    <a:alpha val="65000"/>
                  </a:srgbClr>
                </a:innerShdw>
              </a:effectLst>
              <a:latin typeface="Arial Narrow" pitchFamily="34" charset="0"/>
              <a:cs typeface="+mn-cs"/>
            </a:endParaRPr>
          </a:p>
        </p:txBody>
      </p:sp>
      <p:sp>
        <p:nvSpPr>
          <p:cNvPr id="8" name="7 Rectángulo"/>
          <p:cNvSpPr/>
          <p:nvPr/>
        </p:nvSpPr>
        <p:spPr>
          <a:xfrm>
            <a:off x="5357850" y="4578502"/>
            <a:ext cx="968535"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smtClean="0">
                <a:ln w="11430"/>
                <a:solidFill>
                  <a:srgbClr val="C00000"/>
                </a:solidFill>
                <a:effectLst>
                  <a:outerShdw blurRad="80000" dist="40000" dir="5040000" algn="tl">
                    <a:srgbClr val="000000">
                      <a:alpha val="30000"/>
                    </a:srgbClr>
                  </a:outerShdw>
                </a:effectLst>
                <a:latin typeface="Arial Narrow" pitchFamily="34" charset="0"/>
                <a:cs typeface="+mn-cs"/>
              </a:rPr>
              <a:t>being</a:t>
            </a:r>
            <a:endParaRPr lang="en-US" sz="28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
        <p:nvSpPr>
          <p:cNvPr id="9" name="8 Rectángulo"/>
          <p:cNvSpPr/>
          <p:nvPr/>
        </p:nvSpPr>
        <p:spPr>
          <a:xfrm>
            <a:off x="857224" y="3429000"/>
            <a:ext cx="946991"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smtClean="0">
                <a:ln w="11430"/>
                <a:solidFill>
                  <a:srgbClr val="C00000"/>
                </a:solidFill>
                <a:effectLst>
                  <a:outerShdw blurRad="80000" dist="40000" dir="5040000" algn="tl">
                    <a:srgbClr val="000000">
                      <a:alpha val="30000"/>
                    </a:srgbClr>
                  </a:outerShdw>
                </a:effectLst>
                <a:latin typeface="Arial Narrow" pitchFamily="34" charset="0"/>
                <a:cs typeface="+mn-cs"/>
              </a:rPr>
              <a:t>To be</a:t>
            </a:r>
            <a:endParaRPr lang="en-US" sz="2800" b="1" dirty="0">
              <a:ln w="11430"/>
              <a:solidFill>
                <a:srgbClr val="C00000"/>
              </a:solidFill>
              <a:effectLst>
                <a:outerShdw blurRad="80000" dist="40000" dir="5040000" algn="tl">
                  <a:srgbClr val="000000">
                    <a:alpha val="30000"/>
                  </a:srgbClr>
                </a:outerShdw>
              </a:effectLst>
              <a:latin typeface="Arial Narrow" pitchFamily="34" charset="0"/>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Please don’t waste time ___________ those books.</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297150"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read</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39012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reading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4610636" y="1071546"/>
            <a:ext cx="139012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reading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Mike is interested in _________________ a new computer system.</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1556837"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install</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64981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installing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4143372" y="3500438"/>
            <a:ext cx="1649812"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installing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Students come  _______________ a new language.</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390124"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learn</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48309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learning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3428992" y="1142984"/>
            <a:ext cx="139012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learn</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It is nice ________ important but it is more important _________ nice.</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981359"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be</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074333"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being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1857356" y="3500438"/>
            <a:ext cx="981359"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be</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10" name="9 Rectángulo"/>
          <p:cNvSpPr/>
          <p:nvPr/>
        </p:nvSpPr>
        <p:spPr>
          <a:xfrm>
            <a:off x="2009756" y="4008127"/>
            <a:ext cx="981359"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be</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par>
                          <p:cTn id="113" fill="hold">
                            <p:stCondLst>
                              <p:cond delay="1150"/>
                            </p:stCondLst>
                            <p:childTnLst>
                              <p:par>
                                <p:cTn id="114" presetID="40" presetClass="entr" presetSubtype="0" fill="hold" nodeType="afterEffect">
                                  <p:stCondLst>
                                    <p:cond delay="0"/>
                                  </p:stCondLst>
                                  <p:iterate type="lt">
                                    <p:tmPct val="10000"/>
                                  </p:iterate>
                                  <p:childTnLst>
                                    <p:set>
                                      <p:cBhvr>
                                        <p:cTn id="115" dur="1" fill="hold">
                                          <p:stCondLst>
                                            <p:cond delay="0"/>
                                          </p:stCondLst>
                                        </p:cTn>
                                        <p:tgtEl>
                                          <p:spTgt spid="10"/>
                                        </p:tgtEl>
                                        <p:attrNameLst>
                                          <p:attrName>style.visibility</p:attrName>
                                        </p:attrNameLst>
                                      </p:cBhvr>
                                      <p:to>
                                        <p:strVal val="visible"/>
                                      </p:to>
                                    </p:set>
                                    <p:animEffect transition="in" filter="fade">
                                      <p:cBhvr>
                                        <p:cTn id="116" dur="500"/>
                                        <p:tgtEl>
                                          <p:spTgt spid="10"/>
                                        </p:tgtEl>
                                      </p:cBhvr>
                                    </p:animEffect>
                                    <p:anim calcmode="lin" valueType="num">
                                      <p:cBhvr>
                                        <p:cTn id="117" dur="500" fill="hold"/>
                                        <p:tgtEl>
                                          <p:spTgt spid="10"/>
                                        </p:tgtEl>
                                        <p:attrNameLst>
                                          <p:attrName>ppt_x</p:attrName>
                                        </p:attrNameLst>
                                      </p:cBhvr>
                                      <p:tavLst>
                                        <p:tav tm="0">
                                          <p:val>
                                            <p:strVal val="#ppt_x-.1"/>
                                          </p:val>
                                        </p:tav>
                                        <p:tav tm="100000">
                                          <p:val>
                                            <p:strVal val="#ppt_x"/>
                                          </p:val>
                                        </p:tav>
                                      </p:tavLst>
                                    </p:anim>
                                    <p:anim calcmode="lin" valueType="num">
                                      <p:cBhvr>
                                        <p:cTn id="1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___________ always on time is a good habit</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463862"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come</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37088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coming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785786" y="1142984"/>
            <a:ext cx="1425390"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Coming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Many men don’t mind____________ stores with their wives. </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1260281"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visit</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35325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visiting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4143372" y="3500438"/>
            <a:ext cx="135325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visiting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Many men want _____________ gadgets as presents.</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744388" cy="492443"/>
          </a:xfrm>
          <a:prstGeom prst="rect">
            <a:avLst/>
          </a:prstGeom>
          <a:noFill/>
        </p:spPr>
        <p:txBody>
          <a:bodyPr wrap="none">
            <a:spAutoFit/>
          </a:bodyPr>
          <a:lstStyle/>
          <a:p>
            <a:pPr algn="ctr" fontAlgn="auto">
              <a:spcBef>
                <a:spcPts val="0"/>
              </a:spcBef>
              <a:spcAft>
                <a:spcPts val="0"/>
              </a:spcAft>
              <a:defRPr/>
            </a:pPr>
            <a:r>
              <a:rPr lang="en-US" sz="2600" b="1" dirty="0" smtClean="0">
                <a:ln w="1905"/>
                <a:solidFill>
                  <a:srgbClr val="C00000"/>
                </a:solidFill>
                <a:effectLst>
                  <a:innerShdw blurRad="69850" dist="43180" dir="5400000">
                    <a:srgbClr val="000000">
                      <a:alpha val="65000"/>
                    </a:srgbClr>
                  </a:innerShdw>
                </a:effectLst>
                <a:latin typeface="Arial Rounded MT Bold"/>
              </a:rPr>
              <a:t>to receive</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65141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receiving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3428992" y="1071546"/>
            <a:ext cx="174438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receive</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Michael can’t stand _____________ his in-laws.</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1260281"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visit</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35325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visiting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4143372" y="3500438"/>
            <a:ext cx="135325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visiting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Many ladies enjoy ___________ time with friends.</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574470"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spend</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667443"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spending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3786182" y="1142984"/>
            <a:ext cx="166744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spending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Joseph doesn’t spend money _______________ presents for people.</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1091966"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get</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295547"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getting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5715008" y="3508061"/>
            <a:ext cx="1295547"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getting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James doesn’t bother ______________ to rumors.</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463862"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listen</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55683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listening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4610636" y="1071546"/>
            <a:ext cx="1556837"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listening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492443"/>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James is planning _____________ jobs this year.</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1760418"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change</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66744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changing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3571868" y="3500438"/>
            <a:ext cx="1760418"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change</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1142984"/>
            <a:ext cx="8286807"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After two hours of driving we stopped ____________ lunch at a small café.</a:t>
            </a:r>
            <a:endParaRPr lang="en-US" sz="2600" b="1" dirty="0">
              <a:solidFill>
                <a:schemeClr val="accent1">
                  <a:lumMod val="50000"/>
                </a:schemeClr>
              </a:solidFill>
              <a:latin typeface="Arial Rounded MT Bold"/>
            </a:endParaRPr>
          </a:p>
        </p:txBody>
      </p:sp>
      <p:sp>
        <p:nvSpPr>
          <p:cNvPr id="3" name="2 Rectángulo"/>
          <p:cNvSpPr/>
          <p:nvPr/>
        </p:nvSpPr>
        <p:spPr>
          <a:xfrm>
            <a:off x="1726084" y="2071678"/>
            <a:ext cx="1353256"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have</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4" name="3 Rectángulo"/>
          <p:cNvSpPr/>
          <p:nvPr/>
        </p:nvSpPr>
        <p:spPr>
          <a:xfrm>
            <a:off x="5226546" y="2143116"/>
            <a:ext cx="1260281"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having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5" name="4 Rectángulo"/>
          <p:cNvSpPr/>
          <p:nvPr/>
        </p:nvSpPr>
        <p:spPr>
          <a:xfrm>
            <a:off x="6715140" y="1142984"/>
            <a:ext cx="1353256"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to</a:t>
            </a:r>
            <a:r>
              <a:rPr lang="es-ES" sz="2600" b="1" dirty="0" smtClean="0">
                <a:ln w="11430"/>
                <a:solidFill>
                  <a:srgbClr val="C00000"/>
                </a:solidFill>
                <a:effectLst>
                  <a:outerShdw blurRad="80000" dist="40000" dir="5040000" algn="tl">
                    <a:srgbClr val="000000">
                      <a:alpha val="30000"/>
                    </a:srgbClr>
                  </a:outerShdw>
                </a:effectLst>
                <a:latin typeface="Arial Rounded MT Bold"/>
              </a:rPr>
              <a:t> </a:t>
            </a:r>
            <a:r>
              <a:rPr lang="es-ES" sz="2600" b="1" dirty="0" err="1" smtClean="0">
                <a:ln w="11430"/>
                <a:solidFill>
                  <a:srgbClr val="C00000"/>
                </a:solidFill>
                <a:effectLst>
                  <a:outerShdw blurRad="80000" dist="40000" dir="5040000" algn="tl">
                    <a:srgbClr val="000000">
                      <a:alpha val="30000"/>
                    </a:srgbClr>
                  </a:outerShdw>
                </a:effectLst>
                <a:latin typeface="Arial Rounded MT Bold"/>
              </a:rPr>
              <a:t>have</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6" name="5 CuadroTexto"/>
          <p:cNvSpPr txBox="1"/>
          <p:nvPr/>
        </p:nvSpPr>
        <p:spPr>
          <a:xfrm>
            <a:off x="297356" y="3571874"/>
            <a:ext cx="8346610" cy="892552"/>
          </a:xfrm>
          <a:prstGeom prst="rect">
            <a:avLst/>
          </a:prstGeom>
          <a:noFill/>
        </p:spPr>
        <p:txBody>
          <a:bodyPr wrap="square">
            <a:spAutoFit/>
          </a:bodyPr>
          <a:lstStyle/>
          <a:p>
            <a:pPr fontAlgn="auto">
              <a:spcBef>
                <a:spcPts val="0"/>
              </a:spcBef>
              <a:spcAft>
                <a:spcPts val="0"/>
              </a:spcAft>
              <a:defRPr/>
            </a:pPr>
            <a:r>
              <a:rPr lang="en-US" sz="2600" b="1" dirty="0" smtClean="0">
                <a:solidFill>
                  <a:schemeClr val="accent1">
                    <a:lumMod val="50000"/>
                  </a:schemeClr>
                </a:solidFill>
                <a:latin typeface="Arial Rounded MT Bold"/>
              </a:rPr>
              <a:t>I just can’t stand ________________ phone calls early morning on Sundays.</a:t>
            </a:r>
            <a:endParaRPr lang="en-US" sz="2600" b="1" dirty="0">
              <a:solidFill>
                <a:schemeClr val="accent1">
                  <a:lumMod val="50000"/>
                </a:schemeClr>
              </a:solidFill>
              <a:latin typeface="Arial Rounded MT Bold"/>
            </a:endParaRPr>
          </a:p>
        </p:txBody>
      </p:sp>
      <p:sp>
        <p:nvSpPr>
          <p:cNvPr id="7" name="6 Rectángulo"/>
          <p:cNvSpPr/>
          <p:nvPr/>
        </p:nvSpPr>
        <p:spPr>
          <a:xfrm>
            <a:off x="1878484" y="5120358"/>
            <a:ext cx="1744388" cy="492443"/>
          </a:xfrm>
          <a:prstGeom prst="rect">
            <a:avLst/>
          </a:prstGeom>
          <a:noFill/>
        </p:spPr>
        <p:txBody>
          <a:bodyPr wrap="none">
            <a:spAutoFit/>
          </a:bodyPr>
          <a:lstStyle/>
          <a:p>
            <a:pPr algn="ctr" fontAlgn="auto">
              <a:spcBef>
                <a:spcPts val="0"/>
              </a:spcBef>
              <a:spcAft>
                <a:spcPts val="0"/>
              </a:spcAft>
              <a:defRPr/>
            </a:pPr>
            <a:r>
              <a:rPr lang="en-US" sz="2600" b="1" dirty="0">
                <a:ln w="1905"/>
                <a:solidFill>
                  <a:srgbClr val="C00000"/>
                </a:solidFill>
                <a:effectLst>
                  <a:innerShdw blurRad="69850" dist="43180" dir="5400000">
                    <a:srgbClr val="000000">
                      <a:alpha val="65000"/>
                    </a:srgbClr>
                  </a:innerShdw>
                </a:effectLst>
                <a:latin typeface="Arial Rounded MT Bold"/>
              </a:rPr>
              <a:t>to </a:t>
            </a:r>
            <a:r>
              <a:rPr lang="en-US" sz="2600" b="1" dirty="0" smtClean="0">
                <a:ln w="1905"/>
                <a:solidFill>
                  <a:srgbClr val="C00000"/>
                </a:solidFill>
                <a:effectLst>
                  <a:innerShdw blurRad="69850" dist="43180" dir="5400000">
                    <a:srgbClr val="000000">
                      <a:alpha val="65000"/>
                    </a:srgbClr>
                  </a:innerShdw>
                </a:effectLst>
                <a:latin typeface="Arial Rounded MT Bold"/>
              </a:rPr>
              <a:t>receive</a:t>
            </a:r>
            <a:endParaRPr lang="en-US" sz="2600" b="1" dirty="0">
              <a:ln w="1905"/>
              <a:solidFill>
                <a:srgbClr val="C00000"/>
              </a:solidFill>
              <a:effectLst>
                <a:innerShdw blurRad="69850" dist="43180" dir="5400000">
                  <a:srgbClr val="000000">
                    <a:alpha val="65000"/>
                  </a:srgbClr>
                </a:innerShdw>
              </a:effectLst>
              <a:latin typeface="Arial Rounded MT Bold"/>
            </a:endParaRPr>
          </a:p>
        </p:txBody>
      </p:sp>
      <p:sp>
        <p:nvSpPr>
          <p:cNvPr id="8" name="7 Rectángulo"/>
          <p:cNvSpPr/>
          <p:nvPr/>
        </p:nvSpPr>
        <p:spPr>
          <a:xfrm>
            <a:off x="5378946" y="5191796"/>
            <a:ext cx="165141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receiving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
        <p:nvSpPr>
          <p:cNvPr id="9" name="8 Rectángulo"/>
          <p:cNvSpPr/>
          <p:nvPr/>
        </p:nvSpPr>
        <p:spPr>
          <a:xfrm>
            <a:off x="3571868" y="3571876"/>
            <a:ext cx="1651414" cy="492443"/>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2600" b="1" dirty="0" err="1" smtClean="0">
                <a:ln w="11430"/>
                <a:solidFill>
                  <a:srgbClr val="C00000"/>
                </a:solidFill>
                <a:effectLst>
                  <a:outerShdw blurRad="80000" dist="40000" dir="5040000" algn="tl">
                    <a:srgbClr val="000000">
                      <a:alpha val="30000"/>
                    </a:srgbClr>
                  </a:outerShdw>
                </a:effectLst>
                <a:latin typeface="Arial Rounded MT Bold"/>
              </a:rPr>
              <a:t>receiving</a:t>
            </a:r>
            <a:endParaRPr lang="es-ES" sz="2600" b="1" dirty="0">
              <a:ln w="11430"/>
              <a:solidFill>
                <a:srgbClr val="C00000"/>
              </a:solidFill>
              <a:effectLst>
                <a:outerShdw blurRad="80000" dist="40000" dir="5040000" algn="tl">
                  <a:srgbClr val="000000">
                    <a:alpha val="30000"/>
                  </a:srgbClr>
                </a:outerShdw>
              </a:effectLst>
              <a:latin typeface="Arial Rounded MT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gtEl>
                                      </p:cBhvr>
                                    </p:animEffect>
                                  </p:childTnLst>
                                </p:cTn>
                              </p:par>
                            </p:childTnLst>
                          </p:cTn>
                        </p:par>
                        <p:par>
                          <p:cTn id="27" fill="hold">
                            <p:stCondLst>
                              <p:cond delay="1000"/>
                            </p:stCondLst>
                            <p:childTnLst>
                              <p:par>
                                <p:cTn id="28" presetID="25"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xit" presetSubtype="0" fill="hold" nodeType="clickEffect">
                                  <p:stCondLst>
                                    <p:cond delay="0"/>
                                  </p:stCondLst>
                                  <p:childTnLst>
                                    <p:animEffect transition="out" filter="fade">
                                      <p:cBhvr>
                                        <p:cTn id="41" dur="500"/>
                                        <p:tgtEl>
                                          <p:spTgt spid="3"/>
                                        </p:tgtEl>
                                      </p:cBhvr>
                                    </p:animEffect>
                                    <p:anim calcmode="lin" valueType="num">
                                      <p:cBhvr>
                                        <p:cTn id="42" dur="500"/>
                                        <p:tgtEl>
                                          <p:spTgt spid="3"/>
                                        </p:tgtEl>
                                        <p:attrNameLst>
                                          <p:attrName>style.rotation</p:attrName>
                                        </p:attrNameLst>
                                      </p:cBhvr>
                                      <p:tavLst>
                                        <p:tav tm="0">
                                          <p:val>
                                            <p:fltVal val="0"/>
                                          </p:val>
                                        </p:tav>
                                        <p:tav tm="100000">
                                          <p:val>
                                            <p:fltVal val="720"/>
                                          </p:val>
                                        </p:tav>
                                      </p:tavLst>
                                    </p:anim>
                                    <p:anim calcmode="lin" valueType="num">
                                      <p:cBhvr>
                                        <p:cTn id="43" dur="500"/>
                                        <p:tgtEl>
                                          <p:spTgt spid="3"/>
                                        </p:tgtEl>
                                        <p:attrNameLst>
                                          <p:attrName>ppt_h</p:attrName>
                                        </p:attrNameLst>
                                      </p:cBhvr>
                                      <p:tavLst>
                                        <p:tav tm="0">
                                          <p:val>
                                            <p:strVal val="ppt_h"/>
                                          </p:val>
                                        </p:tav>
                                        <p:tav tm="100000">
                                          <p:val>
                                            <p:fltVal val="0"/>
                                          </p:val>
                                        </p:tav>
                                      </p:tavLst>
                                    </p:anim>
                                    <p:anim calcmode="lin" valueType="num">
                                      <p:cBhvr>
                                        <p:cTn id="44" dur="500"/>
                                        <p:tgtEl>
                                          <p:spTgt spid="3"/>
                                        </p:tgtEl>
                                        <p:attrNameLst>
                                          <p:attrName>ppt_w</p:attrName>
                                        </p:attrNameLst>
                                      </p:cBhvr>
                                      <p:tavLst>
                                        <p:tav tm="0">
                                          <p:val>
                                            <p:strVal val="ppt_w"/>
                                          </p:val>
                                        </p:tav>
                                        <p:tav tm="100000">
                                          <p:val>
                                            <p:fltVal val="0"/>
                                          </p:val>
                                        </p:tav>
                                      </p:tavLst>
                                    </p:anim>
                                    <p:set>
                                      <p:cBhvr>
                                        <p:cTn id="45" dur="1" fill="hold">
                                          <p:stCondLst>
                                            <p:cond delay="499"/>
                                          </p:stCondLst>
                                        </p:cTn>
                                        <p:tgtEl>
                                          <p:spTgt spid="3"/>
                                        </p:tgtEl>
                                        <p:attrNameLst>
                                          <p:attrName>style.visibility</p:attrName>
                                        </p:attrNameLst>
                                      </p:cBhvr>
                                      <p:to>
                                        <p:strVal val="hidden"/>
                                      </p:to>
                                    </p:set>
                                  </p:childTnLst>
                                </p:cTn>
                              </p:par>
                              <p:par>
                                <p:cTn id="46" presetID="35" presetClass="exit" presetSubtype="0" fill="hold" nodeType="withEffect">
                                  <p:stCondLst>
                                    <p:cond delay="0"/>
                                  </p:stCondLst>
                                  <p:childTnLst>
                                    <p:animEffect transition="out" filter="fade">
                                      <p:cBhvr>
                                        <p:cTn id="47" dur="500"/>
                                        <p:tgtEl>
                                          <p:spTgt spid="4"/>
                                        </p:tgtEl>
                                      </p:cBhvr>
                                    </p:animEffect>
                                    <p:anim calcmode="lin" valueType="num">
                                      <p:cBhvr>
                                        <p:cTn id="48" dur="500"/>
                                        <p:tgtEl>
                                          <p:spTgt spid="4"/>
                                        </p:tgtEl>
                                        <p:attrNameLst>
                                          <p:attrName>style.rotation</p:attrName>
                                        </p:attrNameLst>
                                      </p:cBhvr>
                                      <p:tavLst>
                                        <p:tav tm="0">
                                          <p:val>
                                            <p:fltVal val="0"/>
                                          </p:val>
                                        </p:tav>
                                        <p:tav tm="100000">
                                          <p:val>
                                            <p:fltVal val="72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ppt_w</p:attrName>
                                        </p:attrNameLst>
                                      </p:cBhvr>
                                      <p:tavLst>
                                        <p:tav tm="0">
                                          <p:val>
                                            <p:strVal val="ppt_w"/>
                                          </p:val>
                                        </p:tav>
                                        <p:tav tm="100000">
                                          <p:val>
                                            <p:fltVal val="0"/>
                                          </p:val>
                                        </p:tav>
                                      </p:tavLst>
                                    </p:anim>
                                    <p:set>
                                      <p:cBhvr>
                                        <p:cTn id="51" dur="1" fill="hold">
                                          <p:stCondLst>
                                            <p:cond delay="499"/>
                                          </p:stCondLst>
                                        </p:cTn>
                                        <p:tgtEl>
                                          <p:spTgt spid="4"/>
                                        </p:tgtEl>
                                        <p:attrNameLst>
                                          <p:attrName>style.visibility</p:attrName>
                                        </p:attrNameLst>
                                      </p:cBhvr>
                                      <p:to>
                                        <p:strVal val="hidden"/>
                                      </p:to>
                                    </p:set>
                                  </p:childTnLst>
                                </p:cTn>
                              </p:par>
                            </p:childTnLst>
                          </p:cTn>
                        </p:par>
                        <p:par>
                          <p:cTn id="52" fill="hold">
                            <p:stCondLst>
                              <p:cond delay="5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65" dur="1000" fill="hold"/>
                                        <p:tgtEl>
                                          <p:spTgt spid="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7" dur="1000" fill="hold"/>
                                        <p:tgtEl>
                                          <p:spTgt spid="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7"/>
                                        </p:tgtEl>
                                      </p:cBhvr>
                                    </p:animEffect>
                                  </p:childTnLst>
                                </p:cTn>
                              </p:par>
                            </p:childTnLst>
                          </p:cTn>
                        </p:par>
                        <p:par>
                          <p:cTn id="82" fill="hold">
                            <p:stCondLst>
                              <p:cond delay="1000"/>
                            </p:stCondLst>
                            <p:childTnLst>
                              <p:par>
                                <p:cTn id="83" presetID="25" presetClass="entr" presetSubtype="0"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xit" presetSubtype="0" fill="hold" nodeType="clickEffect">
                                  <p:stCondLst>
                                    <p:cond delay="0"/>
                                  </p:stCondLst>
                                  <p:childTnLst>
                                    <p:animEffect transition="out" filter="fade">
                                      <p:cBhvr>
                                        <p:cTn id="96" dur="500"/>
                                        <p:tgtEl>
                                          <p:spTgt spid="7"/>
                                        </p:tgtEl>
                                      </p:cBhvr>
                                    </p:animEffect>
                                    <p:anim calcmode="lin" valueType="num">
                                      <p:cBhvr>
                                        <p:cTn id="97" dur="500"/>
                                        <p:tgtEl>
                                          <p:spTgt spid="7"/>
                                        </p:tgtEl>
                                        <p:attrNameLst>
                                          <p:attrName>style.rotation</p:attrName>
                                        </p:attrNameLst>
                                      </p:cBhvr>
                                      <p:tavLst>
                                        <p:tav tm="0">
                                          <p:val>
                                            <p:fltVal val="0"/>
                                          </p:val>
                                        </p:tav>
                                        <p:tav tm="100000">
                                          <p:val>
                                            <p:fltVal val="720"/>
                                          </p:val>
                                        </p:tav>
                                      </p:tavLst>
                                    </p:anim>
                                    <p:anim calcmode="lin" valueType="num">
                                      <p:cBhvr>
                                        <p:cTn id="98" dur="500"/>
                                        <p:tgtEl>
                                          <p:spTgt spid="7"/>
                                        </p:tgtEl>
                                        <p:attrNameLst>
                                          <p:attrName>ppt_h</p:attrName>
                                        </p:attrNameLst>
                                      </p:cBhvr>
                                      <p:tavLst>
                                        <p:tav tm="0">
                                          <p:val>
                                            <p:strVal val="ppt_h"/>
                                          </p:val>
                                        </p:tav>
                                        <p:tav tm="100000">
                                          <p:val>
                                            <p:fltVal val="0"/>
                                          </p:val>
                                        </p:tav>
                                      </p:tavLst>
                                    </p:anim>
                                    <p:anim calcmode="lin" valueType="num">
                                      <p:cBhvr>
                                        <p:cTn id="99" dur="500"/>
                                        <p:tgtEl>
                                          <p:spTgt spid="7"/>
                                        </p:tgtEl>
                                        <p:attrNameLst>
                                          <p:attrName>ppt_w</p:attrName>
                                        </p:attrNameLst>
                                      </p:cBhvr>
                                      <p:tavLst>
                                        <p:tav tm="0">
                                          <p:val>
                                            <p:strVal val="ppt_w"/>
                                          </p:val>
                                        </p:tav>
                                        <p:tav tm="100000">
                                          <p:val>
                                            <p:fltVal val="0"/>
                                          </p:val>
                                        </p:tav>
                                      </p:tavLst>
                                    </p:anim>
                                    <p:set>
                                      <p:cBhvr>
                                        <p:cTn id="100" dur="1" fill="hold">
                                          <p:stCondLst>
                                            <p:cond delay="499"/>
                                          </p:stCondLst>
                                        </p:cTn>
                                        <p:tgtEl>
                                          <p:spTgt spid="7"/>
                                        </p:tgtEl>
                                        <p:attrNameLst>
                                          <p:attrName>style.visibility</p:attrName>
                                        </p:attrNameLst>
                                      </p:cBhvr>
                                      <p:to>
                                        <p:strVal val="hidden"/>
                                      </p:to>
                                    </p:set>
                                  </p:childTnLst>
                                </p:cTn>
                              </p:par>
                              <p:par>
                                <p:cTn id="101" presetID="35" presetClass="exit" presetSubtype="0" fill="hold" nodeType="withEffect">
                                  <p:stCondLst>
                                    <p:cond delay="0"/>
                                  </p:stCondLst>
                                  <p:childTnLst>
                                    <p:animEffect transition="out" filter="fade">
                                      <p:cBhvr>
                                        <p:cTn id="102" dur="500"/>
                                        <p:tgtEl>
                                          <p:spTgt spid="8"/>
                                        </p:tgtEl>
                                      </p:cBhvr>
                                    </p:animEffect>
                                    <p:anim calcmode="lin" valueType="num">
                                      <p:cBhvr>
                                        <p:cTn id="103" dur="500"/>
                                        <p:tgtEl>
                                          <p:spTgt spid="8"/>
                                        </p:tgtEl>
                                        <p:attrNameLst>
                                          <p:attrName>style.rotation</p:attrName>
                                        </p:attrNameLst>
                                      </p:cBhvr>
                                      <p:tavLst>
                                        <p:tav tm="0">
                                          <p:val>
                                            <p:fltVal val="0"/>
                                          </p:val>
                                        </p:tav>
                                        <p:tav tm="100000">
                                          <p:val>
                                            <p:fltVal val="720"/>
                                          </p:val>
                                        </p:tav>
                                      </p:tavLst>
                                    </p:anim>
                                    <p:anim calcmode="lin" valueType="num">
                                      <p:cBhvr>
                                        <p:cTn id="104" dur="500"/>
                                        <p:tgtEl>
                                          <p:spTgt spid="8"/>
                                        </p:tgtEl>
                                        <p:attrNameLst>
                                          <p:attrName>ppt_h</p:attrName>
                                        </p:attrNameLst>
                                      </p:cBhvr>
                                      <p:tavLst>
                                        <p:tav tm="0">
                                          <p:val>
                                            <p:strVal val="ppt_h"/>
                                          </p:val>
                                        </p:tav>
                                        <p:tav tm="100000">
                                          <p:val>
                                            <p:fltVal val="0"/>
                                          </p:val>
                                        </p:tav>
                                      </p:tavLst>
                                    </p:anim>
                                    <p:anim calcmode="lin" valueType="num">
                                      <p:cBhvr>
                                        <p:cTn id="105" dur="500"/>
                                        <p:tgtEl>
                                          <p:spTgt spid="8"/>
                                        </p:tgtEl>
                                        <p:attrNameLst>
                                          <p:attrName>ppt_w</p:attrName>
                                        </p:attrNameLst>
                                      </p:cBhvr>
                                      <p:tavLst>
                                        <p:tav tm="0">
                                          <p:val>
                                            <p:strVal val="ppt_w"/>
                                          </p:val>
                                        </p:tav>
                                        <p:tav tm="100000">
                                          <p:val>
                                            <p:fltVal val="0"/>
                                          </p:val>
                                        </p:tav>
                                      </p:tavLst>
                                    </p:anim>
                                    <p:set>
                                      <p:cBhvr>
                                        <p:cTn id="106" dur="1" fill="hold">
                                          <p:stCondLst>
                                            <p:cond delay="499"/>
                                          </p:stCondLst>
                                        </p:cTn>
                                        <p:tgtEl>
                                          <p:spTgt spid="8"/>
                                        </p:tgtEl>
                                        <p:attrNameLst>
                                          <p:attrName>style.visibility</p:attrName>
                                        </p:attrNameLst>
                                      </p:cBhvr>
                                      <p:to>
                                        <p:strVal val="hidden"/>
                                      </p:to>
                                    </p:set>
                                  </p:childTnLst>
                                </p:cTn>
                              </p:par>
                            </p:childTnLst>
                          </p:cTn>
                        </p:par>
                        <p:par>
                          <p:cTn id="107" fill="hold">
                            <p:stCondLst>
                              <p:cond delay="500"/>
                            </p:stCondLst>
                            <p:childTnLst>
                              <p:par>
                                <p:cTn id="108" presetID="40" presetClass="entr" presetSubtype="0" fill="hold" nodeType="after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anim calcmode="lin" valueType="num">
                                      <p:cBhvr>
                                        <p:cTn id="111" dur="500" fill="hold"/>
                                        <p:tgtEl>
                                          <p:spTgt spid="9"/>
                                        </p:tgtEl>
                                        <p:attrNameLst>
                                          <p:attrName>ppt_x</p:attrName>
                                        </p:attrNameLst>
                                      </p:cBhvr>
                                      <p:tavLst>
                                        <p:tav tm="0">
                                          <p:val>
                                            <p:strVal val="#ppt_x-.1"/>
                                          </p:val>
                                        </p:tav>
                                        <p:tav tm="100000">
                                          <p:val>
                                            <p:strVal val="#ppt_x"/>
                                          </p:val>
                                        </p:tav>
                                      </p:tavLst>
                                    </p:anim>
                                    <p:anim calcmode="lin" valueType="num">
                                      <p:cBhvr>
                                        <p:cTn id="1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2905780"/>
            <a:ext cx="6248400" cy="769441"/>
          </a:xfrm>
          <a:prstGeom prst="rect">
            <a:avLst/>
          </a:prstGeom>
          <a:noFill/>
        </p:spPr>
        <p:txBody>
          <a:bodyPr wrap="square" rtlCol="0">
            <a:spAutoFit/>
          </a:bodyPr>
          <a:lstStyle/>
          <a:p>
            <a:pPr algn="ctr"/>
            <a:r>
              <a:rPr lang="en-US" sz="4400" dirty="0" smtClean="0">
                <a:latin typeface="+mj-lt"/>
              </a:rPr>
              <a:t>Thank You..</a:t>
            </a:r>
            <a:endParaRPr lang="en-US" sz="4400" dirty="0">
              <a:latin typeface="+mj-lt"/>
            </a:endParaRPr>
          </a:p>
        </p:txBody>
      </p:sp>
    </p:spTree>
  </p:cSld>
  <p:clrMapOvr>
    <a:masterClrMapping/>
  </p:clrMapOvr>
  <p:transition>
    <p:fad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RespondGraph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1637</Words>
  <Application>Microsoft Office PowerPoint</Application>
  <PresentationFormat>عرض على الشاشة (3:4)‏</PresentationFormat>
  <Paragraphs>326</Paragraphs>
  <Slides>39</Slides>
  <Notes>0</Notes>
  <HiddenSlides>0</HiddenSlides>
  <MMClips>0</MMClips>
  <ScaleCrop>false</ScaleCrop>
  <HeadingPairs>
    <vt:vector size="4" baseType="variant">
      <vt:variant>
        <vt:lpstr>سمة</vt:lpstr>
      </vt:variant>
      <vt:variant>
        <vt:i4>2</vt:i4>
      </vt:variant>
      <vt:variant>
        <vt:lpstr>عناوين الشرائح</vt:lpstr>
      </vt:variant>
      <vt:variant>
        <vt:i4>39</vt:i4>
      </vt:variant>
    </vt:vector>
  </HeadingPairs>
  <TitlesOfParts>
    <vt:vector size="41" baseType="lpstr">
      <vt:lpstr>iRespondGraphMaster</vt:lpstr>
      <vt:lpstr>Oriel</vt:lpstr>
      <vt:lpstr>Gerunds, participles &amp; infinitives</vt:lpstr>
      <vt:lpstr>When is a verb not a verb?</vt:lpstr>
      <vt:lpstr>What is a gerund?</vt:lpstr>
      <vt:lpstr>الشريحة 4</vt:lpstr>
      <vt:lpstr>i-try</vt:lpstr>
      <vt:lpstr>الشريحة 6</vt:lpstr>
      <vt:lpstr>الشريحة 7</vt:lpstr>
      <vt:lpstr>الشريحة 8</vt:lpstr>
      <vt:lpstr>الشريحة 9</vt:lpstr>
      <vt:lpstr>What is a Participle?</vt:lpstr>
      <vt:lpstr>What is a Participle?</vt:lpstr>
      <vt:lpstr>الشريحة 12</vt:lpstr>
      <vt:lpstr>Past or Present Participles</vt:lpstr>
      <vt:lpstr>Identify the Participles in the following sentences</vt:lpstr>
      <vt:lpstr>الشريحة 15</vt:lpstr>
      <vt:lpstr>What is an infinitive?</vt:lpstr>
      <vt:lpstr>What is an infinitive?</vt:lpstr>
      <vt:lpstr>الشريحة 18</vt:lpstr>
      <vt:lpstr>Infinitives  To say why you do something: </vt:lpstr>
      <vt:lpstr>i-try</vt:lpstr>
      <vt:lpstr>i-try</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vector>
  </TitlesOfParts>
  <Company>Cobb County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Gerunds, participles, and infinitives</dc:title>
  <dc:creator>install</dc:creator>
  <cp:lastModifiedBy>AbnAlQudaih</cp:lastModifiedBy>
  <cp:revision>34</cp:revision>
  <dcterms:created xsi:type="dcterms:W3CDTF">2010-10-07T18:57:30Z</dcterms:created>
  <dcterms:modified xsi:type="dcterms:W3CDTF">2013-02-16T14:37:43Z</dcterms:modified>
</cp:coreProperties>
</file>