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0"/>
  </p:notesMasterIdLst>
  <p:sldIdLst>
    <p:sldId id="256" r:id="rId2"/>
    <p:sldId id="257" r:id="rId3"/>
    <p:sldId id="258" r:id="rId4"/>
    <p:sldId id="273" r:id="rId5"/>
    <p:sldId id="259" r:id="rId6"/>
    <p:sldId id="260" r:id="rId7"/>
    <p:sldId id="276" r:id="rId8"/>
    <p:sldId id="277" r:id="rId9"/>
    <p:sldId id="275" r:id="rId10"/>
    <p:sldId id="278" r:id="rId11"/>
    <p:sldId id="261" r:id="rId12"/>
    <p:sldId id="262" r:id="rId13"/>
    <p:sldId id="279" r:id="rId14"/>
    <p:sldId id="280" r:id="rId15"/>
    <p:sldId id="263" r:id="rId16"/>
    <p:sldId id="264" r:id="rId17"/>
    <p:sldId id="281" r:id="rId18"/>
    <p:sldId id="287" r:id="rId19"/>
    <p:sldId id="265" r:id="rId20"/>
    <p:sldId id="267" r:id="rId21"/>
    <p:sldId id="274" r:id="rId22"/>
    <p:sldId id="268" r:id="rId23"/>
    <p:sldId id="269" r:id="rId24"/>
    <p:sldId id="282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283" r:id="rId42"/>
    <p:sldId id="270" r:id="rId43"/>
    <p:sldId id="271" r:id="rId44"/>
    <p:sldId id="272" r:id="rId45"/>
    <p:sldId id="284" r:id="rId46"/>
    <p:sldId id="285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EA178-8E8B-4241-85D0-558D7A7A609A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43DB5-A394-42F1-9AB4-B93E51C2E5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FF6AA0-65B5-41D9-BB1B-2F8136C4255D}" type="slidenum">
              <a:rPr lang="en-US"/>
              <a:pPr/>
              <a:t>25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9A1BE9-8625-4E12-A389-C19200A5EA65}" type="slidenum">
              <a:rPr lang="en-US"/>
              <a:pPr/>
              <a:t>26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7BEDCB-0F80-4081-8E3A-919B2E50A020}" type="slidenum">
              <a:rPr lang="en-US"/>
              <a:pPr/>
              <a:t>27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2795A8-C384-4076-8DA0-B0897DBA32F1}" type="slidenum">
              <a:rPr lang="en-US"/>
              <a:pPr/>
              <a:t>28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F567AD-F0E2-4B10-AA5D-8D088D839759}" type="slidenum">
              <a:rPr lang="en-US"/>
              <a:pPr/>
              <a:t>29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F4887A-DD84-40AE-89BE-FF450FEF9D6A}" type="slidenum">
              <a:rPr lang="en-US"/>
              <a:pPr/>
              <a:t>30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AC903F-21BB-4F87-A623-76FF96A810F4}" type="slidenum">
              <a:rPr lang="en-US"/>
              <a:pPr/>
              <a:t>31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B51441-754C-4FF5-9C1E-C13B91D73D4F}" type="slidenum">
              <a:rPr lang="en-US"/>
              <a:pPr/>
              <a:t>32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65C9C5-F2D3-4181-98AE-F7F18F2C6CC7}" type="slidenum">
              <a:rPr lang="en-US"/>
              <a:pPr/>
              <a:t>33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1C7C97-698E-4D14-A229-41D083234271}" type="slidenum">
              <a:rPr lang="en-US"/>
              <a:pPr/>
              <a:t>34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55058-63E5-4A7A-BBEC-26B690A62DF9}" type="slidenum">
              <a:rPr lang="en-US"/>
              <a:pPr/>
              <a:t>35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517F36-D64B-487E-9159-27D995BF8076}" type="slidenum">
              <a:rPr lang="en-US"/>
              <a:pPr/>
              <a:t>36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84294-0402-4304-AFC0-7ADF9B253306}" type="slidenum">
              <a:rPr lang="en-US"/>
              <a:pPr/>
              <a:t>37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6DCA3-2ABA-4C18-B39B-A8BB796C7948}" type="slidenum">
              <a:rPr lang="en-US"/>
              <a:pPr/>
              <a:t>38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2378DC-468D-4365-A3F0-20138371E42B}" type="slidenum">
              <a:rPr lang="en-US"/>
              <a:pPr/>
              <a:t>39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1DDCF5-7452-43A4-B686-462415966EDE}" type="slidenum">
              <a:rPr lang="en-US"/>
              <a:pPr/>
              <a:t>40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AC903F-21BB-4F87-A623-76FF96A810F4}" type="slidenum">
              <a:rPr lang="en-US"/>
              <a:pPr/>
              <a:t>47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B51441-754C-4FF5-9C1E-C13B91D73D4F}" type="slidenum">
              <a:rPr lang="en-US"/>
              <a:pPr/>
              <a:t>48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65C9C5-F2D3-4181-98AE-F7F18F2C6CC7}" type="slidenum">
              <a:rPr lang="en-US"/>
              <a:pPr/>
              <a:t>49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1C7C97-698E-4D14-A229-41D083234271}" type="slidenum">
              <a:rPr lang="en-US"/>
              <a:pPr/>
              <a:t>50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55058-63E5-4A7A-BBEC-26B690A62DF9}" type="slidenum">
              <a:rPr lang="en-US"/>
              <a:pPr/>
              <a:t>51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517F36-D64B-487E-9159-27D995BF8076}" type="slidenum">
              <a:rPr lang="en-US"/>
              <a:pPr/>
              <a:t>52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FC99F-9810-4DB6-ACE2-73DFD023804F}" type="slidenum">
              <a:rPr lang="en-US"/>
              <a:pPr/>
              <a:t>53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9C9E41-96FA-41F1-BE64-9B8005B189FD}" type="slidenum">
              <a:rPr lang="en-US"/>
              <a:pPr/>
              <a:t>54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84294-0402-4304-AFC0-7ADF9B253306}" type="slidenum">
              <a:rPr lang="en-US"/>
              <a:pPr/>
              <a:t>55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6DCA3-2ABA-4C18-B39B-A8BB796C7948}" type="slidenum">
              <a:rPr lang="en-US"/>
              <a:pPr/>
              <a:t>56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2378DC-468D-4365-A3F0-20138371E42B}" type="slidenum">
              <a:rPr lang="en-US"/>
              <a:pPr/>
              <a:t>57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1DDCF5-7452-43A4-B686-462415966EDE}" type="slidenum">
              <a:rPr lang="en-US"/>
              <a:pPr/>
              <a:t>58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475070-95BF-44C9-8C61-71E0EDB56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18105-CC21-4A9F-9D86-C320BBA616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CC065-8808-4AB4-94E8-A233F07EFF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354B7-FC1C-412E-882F-E9006C6D2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1A7F7-F97C-4AB6-B7CD-66C66DDD5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F2B324-6561-4E04-B442-633C1114B6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959F-2507-4402-9C1B-6A01DD4DD8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E4BC1-C398-44AE-A39D-1F2B07A1B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92450C-829F-47C3-9E3C-65F661BAC6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B04D33-192F-42D1-A056-B1A2B175CB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7C6B0-4D3F-4147-8CB7-EF7E42E31C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AAAE342-3E26-48A9-9A0F-BF6D597B8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>
                <a:solidFill>
                  <a:schemeClr val="bg2"/>
                </a:solidFill>
              </a:rPr>
              <a:t>Subjects</a:t>
            </a:r>
            <a:r>
              <a:rPr lang="en-US" sz="5400"/>
              <a:t> &amp; </a:t>
            </a:r>
            <a:r>
              <a:rPr lang="en-US" sz="5400">
                <a:solidFill>
                  <a:schemeClr val="folHlink"/>
                </a:solidFill>
              </a:rPr>
              <a:t>Predicates</a:t>
            </a:r>
          </a:p>
        </p:txBody>
      </p:sp>
    </p:spTree>
  </p:cSld>
  <p:clrMapOvr>
    <a:masterClrMapping/>
  </p:clrMapOvr>
  <p:transition>
    <p:cover dir="ld"/>
    <p:sndAc>
      <p:stSnd>
        <p:snd r:embed="rId2" name="featurepresentation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026091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000" dirty="0"/>
              <a:t>The </a:t>
            </a:r>
            <a:r>
              <a:rPr lang="en-US" sz="4000" b="1" dirty="0">
                <a:solidFill>
                  <a:schemeClr val="bg2"/>
                </a:solidFill>
              </a:rPr>
              <a:t>subject</a:t>
            </a:r>
            <a:r>
              <a:rPr lang="en-US" sz="4000" dirty="0"/>
              <a:t> is what (or whom) the sentence is about, while the </a:t>
            </a:r>
            <a:r>
              <a:rPr lang="en-US" sz="4000" b="1" dirty="0">
                <a:solidFill>
                  <a:schemeClr val="folHlink"/>
                </a:solidFill>
              </a:rPr>
              <a:t>predicate</a:t>
            </a:r>
            <a:r>
              <a:rPr lang="en-US" sz="4000" dirty="0"/>
              <a:t> tells something about the subject.</a:t>
            </a:r>
            <a:r>
              <a:rPr lang="en-US" dirty="0"/>
              <a:t> </a:t>
            </a:r>
          </a:p>
        </p:txBody>
      </p:sp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1440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Every complete sentence contains two parts: a </a:t>
            </a:r>
            <a:r>
              <a:rPr lang="en-US" sz="4000" dirty="0">
                <a:solidFill>
                  <a:schemeClr val="bg2"/>
                </a:solidFill>
              </a:rPr>
              <a:t>subject</a:t>
            </a:r>
            <a:r>
              <a:rPr lang="en-US" sz="4000" dirty="0"/>
              <a:t> and a </a:t>
            </a:r>
            <a:r>
              <a:rPr lang="en-US" sz="4000" dirty="0">
                <a:solidFill>
                  <a:schemeClr val="folHlink"/>
                </a:solidFill>
              </a:rPr>
              <a:t>predicate</a:t>
            </a:r>
            <a:r>
              <a:rPr lang="en-US" sz="4000" dirty="0"/>
              <a:t>.</a:t>
            </a:r>
            <a:r>
              <a:rPr lang="en-US" sz="3200" dirty="0"/>
              <a:t> </a:t>
            </a:r>
          </a:p>
        </p:txBody>
      </p:sp>
      <p:pic>
        <p:nvPicPr>
          <p:cNvPr id="6150" name="Picture 6" descr="ha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4419600"/>
            <a:ext cx="2133600" cy="206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bg2"/>
                </a:solidFill>
              </a:rPr>
              <a:t>Judy and her dog</a:t>
            </a:r>
            <a:r>
              <a:rPr lang="en-US" sz="4000"/>
              <a:t> </a:t>
            </a:r>
            <a:r>
              <a:rPr lang="en-US" sz="4000">
                <a:solidFill>
                  <a:schemeClr val="folHlink"/>
                </a:solidFill>
              </a:rPr>
              <a:t>run</a:t>
            </a:r>
            <a:r>
              <a:rPr lang="en-US" sz="4000"/>
              <a:t> on the beach every morning.</a:t>
            </a:r>
          </a:p>
        </p:txBody>
      </p:sp>
      <p:pic>
        <p:nvPicPr>
          <p:cNvPr id="7172" name="Picture 4" descr="beach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362200"/>
            <a:ext cx="6781800" cy="4660900"/>
          </a:xfrm>
          <a:prstGeom prst="rect">
            <a:avLst/>
          </a:prstGeom>
          <a:noFill/>
        </p:spPr>
      </p:pic>
      <p:pic>
        <p:nvPicPr>
          <p:cNvPr id="7174" name="Picture 6" descr="dogrun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2133600"/>
            <a:ext cx="2462213" cy="4476750"/>
          </a:xfrm>
          <a:prstGeom prst="rect">
            <a:avLst/>
          </a:prstGeom>
          <a:noFill/>
        </p:spPr>
      </p:pic>
      <p:pic>
        <p:nvPicPr>
          <p:cNvPr id="7175" name="Picture 7" descr="jogg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3657600"/>
            <a:ext cx="2133600" cy="27432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  <p:sndAc>
      <p:stSnd>
        <p:snd r:embed="rId2" name="bar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693025" cy="21336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sz="4000"/>
              <a:t>First find the </a:t>
            </a:r>
            <a:r>
              <a:rPr lang="en-US" sz="4000" b="1">
                <a:solidFill>
                  <a:schemeClr val="folHlink"/>
                </a:solidFill>
              </a:rPr>
              <a:t>verb</a:t>
            </a:r>
            <a:r>
              <a:rPr lang="en-US" sz="4000"/>
              <a:t> and then make a question by placing ``who?'' or ``what?'' before it.</a:t>
            </a:r>
          </a:p>
          <a:p>
            <a:pPr>
              <a:buFont typeface="Wingdings" pitchFamily="2" charset="2"/>
              <a:buNone/>
            </a:pPr>
            <a:endParaRPr lang="en-US" sz="4000"/>
          </a:p>
        </p:txBody>
      </p:sp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Judy and her dog </a:t>
            </a:r>
            <a:r>
              <a:rPr lang="en-US" sz="4000" dirty="0">
                <a:solidFill>
                  <a:schemeClr val="folHlink"/>
                </a:solidFill>
              </a:rPr>
              <a:t>run</a:t>
            </a:r>
            <a:r>
              <a:rPr lang="en-US" sz="4000" dirty="0"/>
              <a:t> on the beach every morning.</a:t>
            </a:r>
          </a:p>
        </p:txBody>
      </p:sp>
      <p:pic>
        <p:nvPicPr>
          <p:cNvPr id="22533" name="Picture 5" descr="jogg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5029200"/>
            <a:ext cx="1185863" cy="1524000"/>
          </a:xfrm>
          <a:prstGeom prst="rect">
            <a:avLst/>
          </a:prstGeom>
          <a:noFill/>
        </p:spPr>
      </p:pic>
      <p:pic>
        <p:nvPicPr>
          <p:cNvPr id="22534" name="Picture 6" descr="dogrun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724400"/>
            <a:ext cx="1462088" cy="1809750"/>
          </a:xfrm>
          <a:prstGeom prst="rect">
            <a:avLst/>
          </a:prstGeom>
          <a:noFill/>
        </p:spPr>
      </p:pic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066800" y="4419600"/>
            <a:ext cx="4724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The answer is the </a:t>
            </a:r>
            <a:r>
              <a:rPr lang="en-US" sz="4000" b="1" dirty="0">
                <a:solidFill>
                  <a:srgbClr val="FF0000"/>
                </a:solidFill>
              </a:rPr>
              <a:t>subject, Judy and her dog</a:t>
            </a:r>
            <a:r>
              <a:rPr lang="en-US" sz="40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225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693025" cy="7620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sz="4000"/>
              <a:t>We spilled popcorn on the floor. </a:t>
            </a:r>
          </a:p>
        </p:txBody>
      </p:sp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4800">
                <a:solidFill>
                  <a:schemeClr val="bg2"/>
                </a:solidFill>
              </a:rPr>
              <a:t>Let’s try one:</a:t>
            </a:r>
            <a:endParaRPr lang="en-US" sz="480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38200" y="3352800"/>
            <a:ext cx="777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What is the </a:t>
            </a:r>
            <a:r>
              <a:rPr lang="en-US" sz="4000" b="1">
                <a:solidFill>
                  <a:schemeClr val="folHlink"/>
                </a:solidFill>
              </a:rPr>
              <a:t>verb</a:t>
            </a:r>
            <a:r>
              <a:rPr lang="en-US" sz="4000"/>
              <a:t> of this sentence?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838200" y="5029200"/>
            <a:ext cx="76930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US" sz="4000"/>
              <a:t>We </a:t>
            </a:r>
            <a:r>
              <a:rPr lang="en-US" sz="4400" b="1" u="sng">
                <a:solidFill>
                  <a:schemeClr val="folHlink"/>
                </a:solidFill>
              </a:rPr>
              <a:t>spilled</a:t>
            </a:r>
            <a:r>
              <a:rPr lang="en-US" sz="4000"/>
              <a:t> popcorn on the floor. </a:t>
            </a:r>
          </a:p>
        </p:txBody>
      </p:sp>
      <p:pic>
        <p:nvPicPr>
          <p:cNvPr id="8199" name="Picture 7" descr="popcor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304800"/>
            <a:ext cx="1524000" cy="1657350"/>
          </a:xfrm>
          <a:prstGeom prst="rect">
            <a:avLst/>
          </a:prstGeom>
          <a:noFill/>
        </p:spPr>
      </p:pic>
      <p:pic>
        <p:nvPicPr>
          <p:cNvPr id="8200" name="Picture 8" descr="boygirlyea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838200"/>
            <a:ext cx="2857500" cy="1114425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196" grpId="0"/>
      <p:bldP spid="81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693025" cy="7620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sz="4000"/>
              <a:t>We </a:t>
            </a:r>
            <a:r>
              <a:rPr lang="en-US" sz="4000" b="1">
                <a:solidFill>
                  <a:schemeClr val="folHlink"/>
                </a:solidFill>
              </a:rPr>
              <a:t>spilled</a:t>
            </a:r>
            <a:r>
              <a:rPr lang="en-US" sz="4000"/>
              <a:t> popcorn on the floor. </a:t>
            </a:r>
          </a:p>
        </p:txBody>
      </p:sp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4800" dirty="0">
                <a:solidFill>
                  <a:srgbClr val="FFFF00"/>
                </a:solidFill>
              </a:rPr>
              <a:t>Now find the subject: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38200" y="3352800"/>
            <a:ext cx="777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Now decide who or what spilled popcorn?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838200" y="5029200"/>
            <a:ext cx="76930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US" sz="4000" b="1" u="sng" dirty="0">
                <a:solidFill>
                  <a:srgbClr val="FF0000"/>
                </a:solidFill>
              </a:rPr>
              <a:t>We</a:t>
            </a:r>
            <a:r>
              <a:rPr lang="en-US" sz="4000" dirty="0"/>
              <a:t> </a:t>
            </a:r>
            <a:r>
              <a:rPr lang="en-US" sz="4000" b="1" dirty="0">
                <a:solidFill>
                  <a:schemeClr val="folHlink"/>
                </a:solidFill>
              </a:rPr>
              <a:t>spilled</a:t>
            </a:r>
            <a:r>
              <a:rPr lang="en-US" sz="4000" dirty="0"/>
              <a:t> popcorn on the floor. </a:t>
            </a:r>
          </a:p>
        </p:txBody>
      </p:sp>
      <p:pic>
        <p:nvPicPr>
          <p:cNvPr id="9223" name="Picture 7" descr="boygirlyea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5743575"/>
            <a:ext cx="2857500" cy="111442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  <p:sndAc>
      <p:stSnd>
        <p:snd r:embed="rId2" name="brilian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20" grpId="0"/>
      <p:bldP spid="92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arrived late.</a:t>
            </a:r>
          </a:p>
        </p:txBody>
      </p:sp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subject</a:t>
            </a:r>
            <a:r>
              <a:rPr lang="en-US" sz="4000" dirty="0"/>
              <a:t> in each sentence below?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026091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b="1" u="sng" dirty="0">
                <a:solidFill>
                  <a:schemeClr val="accent2"/>
                </a:solidFill>
              </a:rPr>
              <a:t>My little brother</a:t>
            </a:r>
            <a:r>
              <a:rPr lang="en-US" sz="4000" dirty="0">
                <a:solidFill>
                  <a:schemeClr val="accent2"/>
                </a:solidFill>
              </a:rPr>
              <a:t> </a:t>
            </a:r>
            <a:r>
              <a:rPr lang="en-US" sz="4000" dirty="0"/>
              <a:t>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b="1" u="sng" dirty="0">
                <a:solidFill>
                  <a:schemeClr val="accent2"/>
                </a:solidFill>
              </a:rPr>
              <a:t>His Uncle Bob</a:t>
            </a:r>
            <a:r>
              <a:rPr lang="en-US" sz="4000" dirty="0">
                <a:solidFill>
                  <a:schemeClr val="accent2"/>
                </a:solidFill>
              </a:rPr>
              <a:t> </a:t>
            </a:r>
            <a:r>
              <a:rPr lang="en-US" sz="4000" dirty="0"/>
              <a:t>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b="1" u="sng" dirty="0">
                <a:solidFill>
                  <a:schemeClr val="accent2"/>
                </a:solidFill>
              </a:rPr>
              <a:t>Those soldiers</a:t>
            </a:r>
            <a:r>
              <a:rPr lang="en-US" sz="4000" dirty="0">
                <a:solidFill>
                  <a:schemeClr val="accent2"/>
                </a:solidFill>
              </a:rPr>
              <a:t> </a:t>
            </a:r>
            <a:r>
              <a:rPr lang="en-US" sz="4000" dirty="0"/>
              <a:t>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b="1" u="sng" dirty="0">
                <a:solidFill>
                  <a:schemeClr val="accent2"/>
                </a:solidFill>
              </a:rPr>
              <a:t>Our babysitter</a:t>
            </a:r>
            <a:r>
              <a:rPr lang="en-US" sz="4000" dirty="0">
                <a:solidFill>
                  <a:schemeClr val="accent2"/>
                </a:solidFill>
              </a:rPr>
              <a:t> </a:t>
            </a:r>
            <a:r>
              <a:rPr lang="en-US" sz="4000" dirty="0"/>
              <a:t>arrived late.</a:t>
            </a:r>
          </a:p>
        </p:txBody>
      </p:sp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subject</a:t>
            </a:r>
            <a:r>
              <a:rPr lang="en-US" sz="4000" dirty="0"/>
              <a:t> in each sentence below?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797491"/>
          </a:xfrm>
        </p:spPr>
        <p:txBody>
          <a:bodyPr>
            <a:normAutofit lnSpcReduction="100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</a:t>
            </a:r>
            <a:r>
              <a:rPr lang="en-US" sz="4400" dirty="0"/>
              <a:t>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arrived late.</a:t>
            </a:r>
          </a:p>
        </p:txBody>
      </p:sp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predicate</a:t>
            </a:r>
            <a:r>
              <a:rPr lang="en-US" sz="4000"/>
              <a:t> in each sentence below?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873691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3600" dirty="0"/>
              <a:t>My little brother </a:t>
            </a:r>
            <a:r>
              <a:rPr lang="en-US" sz="4000" b="1" u="sng" dirty="0">
                <a:solidFill>
                  <a:schemeClr val="accent2"/>
                </a:solidFill>
              </a:rPr>
              <a:t>broke his finger</a:t>
            </a:r>
            <a:r>
              <a:rPr lang="en-US" sz="4000" dirty="0">
                <a:solidFill>
                  <a:schemeClr val="accent2"/>
                </a:solidFill>
              </a:rPr>
              <a:t>.</a:t>
            </a:r>
          </a:p>
          <a:p>
            <a:pPr marL="533400" indent="-533400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3600" dirty="0"/>
              <a:t>His Uncle Bob </a:t>
            </a:r>
            <a:r>
              <a:rPr lang="en-US" sz="3600" b="1" u="sng" dirty="0">
                <a:solidFill>
                  <a:schemeClr val="accent2"/>
                </a:solidFill>
              </a:rPr>
              <a:t>asked for directions</a:t>
            </a:r>
            <a:r>
              <a:rPr lang="en-US" sz="3600" dirty="0">
                <a:solidFill>
                  <a:schemeClr val="accent2"/>
                </a:solidFill>
              </a:rPr>
              <a:t>.</a:t>
            </a:r>
          </a:p>
          <a:p>
            <a:pPr marL="533400" indent="-533400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3600" dirty="0"/>
              <a:t>Those soldiers </a:t>
            </a:r>
            <a:r>
              <a:rPr lang="en-US" sz="3600" b="1" u="sng" dirty="0">
                <a:solidFill>
                  <a:schemeClr val="accent2"/>
                </a:solidFill>
              </a:rPr>
              <a:t>carried guns</a:t>
            </a:r>
            <a:r>
              <a:rPr lang="en-US" sz="3600" dirty="0"/>
              <a:t>.</a:t>
            </a:r>
          </a:p>
          <a:p>
            <a:pPr marL="533400" indent="-533400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3600" dirty="0"/>
              <a:t>Our babysitter </a:t>
            </a:r>
            <a:r>
              <a:rPr lang="en-US" sz="3600" b="1" u="sng" dirty="0">
                <a:solidFill>
                  <a:schemeClr val="accent2"/>
                </a:solidFill>
              </a:rPr>
              <a:t>arrived late</a:t>
            </a:r>
            <a:r>
              <a:rPr lang="en-US" sz="3600" dirty="0"/>
              <a:t>.</a:t>
            </a:r>
          </a:p>
        </p:txBody>
      </p:sp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predicate</a:t>
            </a:r>
            <a:r>
              <a:rPr lang="en-US" sz="4000"/>
              <a:t> in each sentence below?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05000"/>
            <a:ext cx="7693025" cy="2362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4800" dirty="0"/>
              <a:t>Every subject is built around one noun or pronoun (or more).  When all other words are removed the </a:t>
            </a:r>
            <a:r>
              <a:rPr lang="en-US" sz="48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subject</a:t>
            </a:r>
            <a:r>
              <a:rPr lang="en-US" sz="4800" dirty="0">
                <a:solidFill>
                  <a:schemeClr val="accent2"/>
                </a:solidFill>
              </a:rPr>
              <a:t> </a:t>
            </a:r>
            <a:r>
              <a:rPr lang="en-US" sz="4800" dirty="0"/>
              <a:t>is left.</a:t>
            </a:r>
          </a:p>
        </p:txBody>
      </p:sp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Simple Subject and Simple Predicate</a:t>
            </a:r>
          </a:p>
        </p:txBody>
      </p:sp>
      <p:pic>
        <p:nvPicPr>
          <p:cNvPr id="10246" name="Picture 6" descr="boy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8925" y="5562600"/>
            <a:ext cx="2505075" cy="1296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cmstn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6600"/>
              <a:t>Simple Subject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62000" y="2438400"/>
            <a:ext cx="7772400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chemeClr val="accent2"/>
                </a:solidFill>
              </a:rPr>
              <a:t>A </a:t>
            </a:r>
            <a:r>
              <a:rPr lang="en-US" sz="4800" b="1" u="sng" dirty="0">
                <a:solidFill>
                  <a:schemeClr val="accent2"/>
                </a:solidFill>
              </a:rPr>
              <a:t>piece</a:t>
            </a:r>
            <a:r>
              <a:rPr lang="en-US" sz="4400" b="1" dirty="0">
                <a:solidFill>
                  <a:schemeClr val="accent2"/>
                </a:solidFill>
              </a:rPr>
              <a:t> </a:t>
            </a:r>
            <a:r>
              <a:rPr lang="en-US" sz="4000" b="1" dirty="0">
                <a:solidFill>
                  <a:schemeClr val="accent2"/>
                </a:solidFill>
              </a:rPr>
              <a:t>of chocolate candy</a:t>
            </a:r>
            <a:r>
              <a:rPr lang="en-US" sz="4400" dirty="0">
                <a:solidFill>
                  <a:schemeClr val="accent2"/>
                </a:solidFill>
              </a:rPr>
              <a:t> </a:t>
            </a:r>
            <a:r>
              <a:rPr lang="en-US" sz="4400" dirty="0"/>
              <a:t>would taste great.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762000" y="4038600"/>
            <a:ext cx="8001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The main word in the </a:t>
            </a:r>
            <a:r>
              <a:rPr lang="en-US" sz="3200" b="1" dirty="0">
                <a:solidFill>
                  <a:schemeClr val="accent2"/>
                </a:solidFill>
              </a:rPr>
              <a:t>subject</a:t>
            </a:r>
            <a:r>
              <a:rPr lang="en-US" sz="3200" dirty="0"/>
              <a:t> is the noun ``</a:t>
            </a:r>
            <a:r>
              <a:rPr lang="en-US" sz="3200" b="1" u="sng" dirty="0">
                <a:solidFill>
                  <a:schemeClr val="accent2"/>
                </a:solidFill>
              </a:rPr>
              <a:t>piece</a:t>
            </a:r>
            <a:r>
              <a:rPr lang="en-US" sz="3200" dirty="0"/>
              <a:t>,'' with the other words of the subject -- ``a'' and ``of </a:t>
            </a:r>
            <a:r>
              <a:rPr lang="en-US" sz="3200" dirty="0" err="1" smtClean="0"/>
              <a:t>chicolate</a:t>
            </a:r>
            <a:r>
              <a:rPr lang="en-US" sz="3200" dirty="0" smtClean="0"/>
              <a:t> candy'' </a:t>
            </a:r>
            <a:r>
              <a:rPr lang="en-US" sz="3200" dirty="0"/>
              <a:t>– tell about the noun. </a:t>
            </a:r>
            <a:r>
              <a:rPr lang="en-US" sz="3200" dirty="0">
                <a:solidFill>
                  <a:schemeClr val="accent2"/>
                </a:solidFill>
              </a:rPr>
              <a:t>``</a:t>
            </a:r>
            <a:r>
              <a:rPr lang="en-US" sz="3200" b="1" u="sng" dirty="0">
                <a:solidFill>
                  <a:schemeClr val="accent2"/>
                </a:solidFill>
              </a:rPr>
              <a:t>piece</a:t>
            </a:r>
            <a:r>
              <a:rPr lang="en-US" sz="3200" dirty="0"/>
              <a:t>'' is the simple subject.</a:t>
            </a:r>
          </a:p>
        </p:txBody>
      </p:sp>
      <p:pic>
        <p:nvPicPr>
          <p:cNvPr id="11271" name="Picture 7" descr="candyeat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4700" y="0"/>
            <a:ext cx="2019300" cy="19335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873691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</a:t>
            </a:r>
            <a:r>
              <a:rPr lang="en-US" sz="3600" dirty="0"/>
              <a:t>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arrived late</a:t>
            </a:r>
            <a:r>
              <a:rPr lang="en-US" sz="3200" dirty="0"/>
              <a:t>.</a:t>
            </a:r>
          </a:p>
        </p:txBody>
      </p:sp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subject</a:t>
            </a:r>
            <a:r>
              <a:rPr lang="en-US" sz="4000" dirty="0">
                <a:solidFill>
                  <a:schemeClr val="accent2"/>
                </a:solidFill>
              </a:rPr>
              <a:t> </a:t>
            </a:r>
            <a:r>
              <a:rPr lang="en-US" sz="4000" dirty="0"/>
              <a:t>in each sentence below?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229600" cy="3645091"/>
          </a:xfrm>
        </p:spPr>
        <p:txBody>
          <a:bodyPr>
            <a:normAutofit lnSpcReduction="100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</a:t>
            </a:r>
            <a:r>
              <a:rPr lang="en-US" sz="4000" b="1" dirty="0">
                <a:solidFill>
                  <a:schemeClr val="bg2"/>
                </a:solidFill>
              </a:rPr>
              <a:t> </a:t>
            </a:r>
            <a:r>
              <a:rPr lang="en-US" sz="4000" b="1" u="sng" dirty="0">
                <a:solidFill>
                  <a:schemeClr val="accent2"/>
                </a:solidFill>
              </a:rPr>
              <a:t>brother</a:t>
            </a:r>
            <a:r>
              <a:rPr lang="en-US" sz="4000" dirty="0"/>
              <a:t>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</a:t>
            </a:r>
            <a:r>
              <a:rPr lang="en-US" sz="4000" b="1" u="sng" dirty="0">
                <a:solidFill>
                  <a:schemeClr val="accent2"/>
                </a:solidFill>
              </a:rPr>
              <a:t>Uncle Bob</a:t>
            </a:r>
            <a:r>
              <a:rPr lang="en-US" sz="4000" dirty="0">
                <a:solidFill>
                  <a:schemeClr val="accent2"/>
                </a:solidFill>
              </a:rPr>
              <a:t> </a:t>
            </a:r>
            <a:r>
              <a:rPr lang="en-US" sz="4000" dirty="0"/>
              <a:t>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</a:t>
            </a:r>
            <a:r>
              <a:rPr lang="en-US" sz="4000" b="1" u="sng" dirty="0">
                <a:solidFill>
                  <a:schemeClr val="accent2"/>
                </a:solidFill>
              </a:rPr>
              <a:t>soldiers</a:t>
            </a:r>
            <a:r>
              <a:rPr lang="en-US" sz="4000" dirty="0"/>
              <a:t>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</a:t>
            </a:r>
            <a:r>
              <a:rPr lang="en-US" sz="4000" b="1" u="sng" dirty="0">
                <a:solidFill>
                  <a:schemeClr val="accent2"/>
                </a:solidFill>
              </a:rPr>
              <a:t>babysitter</a:t>
            </a:r>
            <a:r>
              <a:rPr lang="en-US" sz="4000" dirty="0"/>
              <a:t> arrived late.</a:t>
            </a:r>
          </a:p>
        </p:txBody>
      </p:sp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subject</a:t>
            </a:r>
            <a:r>
              <a:rPr lang="en-US" sz="4000" dirty="0"/>
              <a:t> in each sentence below?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693025" cy="1752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dirty="0"/>
              <a:t>A </a:t>
            </a:r>
            <a:r>
              <a:rPr lang="en-US" sz="5400" b="1" dirty="0"/>
              <a:t>simple </a:t>
            </a:r>
            <a:r>
              <a:rPr lang="en-US" sz="5400" b="1" dirty="0">
                <a:solidFill>
                  <a:schemeClr val="folHlink"/>
                </a:solidFill>
              </a:rPr>
              <a:t>predicate</a:t>
            </a:r>
            <a:r>
              <a:rPr lang="en-US" sz="5400" dirty="0"/>
              <a:t> is always the verb or verbs that links up with the subject. </a:t>
            </a:r>
          </a:p>
        </p:txBody>
      </p:sp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6000"/>
              <a:t>Simple Predicate</a:t>
            </a:r>
          </a:p>
        </p:txBody>
      </p:sp>
      <p:pic>
        <p:nvPicPr>
          <p:cNvPr id="12292" name="Picture 4" descr="contac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343400"/>
            <a:ext cx="217805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rat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6600"/>
              <a:t>Simple Predicate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A piece of chocolate candy </a:t>
            </a:r>
            <a:r>
              <a:rPr lang="en-US" sz="4400" b="1" u="sng">
                <a:solidFill>
                  <a:schemeClr val="folHlink"/>
                </a:solidFill>
              </a:rPr>
              <a:t>would taste</a:t>
            </a:r>
            <a:r>
              <a:rPr lang="en-US" sz="4400" b="1">
                <a:solidFill>
                  <a:schemeClr val="folHlink"/>
                </a:solidFill>
              </a:rPr>
              <a:t> great.</a:t>
            </a:r>
            <a:r>
              <a:rPr lang="en-US" sz="4400"/>
              <a:t>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62000" y="4038600"/>
            <a:ext cx="80010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The simple predicate is ``</a:t>
            </a:r>
            <a:r>
              <a:rPr lang="en-US" sz="4000" b="1" u="sng">
                <a:solidFill>
                  <a:schemeClr val="folHlink"/>
                </a:solidFill>
              </a:rPr>
              <a:t>would taste</a:t>
            </a:r>
            <a:r>
              <a:rPr lang="en-US" sz="4000"/>
              <a:t>'' -- in other words, </a:t>
            </a:r>
          </a:p>
          <a:p>
            <a:pPr>
              <a:spcBef>
                <a:spcPct val="50000"/>
              </a:spcBef>
            </a:pPr>
            <a:r>
              <a:rPr lang="en-US" sz="4000"/>
              <a:t>the verb of the sentence.</a:t>
            </a:r>
            <a:r>
              <a:rPr lang="en-US"/>
              <a:t> </a:t>
            </a:r>
          </a:p>
        </p:txBody>
      </p:sp>
      <p:pic>
        <p:nvPicPr>
          <p:cNvPr id="13317" name="Picture 5" descr="candyea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4648200"/>
            <a:ext cx="2019300" cy="1933575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_mhapp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3721291"/>
          </a:xfrm>
        </p:spPr>
        <p:txBody>
          <a:bodyPr>
            <a:normAutofit lnSpcReduction="100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arrived late.</a:t>
            </a:r>
          </a:p>
        </p:txBody>
      </p:sp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predicate</a:t>
            </a:r>
            <a:r>
              <a:rPr lang="en-US" sz="4000"/>
              <a:t> in each sentence below?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3949891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</a:t>
            </a:r>
            <a:r>
              <a:rPr lang="en-US" sz="4000" b="1" u="sng" dirty="0">
                <a:solidFill>
                  <a:schemeClr val="folHlink"/>
                </a:solidFill>
              </a:rPr>
              <a:t>broke</a:t>
            </a:r>
            <a:r>
              <a:rPr lang="en-US" sz="4000" b="1" dirty="0">
                <a:solidFill>
                  <a:schemeClr val="folHlink"/>
                </a:solidFill>
              </a:rPr>
              <a:t> </a:t>
            </a:r>
            <a:r>
              <a:rPr lang="en-US" sz="4000" dirty="0"/>
              <a:t>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</a:t>
            </a:r>
            <a:r>
              <a:rPr lang="en-US" sz="4000" b="1" u="sng" dirty="0">
                <a:solidFill>
                  <a:schemeClr val="folHlink"/>
                </a:solidFill>
              </a:rPr>
              <a:t>asked</a:t>
            </a:r>
            <a:r>
              <a:rPr lang="en-US" sz="4000" b="1" dirty="0">
                <a:solidFill>
                  <a:schemeClr val="folHlink"/>
                </a:solidFill>
              </a:rPr>
              <a:t> </a:t>
            </a:r>
            <a:r>
              <a:rPr lang="en-US" sz="4000" dirty="0"/>
              <a:t>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</a:t>
            </a:r>
            <a:r>
              <a:rPr lang="en-US" sz="4000" b="1" u="sng" dirty="0">
                <a:solidFill>
                  <a:schemeClr val="folHlink"/>
                </a:solidFill>
              </a:rPr>
              <a:t>carried</a:t>
            </a:r>
            <a:r>
              <a:rPr lang="en-US" sz="4000" b="1" dirty="0">
                <a:solidFill>
                  <a:schemeClr val="folHlink"/>
                </a:solidFill>
              </a:rPr>
              <a:t> </a:t>
            </a:r>
            <a:r>
              <a:rPr lang="en-US" sz="4000" dirty="0"/>
              <a:t>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</a:t>
            </a:r>
            <a:r>
              <a:rPr lang="en-US" sz="4000" b="1" u="sng" dirty="0">
                <a:solidFill>
                  <a:schemeClr val="folHlink"/>
                </a:solidFill>
              </a:rPr>
              <a:t>arrived</a:t>
            </a:r>
            <a:r>
              <a:rPr lang="en-US" sz="4000" b="1" dirty="0">
                <a:solidFill>
                  <a:schemeClr val="folHlink"/>
                </a:solidFill>
              </a:rPr>
              <a:t> </a:t>
            </a:r>
            <a:r>
              <a:rPr lang="en-US" sz="4000" dirty="0"/>
              <a:t>late.</a:t>
            </a:r>
          </a:p>
        </p:txBody>
      </p:sp>
      <p:sp>
        <p:nvSpPr>
          <p:cNvPr id="37890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predicate</a:t>
            </a:r>
            <a:r>
              <a:rPr lang="en-US" sz="4000" dirty="0"/>
              <a:t> in each sentence below?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6600"/>
              <a:t>Compound Subject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/>
              <a:t>A sentence may have a </a:t>
            </a:r>
            <a:r>
              <a:rPr lang="en-US" sz="4400" b="1" dirty="0">
                <a:solidFill>
                  <a:schemeClr val="accent2"/>
                </a:solidFill>
              </a:rPr>
              <a:t>compound subject</a:t>
            </a:r>
            <a:r>
              <a:rPr lang="en-US" sz="4400" dirty="0">
                <a:solidFill>
                  <a:schemeClr val="accent2"/>
                </a:solidFill>
              </a:rPr>
              <a:t> </a:t>
            </a:r>
            <a:r>
              <a:rPr lang="en-US" sz="4400" dirty="0"/>
              <a:t>-- a simple subject made up of more than one noun or pronoun.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7924800" y="2743200"/>
            <a:ext cx="6096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 b="1" dirty="0">
                <a:latin typeface="Chiller" pitchFamily="82" charset="0"/>
              </a:rPr>
              <a:t>ACDC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subjects?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396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Team pennants, rock posters and family photographs covered the boy's bedroom walls.</a:t>
            </a:r>
            <a:r>
              <a:rPr lang="en-US" sz="4400"/>
              <a:t> </a:t>
            </a:r>
          </a:p>
        </p:txBody>
      </p:sp>
      <p:pic>
        <p:nvPicPr>
          <p:cNvPr id="16388" name="Picture 4" descr="bedroo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879850"/>
            <a:ext cx="4400550" cy="2978150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382000" y="4876800"/>
            <a:ext cx="369888" cy="373063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7350125" y="4505325"/>
            <a:ext cx="398463" cy="447675"/>
          </a:xfrm>
          <a:prstGeom prst="rect">
            <a:avLst/>
          </a:prstGeom>
          <a:gradFill rotWithShape="1">
            <a:gsLst>
              <a:gs pos="0">
                <a:srgbClr val="6666FF"/>
              </a:gs>
              <a:gs pos="100000">
                <a:srgbClr val="99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6392" name="Picture 8" descr="pennants1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7994650" y="4330700"/>
            <a:ext cx="577850" cy="354013"/>
          </a:xfrm>
          <a:prstGeom prst="rect">
            <a:avLst/>
          </a:prstGeom>
          <a:noFill/>
        </p:spPr>
      </p:pic>
      <p:pic>
        <p:nvPicPr>
          <p:cNvPr id="16393" name="Picture 9" descr="guitar-electr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8200" y="4953000"/>
            <a:ext cx="330200" cy="295275"/>
          </a:xfrm>
          <a:prstGeom prst="rect">
            <a:avLst/>
          </a:prstGeom>
          <a:noFill/>
        </p:spPr>
      </p:pic>
      <p:pic>
        <p:nvPicPr>
          <p:cNvPr id="16394" name="Picture 10" descr="rock-fema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0775" y="4603750"/>
            <a:ext cx="217488" cy="274638"/>
          </a:xfrm>
          <a:prstGeom prst="rect">
            <a:avLst/>
          </a:prstGeom>
          <a:noFill/>
        </p:spPr>
      </p:pic>
      <p:pic>
        <p:nvPicPr>
          <p:cNvPr id="16395" name="Picture 11" descr="frame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02575" y="4703763"/>
            <a:ext cx="415925" cy="239712"/>
          </a:xfrm>
          <a:prstGeom prst="rect">
            <a:avLst/>
          </a:prstGeom>
          <a:noFill/>
        </p:spPr>
      </p:pic>
      <p:pic>
        <p:nvPicPr>
          <p:cNvPr id="16396" name="Picture 12" descr="family2"/>
          <p:cNvPicPr>
            <a:picLocks noChangeAspect="1" noChangeArrowheads="1"/>
          </p:cNvPicPr>
          <p:nvPr/>
        </p:nvPicPr>
        <p:blipFill>
          <a:blip r:embed="rId7" cstate="print">
            <a:lum contrast="6000"/>
          </a:blip>
          <a:srcRect/>
          <a:stretch>
            <a:fillRect/>
          </a:stretch>
        </p:blipFill>
        <p:spPr bwMode="auto">
          <a:xfrm>
            <a:off x="7994650" y="4752975"/>
            <a:ext cx="246063" cy="122238"/>
          </a:xfrm>
          <a:prstGeom prst="rect">
            <a:avLst/>
          </a:prstGeom>
          <a:noFill/>
        </p:spPr>
      </p:pic>
      <p:pic>
        <p:nvPicPr>
          <p:cNvPr id="16397" name="Picture 13" descr="fram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4554538"/>
            <a:ext cx="261938" cy="227012"/>
          </a:xfrm>
          <a:prstGeom prst="rect">
            <a:avLst/>
          </a:prstGeom>
          <a:noFill/>
        </p:spPr>
      </p:pic>
      <p:pic>
        <p:nvPicPr>
          <p:cNvPr id="16398" name="Picture 14" descr="cuteki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80238" y="4579938"/>
            <a:ext cx="147637" cy="14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subjects?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403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Team </a:t>
            </a:r>
            <a:r>
              <a:rPr lang="en-US" sz="4000" b="1" u="sng" dirty="0">
                <a:solidFill>
                  <a:schemeClr val="accent2"/>
                </a:solidFill>
              </a:rPr>
              <a:t>pennants</a:t>
            </a:r>
            <a:r>
              <a:rPr lang="en-US" sz="4000" dirty="0"/>
              <a:t>, rock </a:t>
            </a:r>
            <a:r>
              <a:rPr lang="en-US" sz="4000" b="1" u="sng" dirty="0">
                <a:solidFill>
                  <a:schemeClr val="accent2"/>
                </a:solidFill>
              </a:rPr>
              <a:t>posters</a:t>
            </a:r>
            <a:r>
              <a:rPr lang="en-US" sz="4000" dirty="0"/>
              <a:t> and family </a:t>
            </a:r>
            <a:r>
              <a:rPr lang="en-US" sz="4000" b="1" u="sng" dirty="0">
                <a:solidFill>
                  <a:schemeClr val="accent2"/>
                </a:solidFill>
              </a:rPr>
              <a:t>photographs</a:t>
            </a:r>
            <a:r>
              <a:rPr lang="en-US" sz="4000" dirty="0"/>
              <a:t> covered the boy's bedroom walls.</a:t>
            </a:r>
            <a:r>
              <a:rPr lang="en-US" sz="4400" dirty="0"/>
              <a:t> </a:t>
            </a:r>
          </a:p>
        </p:txBody>
      </p:sp>
      <p:pic>
        <p:nvPicPr>
          <p:cNvPr id="24580" name="Picture 4" descr="bedroo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879850"/>
            <a:ext cx="4400550" cy="2978150"/>
          </a:xfrm>
          <a:prstGeom prst="rect">
            <a:avLst/>
          </a:prstGeom>
          <a:noFill/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8382000" y="4876800"/>
            <a:ext cx="369888" cy="373063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7350125" y="4505325"/>
            <a:ext cx="398463" cy="447675"/>
          </a:xfrm>
          <a:prstGeom prst="rect">
            <a:avLst/>
          </a:prstGeom>
          <a:gradFill rotWithShape="1">
            <a:gsLst>
              <a:gs pos="0">
                <a:srgbClr val="6666FF"/>
              </a:gs>
              <a:gs pos="100000">
                <a:srgbClr val="99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4583" name="Picture 7" descr="pennants1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7994650" y="4330700"/>
            <a:ext cx="577850" cy="354013"/>
          </a:xfrm>
          <a:prstGeom prst="rect">
            <a:avLst/>
          </a:prstGeom>
          <a:noFill/>
        </p:spPr>
      </p:pic>
      <p:pic>
        <p:nvPicPr>
          <p:cNvPr id="24584" name="Picture 8" descr="guitar-electr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8200" y="4953000"/>
            <a:ext cx="330200" cy="295275"/>
          </a:xfrm>
          <a:prstGeom prst="rect">
            <a:avLst/>
          </a:prstGeom>
          <a:noFill/>
        </p:spPr>
      </p:pic>
      <p:pic>
        <p:nvPicPr>
          <p:cNvPr id="24585" name="Picture 9" descr="rock-fema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0775" y="4603750"/>
            <a:ext cx="217488" cy="274638"/>
          </a:xfrm>
          <a:prstGeom prst="rect">
            <a:avLst/>
          </a:prstGeom>
          <a:noFill/>
        </p:spPr>
      </p:pic>
      <p:pic>
        <p:nvPicPr>
          <p:cNvPr id="24586" name="Picture 10" descr="frame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02575" y="4703763"/>
            <a:ext cx="415925" cy="239712"/>
          </a:xfrm>
          <a:prstGeom prst="rect">
            <a:avLst/>
          </a:prstGeom>
          <a:noFill/>
        </p:spPr>
      </p:pic>
      <p:pic>
        <p:nvPicPr>
          <p:cNvPr id="24587" name="Picture 11" descr="family2"/>
          <p:cNvPicPr>
            <a:picLocks noChangeAspect="1" noChangeArrowheads="1"/>
          </p:cNvPicPr>
          <p:nvPr/>
        </p:nvPicPr>
        <p:blipFill>
          <a:blip r:embed="rId7" cstate="print">
            <a:lum contrast="6000"/>
          </a:blip>
          <a:srcRect/>
          <a:stretch>
            <a:fillRect/>
          </a:stretch>
        </p:blipFill>
        <p:spPr bwMode="auto">
          <a:xfrm>
            <a:off x="7994650" y="4752975"/>
            <a:ext cx="246063" cy="122238"/>
          </a:xfrm>
          <a:prstGeom prst="rect">
            <a:avLst/>
          </a:prstGeom>
          <a:noFill/>
        </p:spPr>
      </p:pic>
      <p:pic>
        <p:nvPicPr>
          <p:cNvPr id="24588" name="Picture 12" descr="fram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4554538"/>
            <a:ext cx="261938" cy="227012"/>
          </a:xfrm>
          <a:prstGeom prst="rect">
            <a:avLst/>
          </a:prstGeom>
          <a:noFill/>
        </p:spPr>
      </p:pic>
      <p:pic>
        <p:nvPicPr>
          <p:cNvPr id="24589" name="Picture 13" descr="cuteki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80238" y="4579938"/>
            <a:ext cx="147637" cy="14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subjects?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Her uncle and she walked slowly through the art gallery and admired the beautiful pictures exhibited there. </a:t>
            </a:r>
          </a:p>
        </p:txBody>
      </p:sp>
      <p:pic>
        <p:nvPicPr>
          <p:cNvPr id="17412" name="Picture 4" descr="artgall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767263"/>
            <a:ext cx="2243138" cy="2243137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subjects?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/>
              <a:t>Her </a:t>
            </a:r>
            <a:r>
              <a:rPr lang="en-US" sz="4400" b="1" u="sng" dirty="0">
                <a:solidFill>
                  <a:schemeClr val="accent2"/>
                </a:solidFill>
              </a:rPr>
              <a:t>uncle</a:t>
            </a:r>
            <a:r>
              <a:rPr lang="en-US" sz="4400" dirty="0"/>
              <a:t> and </a:t>
            </a:r>
            <a:r>
              <a:rPr lang="en-US" sz="4400" b="1" u="sng" dirty="0">
                <a:solidFill>
                  <a:schemeClr val="accent2"/>
                </a:solidFill>
              </a:rPr>
              <a:t>she</a:t>
            </a:r>
            <a:r>
              <a:rPr lang="en-US" sz="4400" dirty="0"/>
              <a:t> walked slowly through the art gallery and admired the beautiful pictures exhibited there. </a:t>
            </a:r>
          </a:p>
        </p:txBody>
      </p:sp>
      <p:pic>
        <p:nvPicPr>
          <p:cNvPr id="18436" name="Picture 4" descr="artgall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767263"/>
            <a:ext cx="2243138" cy="2243137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873691"/>
          </a:xfrm>
        </p:spPr>
        <p:txBody>
          <a:bodyPr>
            <a:normAutofit lnSpcReduction="100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My little brother and my cousin broke their fingers.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His Uncle Bob and Aunt Betty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Those soldiers and agents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Our babysitter and her friend arrived late.</a:t>
            </a:r>
          </a:p>
        </p:txBody>
      </p:sp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subject</a:t>
            </a:r>
            <a:r>
              <a:rPr lang="en-US" sz="4000" dirty="0"/>
              <a:t> in each sentence below?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r>
              <a:rPr lang="en-US"/>
              <a:t>Andy went to the store and bought some</a:t>
            </a:r>
            <a:r>
              <a:rPr lang="en-US" u="sng"/>
              <a:t> </a:t>
            </a:r>
            <a:r>
              <a:rPr lang="en-US"/>
              <a:t>gum.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Compound Predicate</a:t>
            </a:r>
          </a:p>
        </p:txBody>
      </p:sp>
      <p:pic>
        <p:nvPicPr>
          <p:cNvPr id="8196" name="Picture 4" descr="ag00303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1100138" cy="1524000"/>
          </a:xfrm>
          <a:prstGeom prst="rect">
            <a:avLst/>
          </a:prstGeom>
          <a:noFill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105400" y="3657600"/>
            <a:ext cx="295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Compound Predicate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 flipV="1">
            <a:off x="2819400" y="2743200"/>
            <a:ext cx="3581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H="1" flipV="1">
            <a:off x="6096000" y="29718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752600" y="5791200"/>
            <a:ext cx="5894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u="sng">
                <a:latin typeface="Tempus Sans ITC" pitchFamily="82" charset="0"/>
              </a:rPr>
              <a:t>Now write 5 Compound Predicate sentences</a:t>
            </a:r>
            <a:r>
              <a:rPr lang="en-US">
                <a:latin typeface="Tempus Sans ITC" pitchFamily="82" charset="0"/>
              </a:rPr>
              <a:t>.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1371600" y="3352800"/>
            <a:ext cx="3581400" cy="1676400"/>
          </a:xfrm>
          <a:prstGeom prst="cloudCallout">
            <a:avLst>
              <a:gd name="adj1" fmla="val -53991"/>
              <a:gd name="adj2" fmla="val 8087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/>
              <a:t>Compound Predicate = two verbs</a:t>
            </a:r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5410200" y="22098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2057400" y="2209800"/>
            <a:ext cx="8382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  <p:bldP spid="8194" grpId="0" autoUpdateAnimBg="0"/>
      <p:bldP spid="8197" grpId="0" autoUpdateAnimBg="0"/>
      <p:bldP spid="8198" grpId="0" animBg="1"/>
      <p:bldP spid="8199" grpId="0" animBg="1"/>
      <p:bldP spid="8201" grpId="0" autoUpdateAnimBg="0"/>
      <p:bldP spid="8203" grpId="0" animBg="1" autoUpdateAnimBg="0"/>
      <p:bldP spid="8205" grpId="0" animBg="1"/>
      <p:bldP spid="820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Coordinating Conjunctions—they join two words or sentences together.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Snap ITC" pitchFamily="82" charset="0"/>
              </a:rPr>
              <a:t>Just What are FANBOYS?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219200" y="3886200"/>
            <a:ext cx="6675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/>
              <a:t>F</a:t>
            </a:r>
            <a:r>
              <a:rPr lang="en-US" sz="4000"/>
              <a:t>or, </a:t>
            </a:r>
            <a:r>
              <a:rPr lang="en-US" sz="4000" b="1"/>
              <a:t>A</a:t>
            </a:r>
            <a:r>
              <a:rPr lang="en-US" sz="4000"/>
              <a:t>nd, </a:t>
            </a:r>
            <a:r>
              <a:rPr lang="en-US" sz="4000" b="1"/>
              <a:t>N</a:t>
            </a:r>
            <a:r>
              <a:rPr lang="en-US" sz="4000"/>
              <a:t>or, </a:t>
            </a:r>
            <a:r>
              <a:rPr lang="en-US" sz="4000" b="1"/>
              <a:t>B</a:t>
            </a:r>
            <a:r>
              <a:rPr lang="en-US" sz="4000"/>
              <a:t>ut, </a:t>
            </a:r>
            <a:r>
              <a:rPr lang="en-US" sz="4000" b="1"/>
              <a:t>O</a:t>
            </a:r>
            <a:r>
              <a:rPr lang="en-US" sz="4000"/>
              <a:t>r, </a:t>
            </a:r>
            <a:r>
              <a:rPr lang="en-US" sz="4000" b="1"/>
              <a:t>Y</a:t>
            </a:r>
            <a:r>
              <a:rPr lang="en-US" sz="4000"/>
              <a:t>et, </a:t>
            </a:r>
            <a:r>
              <a:rPr lang="en-US" sz="4000" b="1"/>
              <a:t>S</a:t>
            </a:r>
            <a:r>
              <a:rPr lang="en-US" sz="4000"/>
              <a:t>o</a:t>
            </a:r>
          </a:p>
        </p:txBody>
      </p:sp>
      <p:pic>
        <p:nvPicPr>
          <p:cNvPr id="16389" name="Picture 5" descr="ag00307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800100" cy="11080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  <p:bldP spid="16386" grpId="0" autoUpdateAnimBg="0"/>
      <p:bldP spid="1638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152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 A compound sentence consists of </a:t>
            </a:r>
            <a:r>
              <a:rPr lang="en-US" sz="2400" b="1"/>
              <a:t>two</a:t>
            </a:r>
            <a:r>
              <a:rPr lang="en-US" sz="2400"/>
              <a:t> sentences joined together by </a:t>
            </a:r>
            <a:r>
              <a:rPr lang="en-US" sz="2400" i="1"/>
              <a:t>FANBOYS</a:t>
            </a:r>
            <a:r>
              <a:rPr lang="en-US" sz="2400"/>
              <a:t> </a:t>
            </a:r>
          </a:p>
          <a:p>
            <a:pPr>
              <a:lnSpc>
                <a:spcPct val="90000"/>
              </a:lnSpc>
            </a:pPr>
            <a:r>
              <a:rPr lang="en-US" sz="2400"/>
              <a:t>(</a:t>
            </a:r>
            <a:r>
              <a:rPr lang="en-US" sz="2400" b="1"/>
              <a:t>F</a:t>
            </a:r>
            <a:r>
              <a:rPr lang="en-US" sz="2400"/>
              <a:t>or, </a:t>
            </a:r>
            <a:r>
              <a:rPr lang="en-US" sz="2400" b="1"/>
              <a:t>A</a:t>
            </a:r>
            <a:r>
              <a:rPr lang="en-US" sz="2400"/>
              <a:t>nd, </a:t>
            </a:r>
            <a:r>
              <a:rPr lang="en-US" sz="2400" b="1"/>
              <a:t>N</a:t>
            </a:r>
            <a:r>
              <a:rPr lang="en-US" sz="2400"/>
              <a:t>or, </a:t>
            </a:r>
            <a:r>
              <a:rPr lang="en-US" sz="2400" b="1"/>
              <a:t>B</a:t>
            </a:r>
            <a:r>
              <a:rPr lang="en-US" sz="2400"/>
              <a:t>ut, </a:t>
            </a:r>
            <a:r>
              <a:rPr lang="en-US" sz="2400" b="1"/>
              <a:t>O</a:t>
            </a:r>
            <a:r>
              <a:rPr lang="en-US" sz="2400"/>
              <a:t>r, </a:t>
            </a:r>
            <a:r>
              <a:rPr lang="en-US" sz="2400" b="1"/>
              <a:t>Y</a:t>
            </a:r>
            <a:r>
              <a:rPr lang="en-US" sz="2400"/>
              <a:t>et, </a:t>
            </a:r>
            <a:r>
              <a:rPr lang="en-US" sz="2400" b="1"/>
              <a:t>S</a:t>
            </a:r>
            <a:r>
              <a:rPr lang="en-US" sz="2400"/>
              <a:t>o) or a </a:t>
            </a:r>
            <a:r>
              <a:rPr lang="en-US" sz="2400" i="1"/>
              <a:t>SEMICOLON</a:t>
            </a:r>
            <a:r>
              <a:rPr lang="en-US" sz="2400"/>
              <a:t>.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The Compound </a:t>
            </a:r>
            <a:r>
              <a:rPr lang="en-US" i="1" u="sng">
                <a:latin typeface="Snap ITC" pitchFamily="82" charset="0"/>
              </a:rPr>
              <a:t>Sentence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22325" y="3851275"/>
            <a:ext cx="308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John went to the store.  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343400" y="3886200"/>
            <a:ext cx="311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He bought some apples.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3581400" y="41148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, and</a:t>
            </a: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4419600" y="3962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343400" y="3505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h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962400" y="5029200"/>
            <a:ext cx="303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;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124200" y="47244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or</a:t>
            </a:r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V="1">
            <a:off x="3581400" y="45720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3581400" y="50292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318125" y="4765675"/>
            <a:ext cx="1784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You Decide!</a:t>
            </a:r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V="1">
            <a:off x="3505200" y="3962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1219200" y="5562600"/>
            <a:ext cx="6384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John went to the store, and he bought some apples.</a:t>
            </a:r>
          </a:p>
          <a:p>
            <a:r>
              <a:rPr lang="en-US"/>
              <a:t>John went to the store; he bought some apples.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  <p:bldP spid="14338" grpId="0" autoUpdateAnimBg="0"/>
      <p:bldP spid="14340" grpId="0" autoUpdateAnimBg="0"/>
      <p:bldP spid="14341" grpId="0" autoUpdateAnimBg="0"/>
      <p:bldP spid="14342" grpId="0" autoUpdateAnimBg="0"/>
      <p:bldP spid="14343" grpId="0" animBg="1"/>
      <p:bldP spid="14344" grpId="0" autoUpdateAnimBg="0"/>
      <p:bldP spid="14345" grpId="0" autoUpdateAnimBg="0"/>
      <p:bldP spid="14346" grpId="0" autoUpdateAnimBg="0"/>
      <p:bldP spid="14347" grpId="0" animBg="1"/>
      <p:bldP spid="14348" grpId="0" animBg="1"/>
      <p:bldP spid="14349" grpId="0" autoUpdateAnimBg="0"/>
      <p:bldP spid="14350" grpId="0" animBg="1"/>
      <p:bldP spid="14351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450975" y="2362200"/>
            <a:ext cx="7693025" cy="3724275"/>
          </a:xfrm>
        </p:spPr>
        <p:txBody>
          <a:bodyPr/>
          <a:lstStyle/>
          <a:p>
            <a:r>
              <a:rPr lang="en-US" dirty="0"/>
              <a:t>Laura wanted to go shopping, </a:t>
            </a:r>
            <a:r>
              <a:rPr lang="en-US" b="1" dirty="0"/>
              <a:t>but</a:t>
            </a:r>
            <a:r>
              <a:rPr lang="en-US" dirty="0"/>
              <a:t> she decided to stay home instead.</a:t>
            </a:r>
          </a:p>
          <a:p>
            <a:r>
              <a:rPr lang="en-US" dirty="0"/>
              <a:t>Doug stayed at home all day long, </a:t>
            </a:r>
            <a:r>
              <a:rPr lang="en-US" b="1" dirty="0"/>
              <a:t>for</a:t>
            </a:r>
            <a:r>
              <a:rPr lang="en-US" dirty="0"/>
              <a:t> he didn’t like to deal with crowds.</a:t>
            </a:r>
          </a:p>
          <a:p>
            <a:r>
              <a:rPr lang="en-US" dirty="0"/>
              <a:t>Andy’s </a:t>
            </a:r>
            <a:r>
              <a:rPr lang="en-US" dirty="0" smtClean="0"/>
              <a:t>mother </a:t>
            </a:r>
            <a:r>
              <a:rPr lang="en-US" dirty="0"/>
              <a:t>was in Austria for six months, </a:t>
            </a:r>
            <a:r>
              <a:rPr lang="en-US" b="1" dirty="0"/>
              <a:t>so</a:t>
            </a:r>
            <a:r>
              <a:rPr lang="en-US" dirty="0"/>
              <a:t> he was pretty bummed out.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895600" y="609600"/>
            <a:ext cx="2878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>
                <a:latin typeface="Snap ITC" pitchFamily="82" charset="0"/>
              </a:rPr>
              <a:t>Examples</a:t>
            </a:r>
          </a:p>
        </p:txBody>
      </p:sp>
      <p:pic>
        <p:nvPicPr>
          <p:cNvPr id="11271" name="Picture 7" descr="ag00135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85800"/>
            <a:ext cx="1600200" cy="5556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build="p" autoUpdateAnimBg="0"/>
      <p:bldP spid="1127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Semicolons are used to connect sentences also.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Semicolons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762000" y="3733800"/>
            <a:ext cx="3965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She walked home from school.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800600" y="3733800"/>
            <a:ext cx="258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She missed the bus.</a:t>
            </a:r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 flipV="1">
            <a:off x="4876800" y="3733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876800" y="3276600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572000" y="3886200"/>
            <a:ext cx="31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/>
              <a:t>;</a:t>
            </a:r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V="1">
            <a:off x="4495800" y="38100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762000" y="4572000"/>
            <a:ext cx="7310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He drove the car all through the night; he had to get home.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  <p:bldP spid="18434" grpId="0" autoUpdateAnimBg="0"/>
      <p:bldP spid="18437" grpId="0" autoUpdateAnimBg="0"/>
      <p:bldP spid="18438" grpId="0" autoUpdateAnimBg="0"/>
      <p:bldP spid="18439" grpId="0" animBg="1"/>
      <p:bldP spid="18440" grpId="0" autoUpdateAnimBg="0"/>
      <p:bldP spid="18441" grpId="0" autoUpdateAnimBg="0"/>
      <p:bldP spid="18443" grpId="0" animBg="1"/>
      <p:bldP spid="18444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18288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Now write ten Compound Sentences on your own.  </a:t>
            </a:r>
          </a:p>
          <a:p>
            <a:pPr>
              <a:buFontTx/>
              <a:buNone/>
            </a:pPr>
            <a:r>
              <a:rPr lang="en-US"/>
              <a:t>Use 5 different FANBOYS and 5 Semicolons.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286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Snap ITC" pitchFamily="82" charset="0"/>
              </a:rPr>
              <a:t>Advanced Moves</a:t>
            </a:r>
            <a:br>
              <a:rPr lang="en-US" sz="4000">
                <a:latin typeface="Snap ITC" pitchFamily="82" charset="0"/>
              </a:rPr>
            </a:br>
            <a:r>
              <a:rPr lang="en-US" sz="4000">
                <a:latin typeface="Snap ITC" pitchFamily="82" charset="0"/>
              </a:rPr>
              <a:t>3 Sentences Connected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600200"/>
            <a:ext cx="7848600" cy="5486400"/>
          </a:xfrm>
        </p:spPr>
        <p:txBody>
          <a:bodyPr/>
          <a:lstStyle/>
          <a:p>
            <a:pPr algn="l"/>
            <a:r>
              <a:rPr lang="en-US"/>
              <a:t>THE MAXIMUM SENTENCES THAT CAN BE CONNECTED TOGETHER ARE THREE!!!!! </a:t>
            </a:r>
            <a:r>
              <a:rPr lang="en-US">
                <a:latin typeface="Futura Hv" pitchFamily="34" charset="0"/>
              </a:rPr>
              <a:t>You can only use a FANBOY one time and a semicolon one time.</a:t>
            </a:r>
          </a:p>
          <a:p>
            <a:pPr algn="l">
              <a:buFontTx/>
              <a:buChar char="•"/>
            </a:pPr>
            <a:r>
              <a:rPr lang="en-US"/>
              <a:t>I wanted a glass of water from the well, but I didn’t have a glass; I was so thirsty.</a:t>
            </a:r>
          </a:p>
          <a:p>
            <a:pPr algn="l">
              <a:buFontTx/>
              <a:buChar char="•"/>
            </a:pPr>
            <a:r>
              <a:rPr lang="en-US"/>
              <a:t>Mr. J was really upset; he didn’t have his jelly donut this morning, for he was late to work by an hour.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800"/>
              <a:t>Fragments</a:t>
            </a:r>
          </a:p>
          <a:p>
            <a:r>
              <a:rPr lang="en-US" sz="4800"/>
              <a:t>Run-ons</a:t>
            </a:r>
          </a:p>
          <a:p>
            <a:r>
              <a:rPr lang="en-US" sz="4800"/>
              <a:t>Comma Splice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/>
              <a:t>3 Types of Sentence Problems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1752600"/>
          </a:xfrm>
        </p:spPr>
        <p:txBody>
          <a:bodyPr/>
          <a:lstStyle/>
          <a:p>
            <a:r>
              <a:rPr lang="en-US"/>
              <a:t>Does not make sense.</a:t>
            </a:r>
          </a:p>
          <a:p>
            <a:r>
              <a:rPr lang="en-US"/>
              <a:t>Is missing a subject or a predicate.</a:t>
            </a:r>
          </a:p>
          <a:p>
            <a:r>
              <a:rPr lang="en-US"/>
              <a:t>Cannot “stand alone.”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Sentence Fragment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46125" y="3927475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Walking down by the muddy river.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838200" y="4572000"/>
            <a:ext cx="574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Alice, my next door neighbor and best friend.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822325" y="5222875"/>
            <a:ext cx="545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Laughing at the clown sitting on the camel.</a:t>
            </a:r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5486400" y="3200400"/>
            <a:ext cx="2362200" cy="914400"/>
          </a:xfrm>
          <a:prstGeom prst="cloudCallout">
            <a:avLst>
              <a:gd name="adj1" fmla="val -43750"/>
              <a:gd name="adj2" fmla="val 7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No Subject</a:t>
            </a:r>
          </a:p>
        </p:txBody>
      </p:sp>
      <p:sp>
        <p:nvSpPr>
          <p:cNvPr id="22539" name="AutoShape 11"/>
          <p:cNvSpPr>
            <a:spLocks/>
          </p:cNvSpPr>
          <p:nvPr/>
        </p:nvSpPr>
        <p:spPr bwMode="auto">
          <a:xfrm>
            <a:off x="6934200" y="4408488"/>
            <a:ext cx="1828800" cy="609600"/>
          </a:xfrm>
          <a:prstGeom prst="borderCallout2">
            <a:avLst>
              <a:gd name="adj1" fmla="val 18750"/>
              <a:gd name="adj2" fmla="val -4167"/>
              <a:gd name="adj3" fmla="val 18750"/>
              <a:gd name="adj4" fmla="val -13454"/>
              <a:gd name="adj5" fmla="val 53125"/>
              <a:gd name="adj6" fmla="val -2309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No Predicate</a:t>
            </a:r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>
            <a:off x="5257800" y="5867400"/>
            <a:ext cx="3505200" cy="533400"/>
          </a:xfrm>
          <a:prstGeom prst="wedgeRoundRectCallout">
            <a:avLst>
              <a:gd name="adj1" fmla="val -17435"/>
              <a:gd name="adj2" fmla="val -12202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No Subject or Predicate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  <p:bldP spid="22530" grpId="0" autoUpdateAnimBg="0"/>
      <p:bldP spid="22532" grpId="0" autoUpdateAnimBg="0"/>
      <p:bldP spid="22533" grpId="0" autoUpdateAnimBg="0"/>
      <p:bldP spid="22534" grpId="0" autoUpdateAnimBg="0"/>
      <p:bldP spid="22538" grpId="0" animBg="1" autoUpdateAnimBg="0"/>
      <p:bldP spid="22539" grpId="0" animBg="1" autoUpdateAnimBg="0"/>
      <p:bldP spid="22540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334000"/>
          </a:xfrm>
        </p:spPr>
        <p:txBody>
          <a:bodyPr/>
          <a:lstStyle/>
          <a:p>
            <a:pPr algn="ctr"/>
            <a:r>
              <a:rPr lang="en-US" sz="2400"/>
              <a:t>A </a:t>
            </a:r>
            <a:r>
              <a:rPr lang="en-US" b="1"/>
              <a:t>RUN-ON SENTENCE</a:t>
            </a:r>
            <a:r>
              <a:rPr lang="en-US" sz="2400"/>
              <a:t> connects two sentences together without using FANBOYS or a SEMICOLON</a:t>
            </a:r>
            <a:r>
              <a:rPr lang="en-US"/>
              <a:t>.</a:t>
            </a:r>
          </a:p>
          <a:p>
            <a:r>
              <a:rPr lang="en-US" sz="2400"/>
              <a:t>A </a:t>
            </a:r>
            <a:r>
              <a:rPr lang="en-US" b="1"/>
              <a:t>Comma Splice</a:t>
            </a:r>
            <a:r>
              <a:rPr lang="en-US" sz="2400"/>
              <a:t> uses only a comma to separate two sentences </a:t>
            </a:r>
            <a:r>
              <a:rPr lang="en-US" sz="2000"/>
              <a:t>(it is supposed to be a comma and a  FANBOYS)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1143000"/>
          </a:xfrm>
        </p:spPr>
        <p:txBody>
          <a:bodyPr/>
          <a:lstStyle/>
          <a:p>
            <a:r>
              <a:rPr lang="en-US" sz="3600">
                <a:latin typeface="Snap ITC" pitchFamily="82" charset="0"/>
              </a:rPr>
              <a:t>Run-on Sentences/Comma Splice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69925" y="4003675"/>
            <a:ext cx="672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John walked down to the creek, he was going fishing.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69925" y="4765675"/>
            <a:ext cx="562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Andy saw a wild dog it almost attacked him.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762000" y="5486400"/>
            <a:ext cx="724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She is a really nice person, she reminds me of my mother.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 flipV="1">
            <a:off x="4648200" y="44196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715000" y="4495800"/>
            <a:ext cx="1536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Comma Splice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096000" y="51816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Run-on</a:t>
            </a:r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 flipV="1">
            <a:off x="3429000" y="5181600"/>
            <a:ext cx="2514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6172200" y="6019800"/>
            <a:ext cx="1536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Comma Splice</a:t>
            </a: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 flipH="1" flipV="1">
            <a:off x="4191000" y="5943600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  <p:bldP spid="23554" grpId="0" autoUpdateAnimBg="0"/>
      <p:bldP spid="23557" grpId="0" autoUpdateAnimBg="0"/>
      <p:bldP spid="23558" grpId="0" autoUpdateAnimBg="0"/>
      <p:bldP spid="23559" grpId="0" autoUpdateAnimBg="0"/>
      <p:bldP spid="23560" grpId="0" animBg="1"/>
      <p:bldP spid="23561" grpId="0" autoUpdateAnimBg="0"/>
      <p:bldP spid="23562" grpId="0" autoUpdateAnimBg="0"/>
      <p:bldP spid="23563" grpId="0" animBg="1"/>
      <p:bldP spid="23565" grpId="0" autoUpdateAnimBg="0"/>
      <p:bldP spid="2356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609600"/>
          </a:xfrm>
        </p:spPr>
        <p:txBody>
          <a:bodyPr/>
          <a:lstStyle/>
          <a:p>
            <a:r>
              <a:rPr lang="en-US"/>
              <a:t>Is another name for a SIMPLE SENTENCE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Independent Clause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286000" y="3200400"/>
            <a:ext cx="4348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John walked down the dusty road.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  <p:bldP spid="24578" grpId="0" autoUpdateAnimBg="0"/>
      <p:bldP spid="24580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Is a basically a </a:t>
            </a:r>
            <a:r>
              <a:rPr lang="en-US" b="1" i="1"/>
              <a:t>Sentence Fragment</a:t>
            </a:r>
            <a:r>
              <a:rPr lang="en-US"/>
              <a:t> that is </a:t>
            </a:r>
            <a:r>
              <a:rPr lang="en-US" i="1"/>
              <a:t>connected</a:t>
            </a:r>
            <a:r>
              <a:rPr lang="en-US"/>
              <a:t> </a:t>
            </a:r>
            <a:r>
              <a:rPr lang="en-US" i="1"/>
              <a:t>to</a:t>
            </a:r>
            <a:r>
              <a:rPr lang="en-US"/>
              <a:t> an Independent Clause.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Snap ITC" pitchFamily="82" charset="0"/>
              </a:rPr>
              <a:t>Dependant/Subordinate Clause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46125" y="3241675"/>
            <a:ext cx="7407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While watching the geese fly overheard</a:t>
            </a:r>
            <a:r>
              <a:rPr lang="en-US"/>
              <a:t>, </a:t>
            </a:r>
            <a:r>
              <a:rPr lang="en-US" u="sng"/>
              <a:t>Jamie realized that he had forgot his gun.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 flipH="1" flipV="1">
            <a:off x="6629400" y="3657600"/>
            <a:ext cx="76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638800" y="4114800"/>
            <a:ext cx="259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Independent Clause</a:t>
            </a: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H="1" flipV="1">
            <a:off x="2971800" y="3657600"/>
            <a:ext cx="152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2133600" y="4267200"/>
            <a:ext cx="2408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Dependant Clause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838200" y="5638800"/>
            <a:ext cx="746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u="sng"/>
              <a:t>Jamie realized that he had forgot his gun,</a:t>
            </a:r>
            <a:r>
              <a:rPr lang="en-US"/>
              <a:t> </a:t>
            </a:r>
            <a:r>
              <a:rPr lang="en-US" b="1"/>
              <a:t>while watching the geese fly overhead.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4327525" y="4922838"/>
            <a:ext cx="69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latin typeface="Snap ITC" pitchFamily="82" charset="0"/>
              </a:rPr>
              <a:t>OR</a:t>
            </a:r>
          </a:p>
        </p:txBody>
      </p:sp>
      <p:pic>
        <p:nvPicPr>
          <p:cNvPr id="25612" name="Picture 12" descr="ag00312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479425" cy="685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25602" grpId="0" autoUpdateAnimBg="0"/>
      <p:bldP spid="25604" grpId="0" autoUpdateAnimBg="0"/>
      <p:bldP spid="25606" grpId="0" animBg="1"/>
      <p:bldP spid="25607" grpId="0" autoUpdateAnimBg="0"/>
      <p:bldP spid="25608" grpId="0" animBg="1"/>
      <p:bldP spid="25609" grpId="0" autoUpdateAnimBg="0"/>
      <p:bldP spid="25610" grpId="0" autoUpdateAnimBg="0"/>
      <p:bldP spid="25611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Now Make 5 Complex Sentences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Complex Sentences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400800" y="6096000"/>
            <a:ext cx="240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Do worksheet #14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Simple</a:t>
            </a:r>
            <a:r>
              <a:rPr lang="en-US"/>
              <a:t>: It was John’s turn at bat.</a:t>
            </a:r>
          </a:p>
          <a:p>
            <a:r>
              <a:rPr lang="en-US">
                <a:latin typeface="Snap ITC" pitchFamily="82" charset="0"/>
              </a:rPr>
              <a:t>Compound</a:t>
            </a:r>
            <a:r>
              <a:rPr lang="en-US"/>
              <a:t>: John his the ball, and it flew over the fence.</a:t>
            </a:r>
          </a:p>
          <a:p>
            <a:r>
              <a:rPr lang="en-US">
                <a:latin typeface="Snap ITC" pitchFamily="82" charset="0"/>
              </a:rPr>
              <a:t>Complex</a:t>
            </a:r>
            <a:r>
              <a:rPr lang="en-US"/>
              <a:t>: Because he is such a great baseball player, we always pick John to be on our team first.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Three Type of Sentences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  <p:bldP spid="29698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Fragment</a:t>
            </a:r>
            <a:r>
              <a:rPr lang="en-US"/>
              <a:t>:  Just the other day.</a:t>
            </a:r>
          </a:p>
          <a:p>
            <a:r>
              <a:rPr lang="en-US">
                <a:latin typeface="Snap ITC" pitchFamily="82" charset="0"/>
              </a:rPr>
              <a:t>Run-on</a:t>
            </a:r>
            <a:r>
              <a:rPr lang="en-US"/>
              <a:t>: I like vanilla ice cream my brother does too.</a:t>
            </a:r>
          </a:p>
          <a:p>
            <a:r>
              <a:rPr lang="en-US">
                <a:latin typeface="Snap ITC" pitchFamily="82" charset="0"/>
              </a:rPr>
              <a:t>Comma Splice</a:t>
            </a:r>
            <a:r>
              <a:rPr lang="en-US"/>
              <a:t>:  I wish it was my birthday, I want to get a new mountain bike.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Snap ITC" pitchFamily="82" charset="0"/>
              </a:rPr>
              <a:t>Three Types of Sentence Problems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  <p:bldP spid="30722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Make sure you have a Subject and a Predicate.</a:t>
            </a:r>
          </a:p>
          <a:p>
            <a:r>
              <a:rPr lang="en-US"/>
              <a:t>Use FANBOYS or SEMICOLONS</a:t>
            </a:r>
          </a:p>
          <a:p>
            <a:r>
              <a:rPr lang="en-US"/>
              <a:t>Use commas to set off dependant/subordinate clauses to clear away any confusion.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Ways to fix them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  <p:bldP spid="31746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229600" cy="3645091"/>
          </a:xfrm>
        </p:spPr>
        <p:txBody>
          <a:bodyPr>
            <a:normAutofit fontScale="925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My little</a:t>
            </a:r>
            <a:r>
              <a:rPr lang="en-US" sz="3200" b="1" dirty="0">
                <a:solidFill>
                  <a:schemeClr val="bg2"/>
                </a:solidFill>
              </a:rPr>
              <a:t> </a:t>
            </a:r>
            <a:r>
              <a:rPr lang="en-US" sz="3200" b="1" u="sng" dirty="0">
                <a:solidFill>
                  <a:schemeClr val="accent2"/>
                </a:solidFill>
              </a:rPr>
              <a:t>brother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en-US" sz="3200" dirty="0"/>
              <a:t>and my</a:t>
            </a:r>
            <a:r>
              <a:rPr lang="en-US" sz="3200" b="1" dirty="0">
                <a:solidFill>
                  <a:schemeClr val="bg2"/>
                </a:solidFill>
              </a:rPr>
              <a:t> </a:t>
            </a:r>
            <a:r>
              <a:rPr lang="en-US" sz="3200" b="1" u="sng" dirty="0">
                <a:solidFill>
                  <a:schemeClr val="accent2"/>
                </a:solidFill>
              </a:rPr>
              <a:t>cousin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/>
              <a:t>broke their fingers.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His </a:t>
            </a:r>
            <a:r>
              <a:rPr lang="en-US" sz="3200" b="1" u="sng" dirty="0">
                <a:solidFill>
                  <a:schemeClr val="accent2"/>
                </a:solidFill>
              </a:rPr>
              <a:t>Uncle Bob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en-US" sz="3200" dirty="0"/>
              <a:t>and</a:t>
            </a:r>
            <a:r>
              <a:rPr lang="en-US" sz="3200" b="1" dirty="0">
                <a:solidFill>
                  <a:schemeClr val="bg2"/>
                </a:solidFill>
              </a:rPr>
              <a:t> </a:t>
            </a:r>
            <a:r>
              <a:rPr lang="en-US" sz="3200" b="1" u="sng" dirty="0">
                <a:solidFill>
                  <a:schemeClr val="accent2"/>
                </a:solidFill>
              </a:rPr>
              <a:t>Aunt Betty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/>
              <a:t>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Those </a:t>
            </a:r>
            <a:r>
              <a:rPr lang="en-US" sz="3200" b="1" u="sng" dirty="0">
                <a:solidFill>
                  <a:schemeClr val="accent2"/>
                </a:solidFill>
              </a:rPr>
              <a:t>soldiers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en-US" sz="3200" dirty="0"/>
              <a:t>and</a:t>
            </a:r>
            <a:r>
              <a:rPr lang="en-US" sz="3200" b="1" dirty="0">
                <a:solidFill>
                  <a:schemeClr val="bg2"/>
                </a:solidFill>
              </a:rPr>
              <a:t> </a:t>
            </a:r>
            <a:r>
              <a:rPr lang="en-US" sz="3200" b="1" u="sng" dirty="0">
                <a:solidFill>
                  <a:schemeClr val="accent2"/>
                </a:solidFill>
              </a:rPr>
              <a:t>agents</a:t>
            </a:r>
            <a:r>
              <a:rPr lang="en-US" sz="3200" dirty="0"/>
              <a:t>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Our </a:t>
            </a:r>
            <a:r>
              <a:rPr lang="en-US" sz="3200" b="1" u="sng" dirty="0">
                <a:solidFill>
                  <a:schemeClr val="accent2"/>
                </a:solidFill>
              </a:rPr>
              <a:t>babysitter</a:t>
            </a:r>
            <a:r>
              <a:rPr lang="en-US" sz="3200" b="1" dirty="0">
                <a:solidFill>
                  <a:schemeClr val="bg2"/>
                </a:solidFill>
              </a:rPr>
              <a:t> </a:t>
            </a:r>
            <a:r>
              <a:rPr lang="en-US" sz="3200" dirty="0"/>
              <a:t>and her</a:t>
            </a:r>
            <a:r>
              <a:rPr lang="en-US" sz="3200" b="1" dirty="0">
                <a:solidFill>
                  <a:schemeClr val="bg2"/>
                </a:solidFill>
              </a:rPr>
              <a:t> </a:t>
            </a:r>
            <a:r>
              <a:rPr lang="en-US" sz="3200" b="1" u="sng" dirty="0">
                <a:solidFill>
                  <a:schemeClr val="accent2"/>
                </a:solidFill>
              </a:rPr>
              <a:t>friend</a:t>
            </a:r>
            <a:r>
              <a:rPr lang="en-US" sz="3200" b="1" dirty="0">
                <a:solidFill>
                  <a:schemeClr val="bg2"/>
                </a:solidFill>
              </a:rPr>
              <a:t> </a:t>
            </a:r>
            <a:r>
              <a:rPr lang="en-US" sz="3200" dirty="0"/>
              <a:t>arrived late.</a:t>
            </a:r>
          </a:p>
        </p:txBody>
      </p:sp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subject</a:t>
            </a:r>
            <a:r>
              <a:rPr lang="en-US" sz="4000" dirty="0">
                <a:solidFill>
                  <a:schemeClr val="accent2"/>
                </a:solidFill>
              </a:rPr>
              <a:t> </a:t>
            </a:r>
            <a:r>
              <a:rPr lang="en-US" sz="4000" dirty="0"/>
              <a:t>in each sentence below?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763000" cy="1143000"/>
          </a:xfrm>
        </p:spPr>
        <p:txBody>
          <a:bodyPr/>
          <a:lstStyle/>
          <a:p>
            <a:r>
              <a:rPr lang="en-US" sz="6000"/>
              <a:t>Compound Predicate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A </a:t>
            </a:r>
            <a:r>
              <a:rPr lang="en-US" sz="4000" b="1" u="sng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predicate</a:t>
            </a:r>
            <a:r>
              <a:rPr lang="en-US" sz="4000"/>
              <a:t>, is more than one verb relating to the same subject.</a:t>
            </a:r>
            <a:endParaRPr lang="en-US" sz="4400"/>
          </a:p>
        </p:txBody>
      </p:sp>
      <p:pic>
        <p:nvPicPr>
          <p:cNvPr id="19460" name="Picture 4" descr="clean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505200"/>
            <a:ext cx="2732088" cy="2962275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predicate?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Mother mopped and scrubbed the kitchen floor.</a:t>
            </a:r>
            <a:endParaRPr lang="en-US" sz="5400"/>
          </a:p>
        </p:txBody>
      </p:sp>
      <p:pic>
        <p:nvPicPr>
          <p:cNvPr id="20484" name="Picture 4" descr="scrub"/>
          <p:cNvPicPr>
            <a:picLocks noChangeAspect="1" noChangeArrowheads="1"/>
          </p:cNvPicPr>
          <p:nvPr/>
        </p:nvPicPr>
        <p:blipFill>
          <a:blip r:embed="rId3" cstate="print">
            <a:lum bright="-18000" contrast="24000"/>
          </a:blip>
          <a:srcRect/>
          <a:stretch>
            <a:fillRect/>
          </a:stretch>
        </p:blipFill>
        <p:spPr bwMode="auto">
          <a:xfrm>
            <a:off x="3352800" y="4114800"/>
            <a:ext cx="2133600" cy="1997075"/>
          </a:xfrm>
          <a:prstGeom prst="rect">
            <a:avLst/>
          </a:prstGeom>
          <a:noFill/>
        </p:spPr>
      </p:pic>
      <p:pic>
        <p:nvPicPr>
          <p:cNvPr id="20485" name="Picture 5" descr="clean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3276600"/>
            <a:ext cx="2451100" cy="265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e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predicate?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Mother </a:t>
            </a:r>
            <a:r>
              <a:rPr lang="en-US" sz="4800" b="1" u="sng">
                <a:solidFill>
                  <a:schemeClr val="folHlink"/>
                </a:solidFill>
              </a:rPr>
              <a:t>mopped</a:t>
            </a:r>
            <a:r>
              <a:rPr lang="en-US" sz="4800"/>
              <a:t> and </a:t>
            </a:r>
            <a:r>
              <a:rPr lang="en-US" sz="4800" b="1" u="sng">
                <a:solidFill>
                  <a:schemeClr val="folHlink"/>
                </a:solidFill>
              </a:rPr>
              <a:t>scrubbed</a:t>
            </a:r>
            <a:r>
              <a:rPr lang="en-US" sz="4800"/>
              <a:t> the kitchen floor.</a:t>
            </a:r>
            <a:endParaRPr lang="en-US" sz="5400"/>
          </a:p>
        </p:txBody>
      </p:sp>
      <p:pic>
        <p:nvPicPr>
          <p:cNvPr id="21508" name="Picture 4" descr="scrub"/>
          <p:cNvPicPr>
            <a:picLocks noChangeAspect="1" noChangeArrowheads="1"/>
          </p:cNvPicPr>
          <p:nvPr/>
        </p:nvPicPr>
        <p:blipFill>
          <a:blip r:embed="rId2" cstate="print">
            <a:lum bright="-18000" contrast="24000"/>
          </a:blip>
          <a:srcRect/>
          <a:stretch>
            <a:fillRect/>
          </a:stretch>
        </p:blipFill>
        <p:spPr bwMode="auto">
          <a:xfrm>
            <a:off x="3644900" y="4724400"/>
            <a:ext cx="2133600" cy="1997075"/>
          </a:xfrm>
          <a:prstGeom prst="rect">
            <a:avLst/>
          </a:prstGeom>
          <a:noFill/>
        </p:spPr>
      </p:pic>
      <p:pic>
        <p:nvPicPr>
          <p:cNvPr id="21509" name="Picture 5" descr="clean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2900" y="3886200"/>
            <a:ext cx="2451100" cy="265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362200"/>
            <a:ext cx="8534400" cy="3724275"/>
          </a:xfrm>
        </p:spPr>
        <p:txBody>
          <a:bodyPr>
            <a:normAutofit fontScale="92500" lnSpcReduction="100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600"/>
              <a:t>My little brother bruised and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600"/>
              <a:t>His Uncle Bob looked and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600"/>
              <a:t>Those soldiers carried and used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600"/>
              <a:t>Our babysitter overslept and arrived late.</a:t>
            </a:r>
          </a:p>
        </p:txBody>
      </p:sp>
      <p:sp>
        <p:nvSpPr>
          <p:cNvPr id="3481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/>
              <a:t>Can you find the </a:t>
            </a:r>
            <a:r>
              <a:rPr lang="en-US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predicate</a:t>
            </a:r>
            <a:r>
              <a:rPr lang="en-US"/>
              <a:t> in each sentence below?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447925"/>
            <a:ext cx="8534400" cy="3724275"/>
          </a:xfrm>
        </p:spPr>
        <p:txBody>
          <a:bodyPr>
            <a:normAutofit fontScale="925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400"/>
              <a:t>My little brother </a:t>
            </a:r>
            <a:r>
              <a:rPr lang="en-US" sz="3400" b="1" u="sng">
                <a:solidFill>
                  <a:schemeClr val="folHlink"/>
                </a:solidFill>
              </a:rPr>
              <a:t>bruised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/>
              <a:t>and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 b="1" u="sng">
                <a:solidFill>
                  <a:schemeClr val="folHlink"/>
                </a:solidFill>
              </a:rPr>
              <a:t>broke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/>
              <a:t>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400"/>
              <a:t>His Uncle Bob </a:t>
            </a:r>
            <a:r>
              <a:rPr lang="en-US" sz="3400" b="1" u="sng">
                <a:solidFill>
                  <a:schemeClr val="folHlink"/>
                </a:solidFill>
              </a:rPr>
              <a:t>looked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/>
              <a:t>and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 b="1" u="sng">
                <a:solidFill>
                  <a:schemeClr val="folHlink"/>
                </a:solidFill>
              </a:rPr>
              <a:t>asked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/>
              <a:t>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400"/>
              <a:t>Those soldiers </a:t>
            </a:r>
            <a:r>
              <a:rPr lang="en-US" sz="3400" b="1" u="sng">
                <a:solidFill>
                  <a:schemeClr val="folHlink"/>
                </a:solidFill>
              </a:rPr>
              <a:t>carried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/>
              <a:t>and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 b="1" u="sng">
                <a:solidFill>
                  <a:schemeClr val="folHlink"/>
                </a:solidFill>
              </a:rPr>
              <a:t>used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/>
              <a:t>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400"/>
              <a:t>Our babysitter </a:t>
            </a:r>
            <a:r>
              <a:rPr lang="en-US" sz="3400" b="1" u="sng">
                <a:solidFill>
                  <a:schemeClr val="folHlink"/>
                </a:solidFill>
              </a:rPr>
              <a:t>overslept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/>
              <a:t>and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 b="1" u="sng">
                <a:solidFill>
                  <a:schemeClr val="folHlink"/>
                </a:solidFill>
              </a:rPr>
              <a:t>arrived</a:t>
            </a:r>
            <a:r>
              <a:rPr lang="en-US" sz="3400" b="1">
                <a:solidFill>
                  <a:schemeClr val="folHlink"/>
                </a:solidFill>
              </a:rPr>
              <a:t> </a:t>
            </a:r>
            <a:r>
              <a:rPr lang="en-US" sz="3400"/>
              <a:t>late.</a:t>
            </a:r>
          </a:p>
        </p:txBody>
      </p:sp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/>
              <a:t>Can you find the </a:t>
            </a:r>
            <a:r>
              <a:rPr lang="en-US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predicate</a:t>
            </a:r>
            <a:r>
              <a:rPr lang="en-US"/>
              <a:t> in each sentence below?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286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Snap ITC" pitchFamily="82" charset="0"/>
              </a:rPr>
              <a:t>Advanced Moves</a:t>
            </a:r>
            <a:br>
              <a:rPr lang="en-US" sz="4000">
                <a:latin typeface="Snap ITC" pitchFamily="82" charset="0"/>
              </a:rPr>
            </a:br>
            <a:r>
              <a:rPr lang="en-US" sz="4000">
                <a:latin typeface="Snap ITC" pitchFamily="82" charset="0"/>
              </a:rPr>
              <a:t>3 Sentences Connected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600200"/>
            <a:ext cx="7848600" cy="5486400"/>
          </a:xfrm>
        </p:spPr>
        <p:txBody>
          <a:bodyPr/>
          <a:lstStyle/>
          <a:p>
            <a:pPr algn="l"/>
            <a:r>
              <a:rPr lang="en-US"/>
              <a:t>THE MAXIMUM SENTENCES THAT CAN BE CONNECTED TOGETHER ARE THREE!!!!! </a:t>
            </a:r>
            <a:r>
              <a:rPr lang="en-US">
                <a:latin typeface="Futura Hv" pitchFamily="34" charset="0"/>
              </a:rPr>
              <a:t>You can only use a FANBOY one time and a semicolon one time.</a:t>
            </a:r>
          </a:p>
          <a:p>
            <a:pPr algn="l">
              <a:buFontTx/>
              <a:buChar char="•"/>
            </a:pPr>
            <a:r>
              <a:rPr lang="en-US"/>
              <a:t>I wanted a glass of water from the well, but I didn’t have a glass; I was so thirsty.</a:t>
            </a:r>
          </a:p>
          <a:p>
            <a:pPr algn="l">
              <a:buFontTx/>
              <a:buChar char="•"/>
            </a:pPr>
            <a:r>
              <a:rPr lang="en-US"/>
              <a:t>Mr. J was really upset; he didn’t have his jelly donut this morning, for he was late to work by an hour.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800"/>
              <a:t>Fragments</a:t>
            </a:r>
          </a:p>
          <a:p>
            <a:r>
              <a:rPr lang="en-US" sz="4800"/>
              <a:t>Run-ons</a:t>
            </a:r>
          </a:p>
          <a:p>
            <a:r>
              <a:rPr lang="en-US" sz="4800"/>
              <a:t>Comma Splice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/>
              <a:t>3 Types of Sentence Problems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1752600"/>
          </a:xfrm>
        </p:spPr>
        <p:txBody>
          <a:bodyPr/>
          <a:lstStyle/>
          <a:p>
            <a:r>
              <a:rPr lang="en-US"/>
              <a:t>Does not make sense.</a:t>
            </a:r>
          </a:p>
          <a:p>
            <a:r>
              <a:rPr lang="en-US"/>
              <a:t>Is missing a subject or a predicate.</a:t>
            </a:r>
          </a:p>
          <a:p>
            <a:r>
              <a:rPr lang="en-US"/>
              <a:t>Cannot “stand alone.”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Sentence Fragment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46125" y="3927475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Walking down by the muddy river.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838200" y="4572000"/>
            <a:ext cx="574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Alice, my next door neighbor and best friend.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822325" y="5222875"/>
            <a:ext cx="545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Laughing at the clown sitting on the camel.</a:t>
            </a:r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5486400" y="3200400"/>
            <a:ext cx="2362200" cy="914400"/>
          </a:xfrm>
          <a:prstGeom prst="cloudCallout">
            <a:avLst>
              <a:gd name="adj1" fmla="val -43750"/>
              <a:gd name="adj2" fmla="val 7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No Subject</a:t>
            </a:r>
          </a:p>
        </p:txBody>
      </p:sp>
      <p:sp>
        <p:nvSpPr>
          <p:cNvPr id="22539" name="AutoShape 11"/>
          <p:cNvSpPr>
            <a:spLocks/>
          </p:cNvSpPr>
          <p:nvPr/>
        </p:nvSpPr>
        <p:spPr bwMode="auto">
          <a:xfrm>
            <a:off x="6934200" y="4408488"/>
            <a:ext cx="1828800" cy="609600"/>
          </a:xfrm>
          <a:prstGeom prst="borderCallout2">
            <a:avLst>
              <a:gd name="adj1" fmla="val 18750"/>
              <a:gd name="adj2" fmla="val -4167"/>
              <a:gd name="adj3" fmla="val 18750"/>
              <a:gd name="adj4" fmla="val -13454"/>
              <a:gd name="adj5" fmla="val 53125"/>
              <a:gd name="adj6" fmla="val -2309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No Predicate</a:t>
            </a:r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>
            <a:off x="5257800" y="5867400"/>
            <a:ext cx="3505200" cy="533400"/>
          </a:xfrm>
          <a:prstGeom prst="wedgeRoundRectCallout">
            <a:avLst>
              <a:gd name="adj1" fmla="val -17435"/>
              <a:gd name="adj2" fmla="val -12202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No Subject or Predicate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  <p:bldP spid="22530" grpId="0" autoUpdateAnimBg="0"/>
      <p:bldP spid="22532" grpId="0" autoUpdateAnimBg="0"/>
      <p:bldP spid="22533" grpId="0" autoUpdateAnimBg="0"/>
      <p:bldP spid="22534" grpId="0" autoUpdateAnimBg="0"/>
      <p:bldP spid="22538" grpId="0" animBg="1" autoUpdateAnimBg="0"/>
      <p:bldP spid="22539" grpId="0" animBg="1" autoUpdateAnimBg="0"/>
      <p:bldP spid="22540" grpId="0" animBg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334000"/>
          </a:xfrm>
        </p:spPr>
        <p:txBody>
          <a:bodyPr/>
          <a:lstStyle/>
          <a:p>
            <a:pPr algn="ctr"/>
            <a:r>
              <a:rPr lang="en-US" sz="2400"/>
              <a:t>A </a:t>
            </a:r>
            <a:r>
              <a:rPr lang="en-US" b="1"/>
              <a:t>RUN-ON SENTENCE</a:t>
            </a:r>
            <a:r>
              <a:rPr lang="en-US" sz="2400"/>
              <a:t> connects two sentences together without using FANBOYS or a SEMICOLON</a:t>
            </a:r>
            <a:r>
              <a:rPr lang="en-US"/>
              <a:t>.</a:t>
            </a:r>
          </a:p>
          <a:p>
            <a:r>
              <a:rPr lang="en-US" sz="2400"/>
              <a:t>A </a:t>
            </a:r>
            <a:r>
              <a:rPr lang="en-US" b="1"/>
              <a:t>Comma Splice</a:t>
            </a:r>
            <a:r>
              <a:rPr lang="en-US" sz="2400"/>
              <a:t> uses only a comma to separate two sentences </a:t>
            </a:r>
            <a:r>
              <a:rPr lang="en-US" sz="2000"/>
              <a:t>(it is supposed to be a comma and a  FANBOYS)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1143000"/>
          </a:xfrm>
        </p:spPr>
        <p:txBody>
          <a:bodyPr/>
          <a:lstStyle/>
          <a:p>
            <a:r>
              <a:rPr lang="en-US" sz="3600">
                <a:latin typeface="Snap ITC" pitchFamily="82" charset="0"/>
              </a:rPr>
              <a:t>Run-on Sentences/Comma Splice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69925" y="4003675"/>
            <a:ext cx="672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John walked down to the creek, he was going fishing.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69925" y="4765675"/>
            <a:ext cx="562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Andy saw a wild dog it almost attacked him.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762000" y="5486400"/>
            <a:ext cx="724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She is a really nice person, she reminds me of my mother.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 flipV="1">
            <a:off x="4648200" y="44196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715000" y="4495800"/>
            <a:ext cx="1536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Comma Splice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096000" y="51816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Run-on</a:t>
            </a:r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 flipV="1">
            <a:off x="3429000" y="5181600"/>
            <a:ext cx="2514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6172200" y="6019800"/>
            <a:ext cx="1536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Comma Splice</a:t>
            </a: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 flipH="1" flipV="1">
            <a:off x="4191000" y="5943600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  <p:bldP spid="23554" grpId="0" autoUpdateAnimBg="0"/>
      <p:bldP spid="23557" grpId="0" autoUpdateAnimBg="0"/>
      <p:bldP spid="23558" grpId="0" autoUpdateAnimBg="0"/>
      <p:bldP spid="23559" grpId="0" autoUpdateAnimBg="0"/>
      <p:bldP spid="23560" grpId="0" animBg="1"/>
      <p:bldP spid="23561" grpId="0" autoUpdateAnimBg="0"/>
      <p:bldP spid="23562" grpId="0" autoUpdateAnimBg="0"/>
      <p:bldP spid="23563" grpId="0" animBg="1"/>
      <p:bldP spid="23565" grpId="0" autoUpdateAnimBg="0"/>
      <p:bldP spid="2356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609600"/>
          </a:xfrm>
        </p:spPr>
        <p:txBody>
          <a:bodyPr>
            <a:normAutofit/>
          </a:bodyPr>
          <a:lstStyle/>
          <a:p>
            <a:r>
              <a:rPr lang="en-US"/>
              <a:t>Is another name for a SIMPLE SENTENCE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Independent Clause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286000" y="3200400"/>
            <a:ext cx="4348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John walked down the dusty road.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  <p:bldP spid="24578" grpId="0" autoUpdateAnimBg="0"/>
      <p:bldP spid="24580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Is a basically a </a:t>
            </a:r>
            <a:r>
              <a:rPr lang="en-US" b="1" i="1"/>
              <a:t>Sentence Fragment</a:t>
            </a:r>
            <a:r>
              <a:rPr lang="en-US"/>
              <a:t> that is </a:t>
            </a:r>
            <a:r>
              <a:rPr lang="en-US" i="1"/>
              <a:t>connected</a:t>
            </a:r>
            <a:r>
              <a:rPr lang="en-US"/>
              <a:t> </a:t>
            </a:r>
            <a:r>
              <a:rPr lang="en-US" i="1"/>
              <a:t>to</a:t>
            </a:r>
            <a:r>
              <a:rPr lang="en-US"/>
              <a:t> an Independent Clause.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Snap ITC" pitchFamily="82" charset="0"/>
              </a:rPr>
              <a:t>Dependant/Subordinate Clause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46125" y="3241675"/>
            <a:ext cx="7407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While watching the geese fly overheard</a:t>
            </a:r>
            <a:r>
              <a:rPr lang="en-US"/>
              <a:t>, </a:t>
            </a:r>
            <a:r>
              <a:rPr lang="en-US" u="sng"/>
              <a:t>Jamie realized that he had forgot his gun.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 flipH="1" flipV="1">
            <a:off x="6629400" y="3657600"/>
            <a:ext cx="76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638800" y="4114800"/>
            <a:ext cx="259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Independent Clause</a:t>
            </a: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H="1" flipV="1">
            <a:off x="2971800" y="3657600"/>
            <a:ext cx="152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2133600" y="4267200"/>
            <a:ext cx="2408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Dependant Clause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838200" y="5638800"/>
            <a:ext cx="746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u="sng"/>
              <a:t>Jamie realized that he had forgot his gun,</a:t>
            </a:r>
            <a:r>
              <a:rPr lang="en-US"/>
              <a:t> </a:t>
            </a:r>
            <a:r>
              <a:rPr lang="en-US" b="1"/>
              <a:t>while watching the geese fly overhead.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4327525" y="4922838"/>
            <a:ext cx="69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latin typeface="Snap ITC" pitchFamily="82" charset="0"/>
              </a:rPr>
              <a:t>OR</a:t>
            </a:r>
          </a:p>
        </p:txBody>
      </p:sp>
      <p:pic>
        <p:nvPicPr>
          <p:cNvPr id="25612" name="Picture 12" descr="ag00312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479425" cy="685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25602" grpId="0" autoUpdateAnimBg="0"/>
      <p:bldP spid="25604" grpId="0" autoUpdateAnimBg="0"/>
      <p:bldP spid="25606" grpId="0" animBg="1"/>
      <p:bldP spid="25607" grpId="0" autoUpdateAnimBg="0"/>
      <p:bldP spid="25608" grpId="0" animBg="1"/>
      <p:bldP spid="25609" grpId="0" autoUpdateAnimBg="0"/>
      <p:bldP spid="25610" grpId="0" autoUpdateAnimBg="0"/>
      <p:bldP spid="25611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/>
              <a:t>Sitting down to a nice cool glass of lemonade</a:t>
            </a:r>
            <a:r>
              <a:rPr lang="en-US"/>
              <a:t>, </a:t>
            </a:r>
            <a:r>
              <a:rPr lang="en-US" u="sng"/>
              <a:t>I was thankful for a break</a:t>
            </a:r>
            <a:r>
              <a:rPr lang="en-US"/>
              <a:t>.</a:t>
            </a:r>
          </a:p>
          <a:p>
            <a:pPr>
              <a:lnSpc>
                <a:spcPct val="90000"/>
              </a:lnSpc>
            </a:pPr>
            <a:r>
              <a:rPr lang="en-US" u="sng"/>
              <a:t>James yelled at her for being late</a:t>
            </a:r>
            <a:r>
              <a:rPr lang="en-US"/>
              <a:t>, </a:t>
            </a:r>
            <a:r>
              <a:rPr lang="en-US" b="1"/>
              <a:t>even though it wasn’t her fault.</a:t>
            </a:r>
          </a:p>
          <a:p>
            <a:pPr>
              <a:lnSpc>
                <a:spcPct val="90000"/>
              </a:lnSpc>
            </a:pPr>
            <a:r>
              <a:rPr lang="en-US" u="sng"/>
              <a:t>We played word games after dinner</a:t>
            </a:r>
            <a:r>
              <a:rPr lang="en-US"/>
              <a:t> </a:t>
            </a:r>
            <a:r>
              <a:rPr lang="en-US" b="1"/>
              <a:t>while the kids played basketball outside.</a:t>
            </a:r>
          </a:p>
          <a:p>
            <a:pPr>
              <a:lnSpc>
                <a:spcPct val="90000"/>
              </a:lnSpc>
            </a:pPr>
            <a:r>
              <a:rPr lang="en-US" u="sng"/>
              <a:t>The game</a:t>
            </a:r>
            <a:r>
              <a:rPr lang="en-US" b="1"/>
              <a:t>, which we like best, </a:t>
            </a:r>
            <a:r>
              <a:rPr lang="en-US" u="sng"/>
              <a:t>is called Sequence.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Snap ITC" pitchFamily="82" charset="0"/>
              </a:rPr>
              <a:t>Dependant Clause cont.</a:t>
            </a:r>
          </a:p>
        </p:txBody>
      </p:sp>
      <p:pic>
        <p:nvPicPr>
          <p:cNvPr id="27653" name="Picture 5" descr="ag00313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57200"/>
            <a:ext cx="531813" cy="762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  <p:bldP spid="27650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How to punctuate them.</a:t>
            </a:r>
          </a:p>
          <a:p>
            <a:pPr lvl="1"/>
            <a:r>
              <a:rPr lang="en-US"/>
              <a:t>Use Commas to ensure that the sentences are clear.</a:t>
            </a:r>
          </a:p>
          <a:p>
            <a:pPr lvl="1">
              <a:buFontTx/>
              <a:buNone/>
            </a:pPr>
            <a:r>
              <a:rPr lang="en-US"/>
              <a:t>Some people like French fries</a:t>
            </a:r>
            <a:r>
              <a:rPr lang="en-US" b="1"/>
              <a:t>,</a:t>
            </a:r>
            <a:r>
              <a:rPr lang="en-US"/>
              <a:t> even though I can’t stand them.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Complex Sentences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H="1" flipV="1">
            <a:off x="5638800" y="39624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6308725" y="41560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comma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279525" y="4918075"/>
            <a:ext cx="553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day, I want to fly a jet in the Air Force.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689725" y="53752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comma</a:t>
            </a:r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H="1" flipV="1">
            <a:off x="2514600" y="5334000"/>
            <a:ext cx="419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  <p:bldP spid="21506" grpId="0" autoUpdateAnimBg="0"/>
      <p:bldP spid="21508" grpId="0" animBg="1"/>
      <p:bldP spid="21509" grpId="0" autoUpdateAnimBg="0"/>
      <p:bldP spid="21510" grpId="0" autoUpdateAnimBg="0"/>
      <p:bldP spid="21512" grpId="0" autoUpdateAnimBg="0"/>
      <p:bldP spid="215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Now Make 5 Complex Sentences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Complex Sentences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400800" y="6096000"/>
            <a:ext cx="240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Do worksheet #14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Simple</a:t>
            </a:r>
            <a:r>
              <a:rPr lang="en-US"/>
              <a:t>: It was John’s turn at bat.</a:t>
            </a:r>
          </a:p>
          <a:p>
            <a:r>
              <a:rPr lang="en-US">
                <a:latin typeface="Snap ITC" pitchFamily="82" charset="0"/>
              </a:rPr>
              <a:t>Compound</a:t>
            </a:r>
            <a:r>
              <a:rPr lang="en-US"/>
              <a:t>: John his the ball, and it flew over the fence.</a:t>
            </a:r>
          </a:p>
          <a:p>
            <a:r>
              <a:rPr lang="en-US">
                <a:latin typeface="Snap ITC" pitchFamily="82" charset="0"/>
              </a:rPr>
              <a:t>Complex</a:t>
            </a:r>
            <a:r>
              <a:rPr lang="en-US"/>
              <a:t>: Because he is such a great baseball player, we always pick John to be on our team first.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Snap ITC" pitchFamily="82" charset="0"/>
              </a:rPr>
              <a:t>Three Type of Sentences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  <p:bldP spid="29698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Fragment</a:t>
            </a:r>
            <a:r>
              <a:rPr lang="en-US"/>
              <a:t>:  Just the other day.</a:t>
            </a:r>
          </a:p>
          <a:p>
            <a:r>
              <a:rPr lang="en-US">
                <a:latin typeface="Snap ITC" pitchFamily="82" charset="0"/>
              </a:rPr>
              <a:t>Run-on</a:t>
            </a:r>
            <a:r>
              <a:rPr lang="en-US"/>
              <a:t>: I like vanilla ice cream my brother does too.</a:t>
            </a:r>
          </a:p>
          <a:p>
            <a:r>
              <a:rPr lang="en-US">
                <a:latin typeface="Snap ITC" pitchFamily="82" charset="0"/>
              </a:rPr>
              <a:t>Comma Splice</a:t>
            </a:r>
            <a:r>
              <a:rPr lang="en-US"/>
              <a:t>:  I wish it was my birthday, I want to get a new mountain bike.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Snap ITC" pitchFamily="82" charset="0"/>
              </a:rPr>
              <a:t>Three Types of Sentence Problems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  <p:bldP spid="30722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Make sure you have a Subject and a Predicate.</a:t>
            </a:r>
          </a:p>
          <a:p>
            <a:r>
              <a:rPr lang="en-US"/>
              <a:t>Use FANBOYS or SEMICOLONS</a:t>
            </a:r>
          </a:p>
          <a:p>
            <a:r>
              <a:rPr lang="en-US"/>
              <a:t>Use commas to set off dependant/subordinate clauses to clear away any confusion.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nap ITC" pitchFamily="82" charset="0"/>
              </a:rPr>
              <a:t>Ways to fix them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  <p:bldP spid="31746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394</TotalTime>
  <Words>2104</Words>
  <Application>Microsoft Office PowerPoint</Application>
  <PresentationFormat>عرض على الشاشة (3:4)‏</PresentationFormat>
  <Paragraphs>280</Paragraphs>
  <Slides>58</Slides>
  <Notes>28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58</vt:i4>
      </vt:variant>
    </vt:vector>
  </HeadingPairs>
  <TitlesOfParts>
    <vt:vector size="59" baseType="lpstr">
      <vt:lpstr>Concourse</vt:lpstr>
      <vt:lpstr>Subjects &amp; Predicates</vt:lpstr>
      <vt:lpstr>Every complete sentence contains two parts: a subject and a predicate. </vt:lpstr>
      <vt:lpstr>Judy and her dog run on the beach every morning.</vt:lpstr>
      <vt:lpstr>Judy and her dog run on the beach every morning.</vt:lpstr>
      <vt:lpstr>Let’s try one:</vt:lpstr>
      <vt:lpstr>Now find the subject:</vt:lpstr>
      <vt:lpstr>Can you find the subject in each sentence below?</vt:lpstr>
      <vt:lpstr>Can you find the subject in each sentence below?</vt:lpstr>
      <vt:lpstr>Can you find the predicate in each sentence below?</vt:lpstr>
      <vt:lpstr>Can you find the predicate in each sentence below?</vt:lpstr>
      <vt:lpstr>Simple Subject and Simple Predicate</vt:lpstr>
      <vt:lpstr>Simple Subject</vt:lpstr>
      <vt:lpstr>Can you find the simple subject in each sentence below?</vt:lpstr>
      <vt:lpstr>Can you find the simple subject in each sentence below?</vt:lpstr>
      <vt:lpstr>Simple Predicate</vt:lpstr>
      <vt:lpstr>Simple Predicate</vt:lpstr>
      <vt:lpstr>Can you find the simple predicate in each sentence below?</vt:lpstr>
      <vt:lpstr>Can you find the simple predicate in each sentence below?</vt:lpstr>
      <vt:lpstr>Compound Subject</vt:lpstr>
      <vt:lpstr>Can you find the compound subjects?</vt:lpstr>
      <vt:lpstr>Can you find the compound subjects?</vt:lpstr>
      <vt:lpstr>Can you find the compound subjects?</vt:lpstr>
      <vt:lpstr>Can you find the compound subjects?</vt:lpstr>
      <vt:lpstr>Can you find the compound subject in each sentence below?</vt:lpstr>
      <vt:lpstr>Compound Predicate</vt:lpstr>
      <vt:lpstr>Just What are FANBOYS?</vt:lpstr>
      <vt:lpstr>The Compound Sentence</vt:lpstr>
      <vt:lpstr>الشريحة 28</vt:lpstr>
      <vt:lpstr>Semicolons</vt:lpstr>
      <vt:lpstr>الشريحة 30</vt:lpstr>
      <vt:lpstr>Advanced Moves 3 Sentences Connected</vt:lpstr>
      <vt:lpstr>3 Types of Sentence Problems</vt:lpstr>
      <vt:lpstr>Sentence Fragment</vt:lpstr>
      <vt:lpstr>Run-on Sentences/Comma Splice</vt:lpstr>
      <vt:lpstr>Independent Clause</vt:lpstr>
      <vt:lpstr>Dependant/Subordinate Clause</vt:lpstr>
      <vt:lpstr>Complex Sentences</vt:lpstr>
      <vt:lpstr>Three Type of Sentences</vt:lpstr>
      <vt:lpstr>Three Types of Sentence Problems</vt:lpstr>
      <vt:lpstr>Ways to fix them</vt:lpstr>
      <vt:lpstr>Can you find the compound subject in each sentence below?</vt:lpstr>
      <vt:lpstr>Compound Predicate</vt:lpstr>
      <vt:lpstr>Can you find the compound predicate?</vt:lpstr>
      <vt:lpstr>Can you find the compound predicate?</vt:lpstr>
      <vt:lpstr>Can you find the compound predicate in each sentence below?</vt:lpstr>
      <vt:lpstr>Can you find the compound predicate in each sentence below?</vt:lpstr>
      <vt:lpstr>Advanced Moves 3 Sentences Connected</vt:lpstr>
      <vt:lpstr>3 Types of Sentence Problems</vt:lpstr>
      <vt:lpstr>Sentence Fragment</vt:lpstr>
      <vt:lpstr>Run-on Sentences/Comma Splice</vt:lpstr>
      <vt:lpstr>Independent Clause</vt:lpstr>
      <vt:lpstr>Dependant/Subordinate Clause</vt:lpstr>
      <vt:lpstr>Dependant Clause cont.</vt:lpstr>
      <vt:lpstr>Complex Sentences</vt:lpstr>
      <vt:lpstr>Complex Sentences</vt:lpstr>
      <vt:lpstr>Three Type of Sentences</vt:lpstr>
      <vt:lpstr>Three Types of Sentence Problems</vt:lpstr>
      <vt:lpstr>Ways to fix them</vt:lpstr>
    </vt:vector>
  </TitlesOfParts>
  <Company>Jefferson County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Subjects &amp; Predicates</dc:title>
  <dc:creator>Jefferson County Schools</dc:creator>
  <cp:lastModifiedBy>AbnAlQudaih</cp:lastModifiedBy>
  <cp:revision>17</cp:revision>
  <dcterms:created xsi:type="dcterms:W3CDTF">2002-01-03T03:24:38Z</dcterms:created>
  <dcterms:modified xsi:type="dcterms:W3CDTF">2013-02-18T18:24:37Z</dcterms:modified>
</cp:coreProperties>
</file>