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66"/>
    <a:srgbClr val="FF3300"/>
    <a:srgbClr val="FF6699"/>
    <a:srgbClr val="660033"/>
    <a:srgbClr val="00B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66" d="100"/>
          <a:sy n="66" d="100"/>
        </p:scale>
        <p:origin x="-128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DC1C-115E-456D-BF61-1582D7963BB8}" type="datetimeFigureOut">
              <a:rPr lang="ar-SA" smtClean="0"/>
              <a:pPr/>
              <a:t>19/04/33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01078-439E-45D1-9A72-C4F4A5FE4C1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250177oob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212976"/>
            <a:ext cx="7772400" cy="1512168"/>
          </a:xfrm>
        </p:spPr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rgbClr val="009900"/>
                </a:solidFill>
              </a:rPr>
              <a:t>المحاضرة الثالثة</a:t>
            </a:r>
            <a:endParaRPr lang="ar-SA" sz="4800" b="1" dirty="0">
              <a:solidFill>
                <a:srgbClr val="0099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072066" y="4725144"/>
            <a:ext cx="3000396" cy="913656"/>
          </a:xfrm>
        </p:spPr>
        <p:txBody>
          <a:bodyPr>
            <a:normAutofit fontScale="77500" lnSpcReduction="20000"/>
          </a:bodyPr>
          <a:lstStyle/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تحليـــل عـــددي</a:t>
            </a:r>
          </a:p>
          <a:p>
            <a:pPr algn="r"/>
            <a:r>
              <a:rPr lang="ar-SA" sz="3600" b="1" dirty="0" smtClean="0">
                <a:solidFill>
                  <a:srgbClr val="0070C0"/>
                </a:solidFill>
              </a:rPr>
              <a:t>د . </a:t>
            </a:r>
            <a:r>
              <a:rPr lang="ar-SA" sz="3600" b="1" dirty="0" smtClean="0">
                <a:solidFill>
                  <a:srgbClr val="0070C0"/>
                </a:solidFill>
              </a:rPr>
              <a:t>معروف عبد الرحمن </a:t>
            </a:r>
            <a:endParaRPr lang="ar-SA" sz="3600" b="1" dirty="0" smtClean="0">
              <a:solidFill>
                <a:srgbClr val="0070C0"/>
              </a:solidFill>
            </a:endParaRPr>
          </a:p>
          <a:p>
            <a:pPr algn="r"/>
            <a:endParaRPr lang="ar-SA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444208" y="764704"/>
            <a:ext cx="2088232" cy="15121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المملكة العربية السعودية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جامعة الدمام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كلية التربية بالجبيل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قسم حاسب</a:t>
            </a: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7" name="صورة 6" descr="لا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692696"/>
            <a:ext cx="1328167" cy="1628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sz="3500" b="1" dirty="0" smtClean="0">
                <a:solidFill>
                  <a:srgbClr val="009900"/>
                </a:solidFill>
              </a:rPr>
              <a:t>هنا نلاحظ :</a:t>
            </a:r>
            <a:endParaRPr lang="en-US" sz="3500" b="1" dirty="0" smtClean="0">
              <a:solidFill>
                <a:srgbClr val="009900"/>
              </a:solidFill>
            </a:endParaRPr>
          </a:p>
          <a:p>
            <a:pPr algn="l">
              <a:buNone/>
            </a:pPr>
            <a:r>
              <a:rPr lang="en-US" sz="3500" b="1" dirty="0" smtClean="0">
                <a:solidFill>
                  <a:srgbClr val="0070C0"/>
                </a:solidFill>
              </a:rPr>
              <a:t>|</a:t>
            </a:r>
            <a:r>
              <a:rPr lang="en-US" sz="3500" dirty="0" smtClean="0">
                <a:solidFill>
                  <a:srgbClr val="0070C0"/>
                </a:solidFill>
              </a:rPr>
              <a:t> X</a:t>
            </a:r>
            <a:r>
              <a:rPr lang="en-US" sz="3500" baseline="-25000" dirty="0" smtClean="0">
                <a:solidFill>
                  <a:srgbClr val="0070C0"/>
                </a:solidFill>
              </a:rPr>
              <a:t>3</a:t>
            </a:r>
            <a:r>
              <a:rPr lang="en-US" sz="3500" b="1" dirty="0" smtClean="0">
                <a:solidFill>
                  <a:srgbClr val="0070C0"/>
                </a:solidFill>
              </a:rPr>
              <a:t> – </a:t>
            </a:r>
            <a:r>
              <a:rPr lang="en-US" sz="3500" dirty="0" smtClean="0">
                <a:solidFill>
                  <a:srgbClr val="0070C0"/>
                </a:solidFill>
              </a:rPr>
              <a:t>X</a:t>
            </a:r>
            <a:r>
              <a:rPr lang="en-US" sz="3500" baseline="-25000" dirty="0" smtClean="0">
                <a:solidFill>
                  <a:srgbClr val="0070C0"/>
                </a:solidFill>
              </a:rPr>
              <a:t>2</a:t>
            </a:r>
            <a:r>
              <a:rPr lang="en-US" sz="3500" b="1" dirty="0" smtClean="0">
                <a:solidFill>
                  <a:srgbClr val="0070C0"/>
                </a:solidFill>
              </a:rPr>
              <a:t>|=|1.7344 - 1.7302|=0.042&lt;0.005</a:t>
            </a:r>
            <a:endParaRPr lang="en-US" sz="35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3500" b="1" dirty="0" err="1" smtClean="0">
                <a:solidFill>
                  <a:srgbClr val="009900"/>
                </a:solidFill>
              </a:rPr>
              <a:t>اذا</a:t>
            </a:r>
            <a:r>
              <a:rPr lang="ar-SA" sz="3500" b="1" dirty="0" smtClean="0">
                <a:solidFill>
                  <a:srgbClr val="009900"/>
                </a:solidFill>
              </a:rPr>
              <a:t> فأن:</a:t>
            </a:r>
            <a:endParaRPr lang="en-US" sz="3500" dirty="0" smtClean="0">
              <a:solidFill>
                <a:srgbClr val="009900"/>
              </a:solidFill>
            </a:endParaRPr>
          </a:p>
          <a:p>
            <a:pPr algn="ctr">
              <a:buNone/>
            </a:pPr>
            <a:r>
              <a:rPr lang="en-US" sz="3500" b="1" dirty="0" smtClean="0">
                <a:solidFill>
                  <a:srgbClr val="0070C0"/>
                </a:solidFill>
              </a:rPr>
              <a:t>x</a:t>
            </a:r>
            <a:r>
              <a:rPr lang="en-US" sz="3500" b="1" baseline="-25000" dirty="0" smtClean="0">
                <a:solidFill>
                  <a:srgbClr val="0070C0"/>
                </a:solidFill>
              </a:rPr>
              <a:t>3</a:t>
            </a:r>
            <a:r>
              <a:rPr lang="en-US" sz="3500" b="1" dirty="0" smtClean="0">
                <a:solidFill>
                  <a:srgbClr val="0070C0"/>
                </a:solidFill>
              </a:rPr>
              <a:t>=1.7344</a:t>
            </a:r>
            <a:endParaRPr lang="en-US" sz="35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3500" b="1" dirty="0" smtClean="0">
                <a:solidFill>
                  <a:srgbClr val="0070C0"/>
                </a:solidFill>
              </a:rPr>
              <a:t>هو الجذر التقريبي المطلوب</a:t>
            </a:r>
            <a:endParaRPr lang="en-US" sz="35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3500" b="1" dirty="0" smtClean="0">
                <a:solidFill>
                  <a:srgbClr val="FF3300"/>
                </a:solidFill>
              </a:rPr>
              <a:t>ملاحظة: </a:t>
            </a:r>
            <a:r>
              <a:rPr lang="ar-SA" sz="3500" b="1" dirty="0" smtClean="0">
                <a:solidFill>
                  <a:srgbClr val="0070C0"/>
                </a:solidFill>
              </a:rPr>
              <a:t>استخدمنا في حل التمرين المطلوب </a:t>
            </a:r>
            <a:r>
              <a:rPr lang="en-US" sz="3500" b="1" dirty="0" smtClean="0">
                <a:solidFill>
                  <a:srgbClr val="0070C0"/>
                </a:solidFill>
              </a:rPr>
              <a:t>x</a:t>
            </a:r>
            <a:r>
              <a:rPr lang="en-US" sz="3500" b="1" baseline="-25000" dirty="0" smtClean="0">
                <a:solidFill>
                  <a:srgbClr val="0070C0"/>
                </a:solidFill>
              </a:rPr>
              <a:t>3</a:t>
            </a:r>
            <a:endParaRPr lang="en-US" sz="35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3500" b="1" dirty="0" smtClean="0">
                <a:solidFill>
                  <a:srgbClr val="009900"/>
                </a:solidFill>
              </a:rPr>
              <a:t>القانون التالي</a:t>
            </a:r>
            <a:endParaRPr lang="en-US" sz="3500" b="1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ar-SA" dirty="0" smtClean="0"/>
              <a:t> </a:t>
            </a:r>
            <a:endParaRPr lang="en-US" dirty="0" smtClean="0"/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</a:rPr>
              <a:t>X</a:t>
            </a:r>
            <a:r>
              <a:rPr lang="en-US" b="1" baseline="-25000" dirty="0" err="1" smtClean="0">
                <a:solidFill>
                  <a:srgbClr val="0070C0"/>
                </a:solidFill>
              </a:rPr>
              <a:t>n</a:t>
            </a:r>
            <a:r>
              <a:rPr lang="en-US" b="1" dirty="0" smtClean="0">
                <a:solidFill>
                  <a:srgbClr val="0070C0"/>
                </a:solidFill>
              </a:rPr>
              <a:t>=</a:t>
            </a:r>
            <a:r>
              <a:rPr lang="en-US" b="1" dirty="0" smtClean="0"/>
              <a:t>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ar-SA" sz="3500" b="1" dirty="0" smtClean="0">
                <a:solidFill>
                  <a:srgbClr val="0070C0"/>
                </a:solidFill>
              </a:rPr>
              <a:t>في المجال </a:t>
            </a:r>
            <a:r>
              <a:rPr lang="en-US" sz="3500" b="1" dirty="0" smtClean="0">
                <a:solidFill>
                  <a:srgbClr val="0070C0"/>
                </a:solidFill>
              </a:rPr>
              <a:t>[a</a:t>
            </a:r>
            <a:r>
              <a:rPr lang="en-US" sz="3500" b="1" baseline="-25000" dirty="0" smtClean="0">
                <a:solidFill>
                  <a:srgbClr val="0070C0"/>
                </a:solidFill>
              </a:rPr>
              <a:t>n</a:t>
            </a:r>
            <a:r>
              <a:rPr lang="en-US" sz="3500" b="1" dirty="0" smtClean="0">
                <a:solidFill>
                  <a:srgbClr val="0070C0"/>
                </a:solidFill>
              </a:rPr>
              <a:t> ,</a:t>
            </a:r>
            <a:r>
              <a:rPr lang="en-US" sz="3500" b="1" dirty="0" err="1" smtClean="0">
                <a:solidFill>
                  <a:srgbClr val="0070C0"/>
                </a:solidFill>
              </a:rPr>
              <a:t>b</a:t>
            </a:r>
            <a:r>
              <a:rPr lang="en-US" sz="3500" b="1" baseline="-25000" dirty="0" err="1" smtClean="0">
                <a:solidFill>
                  <a:srgbClr val="0070C0"/>
                </a:solidFill>
              </a:rPr>
              <a:t>n</a:t>
            </a:r>
            <a:r>
              <a:rPr lang="en-US" sz="3500" b="1" dirty="0" smtClean="0">
                <a:solidFill>
                  <a:srgbClr val="0070C0"/>
                </a:solidFill>
              </a:rPr>
              <a:t>]</a:t>
            </a:r>
            <a:r>
              <a:rPr lang="ar-SA" sz="3500" b="1" dirty="0" smtClean="0">
                <a:solidFill>
                  <a:srgbClr val="0070C0"/>
                </a:solidFill>
              </a:rPr>
              <a:t> حيث </a:t>
            </a:r>
            <a:r>
              <a:rPr lang="en-US" sz="3500" b="1" dirty="0" smtClean="0">
                <a:solidFill>
                  <a:srgbClr val="0070C0"/>
                </a:solidFill>
              </a:rPr>
              <a:t>n=0,1,2,3,…..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4221088"/>
            <a:ext cx="2416299" cy="973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9900"/>
                </a:solidFill>
              </a:rPr>
              <a:t>طريقة نيوتن - رافسون</a:t>
            </a:r>
            <a:endParaRPr lang="ar-SA" b="1" dirty="0">
              <a:solidFill>
                <a:srgbClr val="0099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rgbClr val="009900"/>
                </a:solidFill>
              </a:rPr>
              <a:t>مثال : </a:t>
            </a:r>
          </a:p>
          <a:p>
            <a:pPr>
              <a:buNone/>
            </a:pPr>
            <a:r>
              <a:rPr lang="ar-SA" b="1" dirty="0" smtClean="0">
                <a:solidFill>
                  <a:srgbClr val="FF0066"/>
                </a:solidFill>
              </a:rPr>
              <a:t>استخدمي طريقة نيوتن رافسون لأيجاد جذر المعادلة :</a:t>
            </a:r>
            <a:endParaRPr lang="en-US" b="1" dirty="0" smtClean="0">
              <a:solidFill>
                <a:srgbClr val="FF0066"/>
              </a:solidFill>
            </a:endParaRPr>
          </a:p>
          <a:p>
            <a:pPr algn="l"/>
            <a:r>
              <a:rPr lang="en-US" b="1" dirty="0" smtClean="0">
                <a:solidFill>
                  <a:srgbClr val="FF0066"/>
                </a:solidFill>
              </a:rPr>
              <a:t>F(x)=x-e</a:t>
            </a:r>
            <a:r>
              <a:rPr lang="en-US" b="1" baseline="30000" dirty="0" smtClean="0">
                <a:solidFill>
                  <a:srgbClr val="FF0066"/>
                </a:solidFill>
              </a:rPr>
              <a:t>-x</a:t>
            </a:r>
            <a:r>
              <a:rPr lang="en-US" b="1" dirty="0" smtClean="0">
                <a:solidFill>
                  <a:srgbClr val="FF0066"/>
                </a:solidFill>
              </a:rPr>
              <a:t>=0</a:t>
            </a:r>
          </a:p>
          <a:p>
            <a:pPr>
              <a:buNone/>
            </a:pPr>
            <a:r>
              <a:rPr lang="ar-SA" b="1" dirty="0" smtClean="0">
                <a:solidFill>
                  <a:srgbClr val="FF0066"/>
                </a:solidFill>
              </a:rPr>
              <a:t>وذلك في المجال </a:t>
            </a:r>
            <a:r>
              <a:rPr lang="en-US" b="1" dirty="0" smtClean="0">
                <a:solidFill>
                  <a:srgbClr val="FF0066"/>
                </a:solidFill>
              </a:rPr>
              <a:t>[0,1]</a:t>
            </a:r>
            <a:r>
              <a:rPr lang="ar-SA" b="1" dirty="0" smtClean="0">
                <a:solidFill>
                  <a:srgbClr val="FF0066"/>
                </a:solidFill>
              </a:rPr>
              <a:t> وتوقفي عندما يتحقق الشرط</a:t>
            </a:r>
          </a:p>
          <a:p>
            <a:r>
              <a:rPr lang="en-US" b="1" dirty="0" smtClean="0">
                <a:solidFill>
                  <a:srgbClr val="FF0066"/>
                </a:solidFill>
              </a:rPr>
              <a:t>=0  </a:t>
            </a:r>
            <a:r>
              <a:rPr lang="ar-SA" b="1" dirty="0" smtClean="0">
                <a:solidFill>
                  <a:srgbClr val="FF0066"/>
                </a:solidFill>
              </a:rPr>
              <a:t>    </a:t>
            </a:r>
            <a:r>
              <a:rPr lang="en-US" b="1" dirty="0" smtClean="0">
                <a:solidFill>
                  <a:srgbClr val="FF0066"/>
                </a:solidFill>
              </a:rPr>
              <a:t>| X</a:t>
            </a:r>
            <a:r>
              <a:rPr lang="en-US" b="1" baseline="-25000" dirty="0" smtClean="0">
                <a:solidFill>
                  <a:srgbClr val="FF0066"/>
                </a:solidFill>
              </a:rPr>
              <a:t>i+1</a:t>
            </a:r>
            <a:r>
              <a:rPr lang="en-US" b="1" dirty="0" smtClean="0">
                <a:solidFill>
                  <a:srgbClr val="FF0066"/>
                </a:solidFill>
              </a:rPr>
              <a:t> – X</a:t>
            </a:r>
            <a:r>
              <a:rPr lang="en-US" b="1" baseline="-25000" dirty="0" smtClean="0">
                <a:solidFill>
                  <a:srgbClr val="FF0066"/>
                </a:solidFill>
              </a:rPr>
              <a:t>i</a:t>
            </a:r>
            <a:r>
              <a:rPr lang="en-US" b="1" dirty="0" smtClean="0">
                <a:solidFill>
                  <a:srgbClr val="FF0066"/>
                </a:solidFill>
              </a:rPr>
              <a:t>|          </a:t>
            </a:r>
          </a:p>
          <a:p>
            <a:pPr>
              <a:buNone/>
            </a:pPr>
            <a:endParaRPr lang="en-US" b="1" dirty="0" smtClean="0">
              <a:solidFill>
                <a:srgbClr val="FF0066"/>
              </a:solidFill>
            </a:endParaRPr>
          </a:p>
          <a:p>
            <a:endParaRPr lang="ar-SA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4005064"/>
            <a:ext cx="317828" cy="576064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3933056"/>
            <a:ext cx="43204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9900"/>
                </a:solidFill>
              </a:rPr>
              <a:t>الحل :.</a:t>
            </a:r>
            <a:endParaRPr lang="ar-SA" b="1" dirty="0">
              <a:solidFill>
                <a:srgbClr val="0099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3204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F(0)=-1&lt;0 ,f(1)=0.6321&gt;0</a:t>
            </a:r>
          </a:p>
          <a:p>
            <a:r>
              <a:rPr lang="ar-SA" b="1" dirty="0" err="1" smtClean="0">
                <a:solidFill>
                  <a:srgbClr val="0070C0"/>
                </a:solidFill>
              </a:rPr>
              <a:t>اذا</a:t>
            </a:r>
            <a:r>
              <a:rPr lang="ar-SA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f(0).f(1)&lt;0 </a:t>
            </a:r>
            <a:r>
              <a:rPr lang="ar-SA" b="1" dirty="0" smtClean="0">
                <a:solidFill>
                  <a:srgbClr val="0070C0"/>
                </a:solidFill>
              </a:rPr>
              <a:t> يوجد جذر للمعادلة ضمن الفترة </a:t>
            </a:r>
            <a:r>
              <a:rPr lang="en-US" b="1" dirty="0" smtClean="0">
                <a:solidFill>
                  <a:srgbClr val="0070C0"/>
                </a:solidFill>
              </a:rPr>
              <a:t>[0,1] </a:t>
            </a:r>
            <a:r>
              <a:rPr lang="ar-SA" b="1" dirty="0" smtClean="0">
                <a:solidFill>
                  <a:srgbClr val="0070C0"/>
                </a:solidFill>
              </a:rPr>
              <a:t> تتطلب طريقة نيوتن رافسون تطبيق القانون: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/>
              <a:t>X</a:t>
            </a:r>
            <a:r>
              <a:rPr lang="en-US" b="1" baseline="-25000" dirty="0" smtClean="0"/>
              <a:t>n+1</a:t>
            </a:r>
            <a:r>
              <a:rPr lang="en-US" b="1" dirty="0" smtClean="0"/>
              <a:t>=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n</a:t>
            </a:r>
            <a:r>
              <a:rPr lang="en-US" b="1" dirty="0" smtClean="0"/>
              <a:t>-   </a:t>
            </a:r>
          </a:p>
          <a:p>
            <a:pPr>
              <a:buNone/>
            </a:pPr>
            <a:r>
              <a:rPr lang="ar-SA" b="1" dirty="0" smtClean="0">
                <a:solidFill>
                  <a:srgbClr val="009900"/>
                </a:solidFill>
              </a:rPr>
              <a:t>لذلك لدينا:</a:t>
            </a:r>
            <a:endParaRPr lang="en-US" b="1" dirty="0" smtClean="0">
              <a:solidFill>
                <a:srgbClr val="00990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F(x)=x-e</a:t>
            </a:r>
            <a:r>
              <a:rPr lang="en-US" b="1" baseline="30000" dirty="0" smtClean="0">
                <a:solidFill>
                  <a:srgbClr val="0070C0"/>
                </a:solidFill>
              </a:rPr>
              <a:t>-x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F'(x)=1+e</a:t>
            </a:r>
            <a:r>
              <a:rPr lang="en-US" b="1" baseline="30000" dirty="0" smtClean="0">
                <a:solidFill>
                  <a:srgbClr val="0070C0"/>
                </a:solidFill>
              </a:rPr>
              <a:t>-x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3573016"/>
            <a:ext cx="1008112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ar-SA" b="1" dirty="0" smtClean="0">
                <a:solidFill>
                  <a:srgbClr val="009900"/>
                </a:solidFill>
              </a:rPr>
              <a:t>نعتبر </a:t>
            </a:r>
            <a:r>
              <a:rPr lang="en-US" b="1" dirty="0" smtClean="0">
                <a:solidFill>
                  <a:srgbClr val="009900"/>
                </a:solidFill>
              </a:rPr>
              <a:t>x</a:t>
            </a:r>
            <a:r>
              <a:rPr lang="en-US" b="1" baseline="-25000" dirty="0" smtClean="0">
                <a:solidFill>
                  <a:srgbClr val="009900"/>
                </a:solidFill>
              </a:rPr>
              <a:t>0</a:t>
            </a:r>
            <a:r>
              <a:rPr lang="en-US" b="1" dirty="0" smtClean="0">
                <a:solidFill>
                  <a:srgbClr val="009900"/>
                </a:solidFill>
              </a:rPr>
              <a:t>=0</a:t>
            </a:r>
            <a:r>
              <a:rPr lang="ar-SA" b="1" dirty="0" smtClean="0">
                <a:solidFill>
                  <a:srgbClr val="009900"/>
                </a:solidFill>
              </a:rPr>
              <a:t> نطبق </a:t>
            </a:r>
            <a:r>
              <a:rPr lang="ar-SA" b="1" dirty="0" err="1" smtClean="0">
                <a:solidFill>
                  <a:srgbClr val="009900"/>
                </a:solidFill>
              </a:rPr>
              <a:t>العلاقه</a:t>
            </a:r>
            <a:r>
              <a:rPr lang="ar-SA" b="1" dirty="0" smtClean="0">
                <a:solidFill>
                  <a:srgbClr val="009900"/>
                </a:solidFill>
              </a:rPr>
              <a:t> (1) نجد :</a:t>
            </a:r>
            <a:endParaRPr lang="en-US" b="1" dirty="0" smtClean="0">
              <a:solidFill>
                <a:srgbClr val="00990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=x</a:t>
            </a:r>
            <a:r>
              <a:rPr lang="en-US" b="1" baseline="-25000" dirty="0" smtClean="0">
                <a:solidFill>
                  <a:srgbClr val="0070C0"/>
                </a:solidFill>
              </a:rPr>
              <a:t>0</a:t>
            </a:r>
            <a:r>
              <a:rPr lang="en-US" b="1" dirty="0" smtClean="0">
                <a:solidFill>
                  <a:srgbClr val="0070C0"/>
                </a:solidFill>
              </a:rPr>
              <a:t> – </a:t>
            </a:r>
          </a:p>
          <a:p>
            <a:pPr algn="l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0</a:t>
            </a:r>
            <a:r>
              <a:rPr lang="en-US" b="1" dirty="0" smtClean="0">
                <a:solidFill>
                  <a:srgbClr val="0070C0"/>
                </a:solidFill>
              </a:rPr>
              <a:t>=</a:t>
            </a: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</a:rPr>
              <a:t>X</a:t>
            </a:r>
            <a:r>
              <a:rPr lang="en-US" b="1" baseline="-25000" dirty="0" smtClean="0">
                <a:solidFill>
                  <a:srgbClr val="009900"/>
                </a:solidFill>
              </a:rPr>
              <a:t>0</a:t>
            </a:r>
            <a:r>
              <a:rPr lang="en-US" b="1" dirty="0" smtClean="0">
                <a:solidFill>
                  <a:srgbClr val="009900"/>
                </a:solidFill>
              </a:rPr>
              <a:t>=0 </a:t>
            </a:r>
            <a:r>
              <a:rPr lang="ar-SA" b="1" dirty="0" smtClean="0">
                <a:solidFill>
                  <a:srgbClr val="009900"/>
                </a:solidFill>
              </a:rPr>
              <a:t> نجد </a:t>
            </a:r>
            <a:r>
              <a:rPr lang="ar-SA" b="1" dirty="0" err="1" smtClean="0">
                <a:solidFill>
                  <a:srgbClr val="009900"/>
                </a:solidFill>
              </a:rPr>
              <a:t>ان</a:t>
            </a:r>
            <a:r>
              <a:rPr lang="ar-SA" b="1" dirty="0" smtClean="0">
                <a:solidFill>
                  <a:srgbClr val="009900"/>
                </a:solidFill>
              </a:rPr>
              <a:t> :</a:t>
            </a:r>
            <a:endParaRPr lang="en-US" b="1" dirty="0" smtClean="0">
              <a:solidFill>
                <a:srgbClr val="00990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=0  -                        =0.5</a:t>
            </a:r>
          </a:p>
          <a:p>
            <a:pPr algn="l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=x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 –                = 0.5 -                   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0.5 + 0.0622 - 0.5622</a:t>
            </a:r>
            <a:r>
              <a:rPr lang="ar-SA" b="1" dirty="0" smtClean="0">
                <a:solidFill>
                  <a:srgbClr val="0070C0"/>
                </a:solidFill>
              </a:rPr>
              <a:t> =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endParaRPr lang="en-US" dirty="0" smtClean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124744"/>
            <a:ext cx="936104" cy="864096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2204864"/>
            <a:ext cx="1368152" cy="864096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3429000"/>
            <a:ext cx="1152128" cy="720080"/>
          </a:xfrm>
          <a:prstGeom prst="rect">
            <a:avLst/>
          </a:prstGeom>
          <a:noFill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4653136"/>
            <a:ext cx="1080120" cy="792088"/>
          </a:xfrm>
          <a:prstGeom prst="rect">
            <a:avLst/>
          </a:prstGeom>
          <a:noFill/>
        </p:spPr>
      </p:pic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4653136"/>
            <a:ext cx="1512565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endParaRPr lang="ar-SA" b="1" dirty="0" smtClean="0"/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| X</a:t>
            </a:r>
            <a:r>
              <a:rPr lang="en-US" b="1" baseline="-25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 – X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|=|0.5622 – 0.5|0</a:t>
            </a:r>
          </a:p>
          <a:p>
            <a:r>
              <a:rPr lang="ar-SA" b="1" dirty="0" err="1" smtClean="0">
                <a:solidFill>
                  <a:srgbClr val="009900"/>
                </a:solidFill>
              </a:rPr>
              <a:t>اذا</a:t>
            </a:r>
            <a:r>
              <a:rPr lang="ar-SA" b="1" dirty="0" smtClean="0">
                <a:solidFill>
                  <a:srgbClr val="009900"/>
                </a:solidFill>
              </a:rPr>
              <a:t> كان الفرق بينهما </a:t>
            </a:r>
            <a:r>
              <a:rPr lang="ar-SA" b="1" dirty="0" err="1" smtClean="0">
                <a:solidFill>
                  <a:srgbClr val="009900"/>
                </a:solidFill>
              </a:rPr>
              <a:t>لايساوي</a:t>
            </a:r>
            <a:r>
              <a:rPr lang="ar-SA" b="1" dirty="0" smtClean="0">
                <a:solidFill>
                  <a:srgbClr val="009900"/>
                </a:solidFill>
              </a:rPr>
              <a:t> صفر </a:t>
            </a:r>
            <a:r>
              <a:rPr lang="ar-SA" b="1" dirty="0" err="1" smtClean="0">
                <a:solidFill>
                  <a:srgbClr val="009900"/>
                </a:solidFill>
              </a:rPr>
              <a:t>اذا</a:t>
            </a:r>
            <a:r>
              <a:rPr lang="ar-SA" b="1" dirty="0" smtClean="0">
                <a:solidFill>
                  <a:srgbClr val="009900"/>
                </a:solidFill>
              </a:rPr>
              <a:t> نوجد </a:t>
            </a:r>
            <a:r>
              <a:rPr lang="en-US" b="1" dirty="0" smtClean="0">
                <a:solidFill>
                  <a:srgbClr val="009900"/>
                </a:solidFill>
              </a:rPr>
              <a:t>X</a:t>
            </a:r>
            <a:r>
              <a:rPr lang="en-US" b="1" baseline="-25000" dirty="0" smtClean="0">
                <a:solidFill>
                  <a:srgbClr val="009900"/>
                </a:solidFill>
              </a:rPr>
              <a:t>3</a:t>
            </a:r>
            <a:endParaRPr lang="en-US" b="1" dirty="0" smtClean="0">
              <a:solidFill>
                <a:srgbClr val="009900"/>
              </a:solidFill>
            </a:endParaRPr>
          </a:p>
          <a:p>
            <a:pPr algn="l">
              <a:buNone/>
            </a:pPr>
            <a:r>
              <a:rPr lang="ar-SA" b="1" dirty="0" smtClean="0"/>
              <a:t>		</a:t>
            </a:r>
            <a:r>
              <a:rPr lang="ar-SA" b="1" dirty="0" smtClean="0">
                <a:solidFill>
                  <a:srgbClr val="0070C0"/>
                </a:solidFill>
              </a:rPr>
              <a:t>-</a:t>
            </a: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2 </a:t>
            </a:r>
            <a:r>
              <a:rPr lang="ar-SA" b="1" dirty="0" smtClean="0">
                <a:solidFill>
                  <a:srgbClr val="0070C0"/>
                </a:solidFill>
              </a:rPr>
              <a:t>=</a:t>
            </a: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=x</a:t>
            </a:r>
            <a:r>
              <a:rPr lang="en-US" b="1" baseline="-25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 -                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= 0.5622 –</a:t>
            </a:r>
          </a:p>
          <a:p>
            <a:pPr algn="l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= 0.5622 - 0.0048 =0.5670</a:t>
            </a:r>
          </a:p>
          <a:p>
            <a:pPr algn="l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| X</a:t>
            </a:r>
            <a:r>
              <a:rPr lang="en-US" b="1" baseline="-25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 – X</a:t>
            </a:r>
            <a:r>
              <a:rPr lang="en-US" b="1" baseline="-25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|    0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/>
              <a:t> </a:t>
            </a:r>
          </a:p>
          <a:p>
            <a:pPr algn="l">
              <a:buNone/>
            </a:pPr>
            <a:endParaRPr lang="ar-SA" b="1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916832"/>
            <a:ext cx="1008112" cy="720080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1916832"/>
            <a:ext cx="1584176" cy="648072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636912"/>
            <a:ext cx="2160240" cy="864096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653136"/>
            <a:ext cx="251520" cy="455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4</a:t>
            </a:r>
            <a:r>
              <a:rPr lang="en-US" b="1" dirty="0" smtClean="0">
                <a:solidFill>
                  <a:srgbClr val="0070C0"/>
                </a:solidFill>
              </a:rPr>
              <a:t>=x</a:t>
            </a:r>
            <a:r>
              <a:rPr lang="en-US" b="1" baseline="-25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 -  </a:t>
            </a:r>
          </a:p>
          <a:p>
            <a:pPr algn="l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= 0.5670 -  </a:t>
            </a:r>
          </a:p>
          <a:p>
            <a:pPr algn="l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4</a:t>
            </a:r>
            <a:r>
              <a:rPr lang="en-US" b="1" dirty="0" smtClean="0">
                <a:solidFill>
                  <a:srgbClr val="0070C0"/>
                </a:solidFill>
              </a:rPr>
              <a:t>=0.5670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| X</a:t>
            </a:r>
            <a:r>
              <a:rPr lang="en-US" b="1" baseline="-25000" dirty="0" smtClean="0">
                <a:solidFill>
                  <a:srgbClr val="0070C0"/>
                </a:solidFill>
              </a:rPr>
              <a:t>4</a:t>
            </a:r>
            <a:r>
              <a:rPr lang="en-US" b="1" dirty="0" smtClean="0">
                <a:solidFill>
                  <a:srgbClr val="0070C0"/>
                </a:solidFill>
              </a:rPr>
              <a:t> – X</a:t>
            </a:r>
            <a:r>
              <a:rPr lang="en-US" b="1" baseline="-25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|=|0.5670 – 0.5670|= 0</a:t>
            </a:r>
          </a:p>
          <a:p>
            <a:pPr>
              <a:buNone/>
            </a:pPr>
            <a:r>
              <a:rPr lang="ar-SA" b="1" dirty="0" smtClean="0">
                <a:solidFill>
                  <a:srgbClr val="009900"/>
                </a:solidFill>
              </a:rPr>
              <a:t>إذا الجذر المطلوب هو: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4</a:t>
            </a:r>
            <a:r>
              <a:rPr lang="en-US" b="1" dirty="0" smtClean="0">
                <a:solidFill>
                  <a:srgbClr val="0070C0"/>
                </a:solidFill>
              </a:rPr>
              <a:t>=0.5670</a:t>
            </a:r>
          </a:p>
          <a:p>
            <a:pPr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620688"/>
            <a:ext cx="936104" cy="792088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1772816"/>
            <a:ext cx="2304256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9900"/>
                </a:solidFill>
              </a:rPr>
              <a:t>إعداد الطالبات :.</a:t>
            </a:r>
            <a:endParaRPr lang="ar-SA" b="1" dirty="0">
              <a:solidFill>
                <a:srgbClr val="0099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رحاب </a:t>
            </a:r>
            <a:r>
              <a:rPr lang="ar-SA" b="1" dirty="0" err="1" smtClean="0">
                <a:solidFill>
                  <a:srgbClr val="0070C0"/>
                </a:solidFill>
              </a:rPr>
              <a:t>عقيل</a:t>
            </a:r>
            <a:r>
              <a:rPr lang="ar-SA" b="1" dirty="0" smtClean="0">
                <a:solidFill>
                  <a:srgbClr val="0070C0"/>
                </a:solidFill>
              </a:rPr>
              <a:t> العلي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هدى </a:t>
            </a:r>
            <a:r>
              <a:rPr lang="ar-SA" b="1" dirty="0" err="1" smtClean="0">
                <a:solidFill>
                  <a:srgbClr val="0070C0"/>
                </a:solidFill>
              </a:rPr>
              <a:t>عبدالله</a:t>
            </a:r>
            <a:r>
              <a:rPr lang="ar-SA" b="1" dirty="0" smtClean="0">
                <a:solidFill>
                  <a:srgbClr val="0070C0"/>
                </a:solidFill>
              </a:rPr>
              <a:t> مدخلي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جميلة جابر غزواني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منال سعد </a:t>
            </a:r>
            <a:r>
              <a:rPr lang="ar-SA" b="1" dirty="0" err="1" smtClean="0">
                <a:solidFill>
                  <a:srgbClr val="0070C0"/>
                </a:solidFill>
              </a:rPr>
              <a:t>الزهراني</a:t>
            </a:r>
            <a:endParaRPr lang="ar-SA" b="1" dirty="0" smtClean="0">
              <a:solidFill>
                <a:srgbClr val="0070C0"/>
              </a:solidFill>
            </a:endParaRPr>
          </a:p>
          <a:p>
            <a:r>
              <a:rPr lang="ar-SA" b="1" dirty="0" smtClean="0">
                <a:solidFill>
                  <a:srgbClr val="0070C0"/>
                </a:solidFill>
              </a:rPr>
              <a:t>أنوار مساعد </a:t>
            </a:r>
            <a:r>
              <a:rPr lang="ar-SA" b="1" dirty="0" err="1" smtClean="0">
                <a:solidFill>
                  <a:srgbClr val="0070C0"/>
                </a:solidFill>
              </a:rPr>
              <a:t>الرويلي</a:t>
            </a:r>
            <a:endParaRPr lang="ar-SA" b="1" dirty="0" smtClean="0">
              <a:solidFill>
                <a:srgbClr val="0070C0"/>
              </a:solidFill>
            </a:endParaRPr>
          </a:p>
          <a:p>
            <a:r>
              <a:rPr lang="ar-SA" b="1" dirty="0" err="1" smtClean="0">
                <a:solidFill>
                  <a:srgbClr val="0070C0"/>
                </a:solidFill>
              </a:rPr>
              <a:t>شيخة</a:t>
            </a:r>
            <a:r>
              <a:rPr lang="ar-SA" b="1" dirty="0" smtClean="0">
                <a:solidFill>
                  <a:srgbClr val="0070C0"/>
                </a:solidFill>
              </a:rPr>
              <a:t> عادل </a:t>
            </a:r>
            <a:r>
              <a:rPr lang="ar-SA" b="1" dirty="0" err="1" smtClean="0">
                <a:solidFill>
                  <a:srgbClr val="0070C0"/>
                </a:solidFill>
              </a:rPr>
              <a:t>العياف</a:t>
            </a:r>
            <a:r>
              <a:rPr lang="ar-SA" b="1" dirty="0" smtClean="0">
                <a:solidFill>
                  <a:srgbClr val="0070C0"/>
                </a:solidFill>
              </a:rPr>
              <a:t> 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009900"/>
                </a:solidFill>
              </a:rPr>
              <a:t>طريقة القواطع</a:t>
            </a:r>
            <a:endParaRPr lang="ar-SA" sz="4800" b="1" dirty="0">
              <a:solidFill>
                <a:srgbClr val="009900"/>
              </a:solidFill>
            </a:endParaRPr>
          </a:p>
        </p:txBody>
      </p:sp>
      <p:sp>
        <p:nvSpPr>
          <p:cNvPr id="18" name="عنصر نائب للمحتوى 1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err="1" smtClean="0">
                <a:solidFill>
                  <a:srgbClr val="0070C0"/>
                </a:solidFill>
              </a:rPr>
              <a:t>اذا</a:t>
            </a:r>
            <a:r>
              <a:rPr lang="ar-SA" b="1" dirty="0" smtClean="0">
                <a:solidFill>
                  <a:srgbClr val="0070C0"/>
                </a:solidFill>
              </a:rPr>
              <a:t> استطعنا عزل جذر واحد للمعادلة  </a:t>
            </a:r>
            <a:r>
              <a:rPr lang="en-US" b="1" dirty="0" smtClean="0">
                <a:solidFill>
                  <a:srgbClr val="FF0000"/>
                </a:solidFill>
              </a:rPr>
              <a:t>f(X)</a:t>
            </a:r>
            <a:r>
              <a:rPr lang="ar-SA" b="1" dirty="0" smtClean="0">
                <a:solidFill>
                  <a:srgbClr val="0070C0"/>
                </a:solidFill>
              </a:rPr>
              <a:t> في الفترة       </a:t>
            </a:r>
            <a:r>
              <a:rPr lang="en-US" b="1" dirty="0" smtClean="0">
                <a:solidFill>
                  <a:srgbClr val="FF0000"/>
                </a:solidFill>
              </a:rPr>
              <a:t>( a ,b ) 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0070C0"/>
                </a:solidFill>
              </a:rPr>
              <a:t>وبفرض أن  </a:t>
            </a:r>
            <a:r>
              <a:rPr lang="en-US" b="1" dirty="0" smtClean="0">
                <a:solidFill>
                  <a:srgbClr val="FF0000"/>
                </a:solidFill>
              </a:rPr>
              <a:t>f(X)</a:t>
            </a:r>
            <a:r>
              <a:rPr lang="ar-SA" b="1" dirty="0" smtClean="0">
                <a:solidFill>
                  <a:srgbClr val="0070C0"/>
                </a:solidFill>
              </a:rPr>
              <a:t> دالة متصلة ضمن هذه الفترة ثم </a:t>
            </a:r>
            <a:r>
              <a:rPr lang="ar-SA" b="1" dirty="0" err="1" smtClean="0">
                <a:solidFill>
                  <a:srgbClr val="0070C0"/>
                </a:solidFill>
              </a:rPr>
              <a:t>اذا</a:t>
            </a:r>
            <a:r>
              <a:rPr lang="ar-SA" b="1" dirty="0" smtClean="0">
                <a:solidFill>
                  <a:srgbClr val="0070C0"/>
                </a:solidFill>
              </a:rPr>
              <a:t> رسمنا المنحنى البياني للدالة </a:t>
            </a:r>
            <a:r>
              <a:rPr lang="en-US" b="1" dirty="0" smtClean="0">
                <a:solidFill>
                  <a:srgbClr val="FF0000"/>
                </a:solidFill>
              </a:rPr>
              <a:t>f(x) </a:t>
            </a:r>
            <a:r>
              <a:rPr lang="ar-SA" b="1" dirty="0" smtClean="0">
                <a:solidFill>
                  <a:srgbClr val="FF0000"/>
                </a:solidFill>
              </a:rPr>
              <a:t> =</a:t>
            </a:r>
            <a:r>
              <a:rPr lang="en-US" b="1" dirty="0" smtClean="0">
                <a:solidFill>
                  <a:srgbClr val="FF0000"/>
                </a:solidFill>
              </a:rPr>
              <a:t>y </a:t>
            </a:r>
            <a:r>
              <a:rPr lang="ar-SA" b="1" dirty="0" smtClean="0">
                <a:solidFill>
                  <a:srgbClr val="0070C0"/>
                </a:solidFill>
              </a:rPr>
              <a:t> ووصلنا بين نقطتين </a:t>
            </a:r>
            <a:r>
              <a:rPr lang="en-US" b="1" dirty="0" smtClean="0">
                <a:solidFill>
                  <a:srgbClr val="FF0000"/>
                </a:solidFill>
              </a:rPr>
              <a:t>( a , f(a) )</a:t>
            </a:r>
            <a:r>
              <a:rPr lang="ar-SA" b="1" dirty="0" smtClean="0">
                <a:solidFill>
                  <a:srgbClr val="FF0000"/>
                </a:solidFill>
              </a:rPr>
              <a:t> و </a:t>
            </a:r>
            <a:r>
              <a:rPr lang="en-US" b="1" dirty="0" smtClean="0">
                <a:solidFill>
                  <a:srgbClr val="FF0000"/>
                </a:solidFill>
              </a:rPr>
              <a:t>( b, f(b) )</a:t>
            </a:r>
            <a:r>
              <a:rPr lang="ar-SA" b="1" dirty="0" smtClean="0">
                <a:solidFill>
                  <a:srgbClr val="0070C0"/>
                </a:solidFill>
              </a:rPr>
              <a:t> فإن النقطة  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ar-SA" b="1" dirty="0" smtClean="0">
                <a:solidFill>
                  <a:srgbClr val="0070C0"/>
                </a:solidFill>
              </a:rPr>
              <a:t>نقطة تقاطع مع محور السينات هي التقريب الأول للجذر فإذا كان </a:t>
            </a:r>
            <a:r>
              <a:rPr lang="en-US" b="1" dirty="0" smtClean="0">
                <a:solidFill>
                  <a:srgbClr val="FF0000"/>
                </a:solidFill>
              </a:rPr>
              <a:t>f(x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) = 0</a:t>
            </a:r>
            <a:r>
              <a:rPr lang="ar-SA" b="1" dirty="0" smtClean="0">
                <a:solidFill>
                  <a:srgbClr val="0070C0"/>
                </a:solidFill>
              </a:rPr>
              <a:t> كانت 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ar-SA" b="1" dirty="0" smtClean="0">
                <a:solidFill>
                  <a:srgbClr val="0070C0"/>
                </a:solidFill>
              </a:rPr>
              <a:t> هي الجذر المطلوب .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ar-SA" b="1" baseline="-25000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7931224" cy="5001419"/>
          </a:xfrm>
        </p:spPr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0070C0"/>
                </a:solidFill>
              </a:rPr>
              <a:t>إما </a:t>
            </a:r>
            <a:r>
              <a:rPr lang="ar-SA" b="1" dirty="0" err="1" smtClean="0">
                <a:solidFill>
                  <a:srgbClr val="0070C0"/>
                </a:solidFill>
              </a:rPr>
              <a:t>اذا</a:t>
            </a:r>
            <a:r>
              <a:rPr lang="ar-SA" b="1" dirty="0" smtClean="0">
                <a:solidFill>
                  <a:srgbClr val="0070C0"/>
                </a:solidFill>
              </a:rPr>
              <a:t> كانت </a:t>
            </a:r>
            <a:r>
              <a:rPr lang="en-US" b="1" dirty="0" smtClean="0">
                <a:solidFill>
                  <a:srgbClr val="FF0000"/>
                </a:solidFill>
              </a:rPr>
              <a:t>f(x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) ≠ 0 </a:t>
            </a:r>
            <a:r>
              <a:rPr lang="ar-SA" b="1" dirty="0" smtClean="0">
                <a:solidFill>
                  <a:srgbClr val="0070C0"/>
                </a:solidFill>
              </a:rPr>
              <a:t>فإن الجذر يكون في الفترة            </a:t>
            </a:r>
            <a:r>
              <a:rPr lang="en-US" b="1" dirty="0" smtClean="0">
                <a:solidFill>
                  <a:srgbClr val="FF0000"/>
                </a:solidFill>
              </a:rPr>
              <a:t>[ x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 , b ]</a:t>
            </a:r>
            <a:r>
              <a:rPr lang="ar-SA" b="1" dirty="0" smtClean="0">
                <a:solidFill>
                  <a:srgbClr val="FF0000"/>
                </a:solidFill>
              </a:rPr>
              <a:t> . </a:t>
            </a:r>
          </a:p>
          <a:p>
            <a:r>
              <a:rPr lang="ar-SA" b="1" dirty="0" err="1" smtClean="0">
                <a:solidFill>
                  <a:srgbClr val="0070C0"/>
                </a:solidFill>
              </a:rPr>
              <a:t>اذا</a:t>
            </a:r>
            <a:r>
              <a:rPr lang="ar-SA" b="1" dirty="0" smtClean="0">
                <a:solidFill>
                  <a:srgbClr val="0070C0"/>
                </a:solidFill>
              </a:rPr>
              <a:t> كان </a:t>
            </a:r>
            <a:r>
              <a:rPr lang="en-US" b="1" dirty="0" smtClean="0">
                <a:solidFill>
                  <a:srgbClr val="FF0000"/>
                </a:solidFill>
              </a:rPr>
              <a:t>0 &lt;</a:t>
            </a:r>
            <a:r>
              <a:rPr lang="ar-SA" b="1" dirty="0" smtClean="0">
                <a:solidFill>
                  <a:srgbClr val="FF0000"/>
                </a:solidFill>
              </a:rPr>
              <a:t> (</a:t>
            </a:r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ar-SA" b="1" dirty="0" smtClean="0">
                <a:solidFill>
                  <a:srgbClr val="FF0000"/>
                </a:solidFill>
              </a:rPr>
              <a:t>) . (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ar-SA" b="1" dirty="0" smtClean="0">
                <a:solidFill>
                  <a:srgbClr val="FF0000"/>
                </a:solidFill>
              </a:rPr>
              <a:t>)</a:t>
            </a:r>
            <a:r>
              <a:rPr lang="en-US" b="1" dirty="0" smtClean="0">
                <a:solidFill>
                  <a:srgbClr val="FF0000"/>
                </a:solidFill>
              </a:rPr>
              <a:t>f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0070C0"/>
                </a:solidFill>
              </a:rPr>
              <a:t>أو يكون في فترة </a:t>
            </a:r>
            <a:r>
              <a:rPr lang="en-US" b="1" dirty="0" smtClean="0">
                <a:solidFill>
                  <a:srgbClr val="FF0000"/>
                </a:solidFill>
              </a:rPr>
              <a:t>[a,x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]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0070C0"/>
                </a:solidFill>
              </a:rPr>
              <a:t>إذا كان 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F(a).f(x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) &lt; 0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فإذا فرضنا أن الجذر الموجود في المجال </a:t>
            </a:r>
            <a:r>
              <a:rPr lang="en-US" b="1" dirty="0" smtClean="0">
                <a:solidFill>
                  <a:srgbClr val="FF0000"/>
                </a:solidFill>
              </a:rPr>
              <a:t>[ b , x</a:t>
            </a:r>
            <a:r>
              <a:rPr lang="en-US" b="1" baseline="-25000" dirty="0" smtClean="0">
                <a:solidFill>
                  <a:srgbClr val="FF0000"/>
                </a:solidFill>
              </a:rPr>
              <a:t>0 </a:t>
            </a:r>
            <a:r>
              <a:rPr lang="en-US" b="1" dirty="0" smtClean="0">
                <a:solidFill>
                  <a:srgbClr val="FF0000"/>
                </a:solidFill>
              </a:rPr>
              <a:t>]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0070C0"/>
                </a:solidFill>
              </a:rPr>
              <a:t>نصل من جديد بين نقطة التقاطع مع محور السينات وهي</a:t>
            </a:r>
            <a:r>
              <a:rPr lang="ar-SA" b="1" dirty="0" smtClean="0">
                <a:solidFill>
                  <a:srgbClr val="002060"/>
                </a:solidFill>
              </a:rPr>
              <a:t> </a:t>
            </a:r>
            <a:r>
              <a:rPr lang="ar-SA" b="1" dirty="0" smtClean="0">
                <a:solidFill>
                  <a:srgbClr val="0070C0"/>
                </a:solidFill>
              </a:rPr>
              <a:t>النقطة</a:t>
            </a:r>
            <a:r>
              <a:rPr lang="ar-SA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-25000" dirty="0" smtClean="0">
                <a:solidFill>
                  <a:srgbClr val="FF0000"/>
                </a:solidFill>
              </a:rPr>
              <a:t>1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002060"/>
                </a:solidFill>
              </a:rPr>
              <a:t>. </a:t>
            </a:r>
            <a:r>
              <a:rPr lang="ar-SA" b="1" dirty="0" smtClean="0">
                <a:solidFill>
                  <a:srgbClr val="0070C0"/>
                </a:solidFill>
              </a:rPr>
              <a:t>نكرر هذا  العمل عددا من المرات إلى أن يتحقق بشرط .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-25000" dirty="0" smtClean="0">
                <a:solidFill>
                  <a:srgbClr val="FF0000"/>
                </a:solidFill>
              </a:rPr>
              <a:t>i+1</a:t>
            </a:r>
            <a:r>
              <a:rPr lang="en-US" b="1" dirty="0" smtClean="0">
                <a:solidFill>
                  <a:srgbClr val="FF0000"/>
                </a:solidFill>
              </a:rPr>
              <a:t> – x</a:t>
            </a:r>
            <a:r>
              <a:rPr lang="en-US" b="1" baseline="-25000" dirty="0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 | &lt; a </a:t>
            </a:r>
            <a:r>
              <a:rPr lang="ar-SA" b="1" dirty="0" smtClean="0">
                <a:solidFill>
                  <a:srgbClr val="FF0000"/>
                </a:solidFill>
              </a:rPr>
              <a:t>|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baseline="-25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91264" cy="1143000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009900"/>
                </a:solidFill>
              </a:rPr>
              <a:t>مثال :.</a:t>
            </a:r>
            <a:endParaRPr lang="ar-SA" sz="4800" b="1" dirty="0">
              <a:solidFill>
                <a:srgbClr val="0099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ar-SA" b="1" dirty="0" smtClean="0">
                <a:solidFill>
                  <a:srgbClr val="FF0066"/>
                </a:solidFill>
              </a:rPr>
              <a:t>أوجدي جذر المعادلة  التالية </a:t>
            </a:r>
            <a:r>
              <a:rPr lang="en-US" b="1" dirty="0" smtClean="0">
                <a:solidFill>
                  <a:srgbClr val="FF0066"/>
                </a:solidFill>
              </a:rPr>
              <a:t>  f(x) = 3x3-5x-7 = 0    </a:t>
            </a:r>
            <a:r>
              <a:rPr lang="ar-SA" b="1" dirty="0" smtClean="0">
                <a:solidFill>
                  <a:srgbClr val="FF0066"/>
                </a:solidFill>
              </a:rPr>
              <a:t>؟ </a:t>
            </a:r>
            <a:endParaRPr lang="en-US" b="1" dirty="0" smtClean="0">
              <a:solidFill>
                <a:srgbClr val="FF0066"/>
              </a:solidFill>
            </a:endParaRPr>
          </a:p>
          <a:p>
            <a:r>
              <a:rPr lang="ar-SA" b="1" dirty="0" smtClean="0">
                <a:solidFill>
                  <a:srgbClr val="FF0066"/>
                </a:solidFill>
              </a:rPr>
              <a:t>بطريقة القواطع وذلك في المجال </a:t>
            </a:r>
            <a:r>
              <a:rPr lang="en-US" b="1" dirty="0" smtClean="0">
                <a:solidFill>
                  <a:srgbClr val="FF0066"/>
                </a:solidFill>
              </a:rPr>
              <a:t>[1 , 2 ]  </a:t>
            </a:r>
            <a:r>
              <a:rPr lang="ar-SA" b="1" dirty="0" smtClean="0">
                <a:solidFill>
                  <a:srgbClr val="FF0066"/>
                </a:solidFill>
              </a:rPr>
              <a:t>وتوقفي عندما يتحقق الشرط </a:t>
            </a:r>
            <a:endParaRPr lang="en-US" b="1" dirty="0" smtClean="0">
              <a:solidFill>
                <a:srgbClr val="FF0066"/>
              </a:solidFill>
            </a:endParaRPr>
          </a:p>
          <a:p>
            <a:r>
              <a:rPr lang="ar-SA" b="1" dirty="0" smtClean="0">
                <a:solidFill>
                  <a:srgbClr val="FF0066"/>
                </a:solidFill>
              </a:rPr>
              <a:t> </a:t>
            </a:r>
            <a:r>
              <a:rPr lang="en-US" b="1" dirty="0" smtClean="0">
                <a:solidFill>
                  <a:srgbClr val="FF0066"/>
                </a:solidFill>
              </a:rPr>
              <a:t>|x</a:t>
            </a:r>
            <a:r>
              <a:rPr lang="en-US" b="1" baseline="-25000" dirty="0" smtClean="0">
                <a:solidFill>
                  <a:srgbClr val="FF0066"/>
                </a:solidFill>
              </a:rPr>
              <a:t>i+1</a:t>
            </a:r>
            <a:r>
              <a:rPr lang="en-US" b="1" dirty="0" smtClean="0">
                <a:solidFill>
                  <a:srgbClr val="FF0066"/>
                </a:solidFill>
              </a:rPr>
              <a:t> – x</a:t>
            </a:r>
            <a:r>
              <a:rPr lang="en-US" b="1" baseline="-25000" dirty="0" smtClean="0">
                <a:solidFill>
                  <a:srgbClr val="FF0066"/>
                </a:solidFill>
              </a:rPr>
              <a:t>i</a:t>
            </a:r>
            <a:r>
              <a:rPr lang="en-US" b="1" dirty="0" smtClean="0">
                <a:solidFill>
                  <a:srgbClr val="FF0066"/>
                </a:solidFill>
              </a:rPr>
              <a:t> | &lt; 0.005</a:t>
            </a:r>
            <a:endParaRPr lang="ar-SA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9900"/>
                </a:solidFill>
              </a:rPr>
              <a:t>الحل :.</a:t>
            </a:r>
            <a:endParaRPr lang="ar-SA" b="1" dirty="0">
              <a:solidFill>
                <a:srgbClr val="0099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 </a:t>
            </a:r>
            <a:endParaRPr lang="en-US" dirty="0" smtClean="0"/>
          </a:p>
          <a:p>
            <a:pPr algn="l"/>
            <a:r>
              <a:rPr lang="en-US" b="1" dirty="0" smtClean="0">
                <a:solidFill>
                  <a:srgbClr val="0070C0"/>
                </a:solidFill>
              </a:rPr>
              <a:t>F(1) = - 9 &lt; 0 </a:t>
            </a:r>
          </a:p>
          <a:p>
            <a:pPr algn="l"/>
            <a:r>
              <a:rPr lang="en-US" b="1" dirty="0" smtClean="0">
                <a:solidFill>
                  <a:srgbClr val="0070C0"/>
                </a:solidFill>
              </a:rPr>
              <a:t>F(2) = 7 &gt; 0 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إذن  </a:t>
            </a:r>
            <a:r>
              <a:rPr lang="en-US" b="1" dirty="0" smtClean="0">
                <a:solidFill>
                  <a:srgbClr val="0070C0"/>
                </a:solidFill>
              </a:rPr>
              <a:t>f(1) f(2) &lt; 0</a:t>
            </a:r>
            <a:r>
              <a:rPr lang="ar-SA" b="1" dirty="0" smtClean="0">
                <a:solidFill>
                  <a:srgbClr val="0070C0"/>
                </a:solidFill>
              </a:rPr>
              <a:t> إذن يوجد جذر للمعادلة داخل الفترة  </a:t>
            </a:r>
            <a:r>
              <a:rPr lang="en-US" b="1" dirty="0" smtClean="0">
                <a:solidFill>
                  <a:srgbClr val="0070C0"/>
                </a:solidFill>
              </a:rPr>
              <a:t>[1 , 2 ]</a:t>
            </a:r>
            <a:r>
              <a:rPr lang="ar-SA" b="1" dirty="0" smtClean="0">
                <a:solidFill>
                  <a:srgbClr val="0070C0"/>
                </a:solidFill>
              </a:rPr>
              <a:t>  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/>
            <a:r>
              <a:rPr lang="en-US" b="1" dirty="0" smtClean="0">
                <a:solidFill>
                  <a:srgbClr val="0070C0"/>
                </a:solidFill>
              </a:rPr>
              <a:t>a = a0  = 1 </a:t>
            </a:r>
          </a:p>
          <a:p>
            <a:pPr algn="l"/>
            <a:r>
              <a:rPr lang="en-US" b="1" dirty="0" smtClean="0">
                <a:solidFill>
                  <a:srgbClr val="0070C0"/>
                </a:solidFill>
              </a:rPr>
              <a:t>b = b0 = 2</a:t>
            </a:r>
          </a:p>
          <a:p>
            <a:r>
              <a:rPr lang="ar-SA" b="1" dirty="0" smtClean="0">
                <a:solidFill>
                  <a:srgbClr val="009900"/>
                </a:solidFill>
              </a:rPr>
              <a:t>القانون  :        </a:t>
            </a:r>
            <a:endParaRPr lang="en-US" b="1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   </a:t>
            </a: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0</a:t>
            </a:r>
            <a:r>
              <a:rPr lang="en-US" b="1" baseline="-25000" dirty="0" smtClean="0">
                <a:solidFill>
                  <a:schemeClr val="accent5">
                    <a:lumMod val="50000"/>
                  </a:schemeClr>
                </a:solidFill>
              </a:rPr>
              <a:t> =  </a:t>
            </a:r>
            <a:r>
              <a:rPr lang="en-US" b="1" baseline="-25000" dirty="0" smtClean="0">
                <a:solidFill>
                  <a:srgbClr val="00B050"/>
                </a:solidFill>
              </a:rPr>
              <a:t>                                </a:t>
            </a:r>
            <a:r>
              <a:rPr lang="en-US" b="1" baseline="-25000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ar-SA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5661248"/>
            <a:ext cx="1743075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                </a:t>
            </a:r>
            <a:r>
              <a:rPr lang="en-US" b="1" dirty="0" smtClean="0">
                <a:solidFill>
                  <a:srgbClr val="0070C0"/>
                </a:solidFill>
              </a:rPr>
              <a:t>= 1,5625 </a:t>
            </a:r>
            <a:r>
              <a:rPr lang="ar-SA" b="1" dirty="0" smtClean="0">
                <a:solidFill>
                  <a:srgbClr val="0070C0"/>
                </a:solidFill>
              </a:rPr>
              <a:t> =                     </a:t>
            </a: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0</a:t>
            </a:r>
            <a:r>
              <a:rPr lang="en-US" b="1" dirty="0" smtClean="0">
                <a:solidFill>
                  <a:srgbClr val="0070C0"/>
                </a:solidFill>
              </a:rPr>
              <a:t> =</a:t>
            </a:r>
            <a:endParaRPr lang="en-US" dirty="0" smtClean="0">
              <a:solidFill>
                <a:srgbClr val="0070C0"/>
              </a:solidFill>
            </a:endParaRPr>
          </a:p>
          <a:p>
            <a:pPr algn="l"/>
            <a:endParaRPr lang="en-US" dirty="0" smtClean="0"/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F(X</a:t>
            </a:r>
            <a:r>
              <a:rPr lang="en-US" b="1" baseline="-25000" dirty="0" smtClean="0">
                <a:solidFill>
                  <a:srgbClr val="0070C0"/>
                </a:solidFill>
              </a:rPr>
              <a:t>0 </a:t>
            </a:r>
            <a:r>
              <a:rPr lang="en-US" b="1" dirty="0" smtClean="0">
                <a:solidFill>
                  <a:srgbClr val="0070C0"/>
                </a:solidFill>
              </a:rPr>
              <a:t>) = -3.3684 &gt; 0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نلاحظ أن :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rgbClr val="0070C0"/>
                </a:solidFill>
              </a:rPr>
              <a:t>F(X</a:t>
            </a:r>
            <a:r>
              <a:rPr lang="en-US" b="1" baseline="-25000" dirty="0" smtClean="0">
                <a:solidFill>
                  <a:srgbClr val="0070C0"/>
                </a:solidFill>
              </a:rPr>
              <a:t>0  </a:t>
            </a:r>
            <a:r>
              <a:rPr lang="en-US" b="1" dirty="0" smtClean="0">
                <a:solidFill>
                  <a:srgbClr val="0070C0"/>
                </a:solidFill>
              </a:rPr>
              <a:t>).f(2) &lt; 0 </a:t>
            </a:r>
          </a:p>
          <a:p>
            <a:r>
              <a:rPr lang="ar-SA" b="1" dirty="0" smtClean="0">
                <a:solidFill>
                  <a:srgbClr val="009900"/>
                </a:solidFill>
              </a:rPr>
              <a:t>إذا فالجذر موجود ضمن الفترة</a:t>
            </a:r>
            <a:r>
              <a:rPr lang="en-US" b="1" dirty="0" smtClean="0">
                <a:solidFill>
                  <a:srgbClr val="009900"/>
                </a:solidFill>
              </a:rPr>
              <a:t>: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[a</a:t>
            </a:r>
            <a:r>
              <a:rPr lang="en-US" b="1" baseline="-25000" dirty="0" smtClean="0">
                <a:solidFill>
                  <a:srgbClr val="0070C0"/>
                </a:solidFill>
              </a:rPr>
              <a:t>1, </a:t>
            </a:r>
            <a:r>
              <a:rPr lang="en-US" b="1" dirty="0" smtClean="0">
                <a:solidFill>
                  <a:srgbClr val="0070C0"/>
                </a:solidFill>
              </a:rPr>
              <a:t>b</a:t>
            </a:r>
            <a:r>
              <a:rPr lang="en-US" b="1" baseline="-25000" dirty="0" smtClean="0">
                <a:solidFill>
                  <a:srgbClr val="0070C0"/>
                </a:solidFill>
              </a:rPr>
              <a:t>1  </a:t>
            </a:r>
            <a:r>
              <a:rPr lang="en-US" b="1" dirty="0" smtClean="0">
                <a:solidFill>
                  <a:srgbClr val="0070C0"/>
                </a:solidFill>
              </a:rPr>
              <a:t>]= [x</a:t>
            </a:r>
            <a:r>
              <a:rPr lang="en-US" b="1" baseline="-25000" dirty="0" smtClean="0">
                <a:solidFill>
                  <a:srgbClr val="0070C0"/>
                </a:solidFill>
              </a:rPr>
              <a:t>0  ,</a:t>
            </a:r>
            <a:r>
              <a:rPr lang="en-US" b="1" dirty="0" smtClean="0">
                <a:solidFill>
                  <a:srgbClr val="0070C0"/>
                </a:solidFill>
              </a:rPr>
              <a:t>b]= [1,5625,2]</a:t>
            </a:r>
          </a:p>
          <a:p>
            <a:pPr algn="l"/>
            <a:endParaRPr lang="ar-SA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196752"/>
            <a:ext cx="2016224" cy="6858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1196752"/>
            <a:ext cx="1368152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9900"/>
                </a:solidFill>
              </a:rPr>
              <a:t>تابع الحل :</a:t>
            </a:r>
            <a:endParaRPr lang="ar-SA" b="1" dirty="0">
              <a:solidFill>
                <a:srgbClr val="0099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ar-SA" dirty="0" smtClean="0"/>
              <a:t>		    </a:t>
            </a: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  =  </a:t>
            </a:r>
          </a:p>
          <a:p>
            <a:pPr algn="l">
              <a:buNone/>
            </a:pPr>
            <a:endParaRPr lang="ar-SA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=                                        =                   =1,7046</a:t>
            </a:r>
          </a:p>
          <a:p>
            <a:pPr algn="l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| x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 - x</a:t>
            </a:r>
            <a:r>
              <a:rPr lang="en-US" b="1" baseline="-25000" dirty="0" smtClean="0">
                <a:solidFill>
                  <a:srgbClr val="0070C0"/>
                </a:solidFill>
              </a:rPr>
              <a:t>0 </a:t>
            </a:r>
            <a:r>
              <a:rPr lang="en-US" b="1" dirty="0" smtClean="0">
                <a:solidFill>
                  <a:srgbClr val="0070C0"/>
                </a:solidFill>
              </a:rPr>
              <a:t> | =|1.7046 -1.5625 | =0.1124 &gt; 0.005</a:t>
            </a:r>
          </a:p>
          <a:p>
            <a:pPr algn="l">
              <a:buNone/>
            </a:pPr>
            <a:endParaRPr lang="en-US" dirty="0" smtClean="0"/>
          </a:p>
          <a:p>
            <a:pPr>
              <a:buNone/>
            </a:pPr>
            <a:r>
              <a:rPr lang="ar-SA" b="1" dirty="0" smtClean="0">
                <a:solidFill>
                  <a:srgbClr val="009900"/>
                </a:solidFill>
              </a:rPr>
              <a:t>لذلك نتابع : </a:t>
            </a:r>
            <a:endParaRPr lang="en-US" b="1" dirty="0" smtClean="0">
              <a:solidFill>
                <a:srgbClr val="009900"/>
              </a:solidFill>
            </a:endParaRP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1628800"/>
            <a:ext cx="3024336" cy="685800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2780928"/>
            <a:ext cx="3190875" cy="685800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=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852936"/>
            <a:ext cx="1440160" cy="485775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6450" algn="l"/>
                <a:tab pos="2636838" algn="ctr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r>
              <a:rPr lang="en-US" b="1" dirty="0" smtClean="0">
                <a:solidFill>
                  <a:srgbClr val="0070C0"/>
                </a:solidFill>
              </a:rPr>
              <a:t>F(x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) = f(x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 ) = f(1.7046) = - 0.6640 &lt; 0</a:t>
            </a:r>
          </a:p>
          <a:p>
            <a:pPr>
              <a:buNone/>
            </a:pPr>
            <a:r>
              <a:rPr lang="ar-SA" b="1" dirty="0" smtClean="0">
                <a:solidFill>
                  <a:srgbClr val="009900"/>
                </a:solidFill>
              </a:rPr>
              <a:t>إذا الجذر موجود ضمن الفترة </a:t>
            </a:r>
            <a:endParaRPr lang="en-US" b="1" dirty="0" smtClean="0">
              <a:solidFill>
                <a:srgbClr val="009900"/>
              </a:solidFill>
            </a:endParaRPr>
          </a:p>
          <a:p>
            <a:pPr algn="l"/>
            <a:r>
              <a:rPr lang="en-US" b="1" dirty="0" smtClean="0">
                <a:solidFill>
                  <a:srgbClr val="0070C0"/>
                </a:solidFill>
              </a:rPr>
              <a:t>[a</a:t>
            </a:r>
            <a:r>
              <a:rPr lang="en-US" b="1" baseline="-25000" dirty="0" smtClean="0">
                <a:solidFill>
                  <a:srgbClr val="0070C0"/>
                </a:solidFill>
              </a:rPr>
              <a:t>2, </a:t>
            </a:r>
            <a:r>
              <a:rPr lang="en-US" b="1" dirty="0" smtClean="0">
                <a:solidFill>
                  <a:srgbClr val="0070C0"/>
                </a:solidFill>
              </a:rPr>
              <a:t>b</a:t>
            </a:r>
            <a:r>
              <a:rPr lang="en-US" b="1" baseline="-25000" dirty="0" smtClean="0">
                <a:solidFill>
                  <a:srgbClr val="0070C0"/>
                </a:solidFill>
              </a:rPr>
              <a:t>2  </a:t>
            </a:r>
            <a:r>
              <a:rPr lang="en-US" b="1" dirty="0" smtClean="0">
                <a:solidFill>
                  <a:srgbClr val="0070C0"/>
                </a:solidFill>
              </a:rPr>
              <a:t>]=  [1.7046,2]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b="1" baseline="-25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   =                               =    </a:t>
            </a:r>
          </a:p>
          <a:p>
            <a:pPr algn="l">
              <a:buNone/>
            </a:pPr>
            <a:endParaRPr lang="ar-SA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ar-SA" b="1" dirty="0" smtClean="0">
                <a:solidFill>
                  <a:srgbClr val="0070C0"/>
                </a:solidFill>
              </a:rPr>
              <a:t>          </a:t>
            </a:r>
            <a:r>
              <a:rPr lang="en-US" b="1" dirty="0" smtClean="0">
                <a:solidFill>
                  <a:srgbClr val="0070C0"/>
                </a:solidFill>
              </a:rPr>
              <a:t> 1.7302</a:t>
            </a:r>
            <a:r>
              <a:rPr lang="ar-SA" b="1" dirty="0" smtClean="0">
                <a:solidFill>
                  <a:srgbClr val="0070C0"/>
                </a:solidFill>
              </a:rPr>
              <a:t>= </a:t>
            </a:r>
            <a:r>
              <a:rPr lang="en-US" b="1" dirty="0" smtClean="0">
                <a:solidFill>
                  <a:srgbClr val="0070C0"/>
                </a:solidFill>
              </a:rPr>
              <a:t>                     =                    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ar-SA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3284984"/>
            <a:ext cx="2560315" cy="1008112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356992"/>
            <a:ext cx="3487291" cy="864096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4581128"/>
            <a:ext cx="1656184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12" descr="clip-art-background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4000" contrast="48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8132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| X</a:t>
            </a:r>
            <a:r>
              <a:rPr lang="en-US" b="1" baseline="-25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 – X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|=|1.7302-1.7046|=0.0256 &gt; 0.005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F(X</a:t>
            </a:r>
            <a:r>
              <a:rPr lang="en-US" b="1" baseline="-25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)=f( 1.7302,2)=-0.1124&lt;0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F(x</a:t>
            </a:r>
            <a:r>
              <a:rPr lang="en-US" b="1" baseline="-25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).f(2)&lt;0</a:t>
            </a:r>
          </a:p>
          <a:p>
            <a:r>
              <a:rPr lang="ar-SA" b="1" dirty="0" err="1" smtClean="0">
                <a:solidFill>
                  <a:srgbClr val="009900"/>
                </a:solidFill>
              </a:rPr>
              <a:t>اذا</a:t>
            </a:r>
            <a:r>
              <a:rPr lang="ar-SA" b="1" dirty="0" smtClean="0">
                <a:solidFill>
                  <a:srgbClr val="009900"/>
                </a:solidFill>
              </a:rPr>
              <a:t> فالجذر موجود ضمن الفترة :</a:t>
            </a:r>
            <a:endParaRPr lang="en-US" dirty="0" smtClean="0">
              <a:solidFill>
                <a:srgbClr val="00990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[a</a:t>
            </a:r>
            <a:r>
              <a:rPr lang="en-US" b="1" baseline="-25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,b</a:t>
            </a:r>
            <a:r>
              <a:rPr lang="en-US" b="1" baseline="-25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]=[1.7302,2]</a:t>
            </a:r>
          </a:p>
          <a:p>
            <a:pPr algn="l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X</a:t>
            </a:r>
            <a:r>
              <a:rPr lang="en-US" b="1" baseline="-25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=                                  =    </a:t>
            </a:r>
          </a:p>
          <a:p>
            <a:pPr algn="l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             =                       =  1.7302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4221088"/>
            <a:ext cx="2200275" cy="1224136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4221088"/>
            <a:ext cx="3343275" cy="115212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5517232"/>
            <a:ext cx="1153666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514</Words>
  <Application>Microsoft Office PowerPoint</Application>
  <PresentationFormat>عرض على الشاشة (3:4)‏</PresentationFormat>
  <Paragraphs>123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المحاضرة الثالثة</vt:lpstr>
      <vt:lpstr>طريقة القواطع</vt:lpstr>
      <vt:lpstr>الشريحة 3</vt:lpstr>
      <vt:lpstr>مثال :.</vt:lpstr>
      <vt:lpstr>الحل :.</vt:lpstr>
      <vt:lpstr>الشريحة 6</vt:lpstr>
      <vt:lpstr>تابع الحل :</vt:lpstr>
      <vt:lpstr>الشريحة 8</vt:lpstr>
      <vt:lpstr>الشريحة 9</vt:lpstr>
      <vt:lpstr>الشريحة 10</vt:lpstr>
      <vt:lpstr>طريقة نيوتن - رافسون</vt:lpstr>
      <vt:lpstr>الحل :.</vt:lpstr>
      <vt:lpstr>الشريحة 13</vt:lpstr>
      <vt:lpstr>الشريحة 14</vt:lpstr>
      <vt:lpstr>الشريحة 15</vt:lpstr>
      <vt:lpstr>إعداد الطالبات :.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User</cp:lastModifiedBy>
  <cp:revision>34</cp:revision>
  <dcterms:created xsi:type="dcterms:W3CDTF">2012-03-10T10:36:44Z</dcterms:created>
  <dcterms:modified xsi:type="dcterms:W3CDTF">2012-03-11T21:07:56Z</dcterms:modified>
</cp:coreProperties>
</file>