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D18A817-11B6-4738-ABB7-28A00024F408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6103544-0FA9-419F-9FE0-6C0DA71E793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Understanding Verbals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verbal is a verb that is being used as another part of speech rather than a verb.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971800"/>
            <a:ext cx="7772400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Participles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Gerunds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Infinitives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Examples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 frightened cat scratched my eye.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Running seems tiresome at first.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Sometimes I like to swing and sometimes I like to slide at the park.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There are three types of </a:t>
            </a:r>
            <a:r>
              <a:rPr lang="en-US" sz="3200" dirty="0" err="1"/>
              <a:t>Verbals</a:t>
            </a:r>
            <a:endParaRPr lang="en-US" sz="3200" dirty="0"/>
          </a:p>
        </p:txBody>
      </p:sp>
      <p:pic>
        <p:nvPicPr>
          <p:cNvPr id="21509" name="Picture 5" descr="MCj042380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188" y="3429000"/>
            <a:ext cx="1671637" cy="216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verbal is a verb that is being used as another part of speech rather than a verb.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Examples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b="1" dirty="0">
                <a:solidFill>
                  <a:schemeClr val="accent1"/>
                </a:solidFill>
              </a:rPr>
              <a:t>frightened</a:t>
            </a:r>
            <a:r>
              <a:rPr lang="en-US" sz="2400" dirty="0"/>
              <a:t> cat scratched my eye.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solidFill>
                  <a:schemeClr val="accent1"/>
                </a:solidFill>
              </a:rPr>
              <a:t>Running</a:t>
            </a:r>
            <a:r>
              <a:rPr lang="en-US" sz="2400" dirty="0"/>
              <a:t> seems tiresome at first.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Sometimes I like </a:t>
            </a:r>
            <a:r>
              <a:rPr lang="en-US" sz="2400" b="1" dirty="0">
                <a:solidFill>
                  <a:schemeClr val="accent1"/>
                </a:solidFill>
              </a:rPr>
              <a:t>to swing</a:t>
            </a:r>
            <a:r>
              <a:rPr lang="en-US" sz="2400" dirty="0"/>
              <a:t> and sometimes I like </a:t>
            </a:r>
            <a:r>
              <a:rPr lang="en-US" sz="2400" b="1" dirty="0">
                <a:solidFill>
                  <a:schemeClr val="accent1"/>
                </a:solidFill>
              </a:rPr>
              <a:t>to slide</a:t>
            </a:r>
            <a:r>
              <a:rPr lang="en-US" sz="2400" dirty="0"/>
              <a:t> at the park.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Verbals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6372200" y="4005064"/>
            <a:ext cx="1944216" cy="1066800"/>
          </a:xfrm>
          <a:prstGeom prst="wedgeEllipseCallout">
            <a:avLst>
              <a:gd name="adj1" fmla="val -154167"/>
              <a:gd name="adj2" fmla="val 8363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Participle</a:t>
            </a:r>
            <a:endParaRPr lang="en-US" dirty="0"/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152400" y="3962400"/>
            <a:ext cx="1676400" cy="838200"/>
          </a:xfrm>
          <a:prstGeom prst="wedgeEllipseCallout">
            <a:avLst>
              <a:gd name="adj1" fmla="val 85889"/>
              <a:gd name="adj2" fmla="val 9488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57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Gerund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4953000" y="5867400"/>
            <a:ext cx="1828800" cy="762000"/>
          </a:xfrm>
          <a:prstGeom prst="wedgeEllipseCallout">
            <a:avLst>
              <a:gd name="adj1" fmla="val -75694"/>
              <a:gd name="adj2" fmla="val -7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00" y="60198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Infinitive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9" grpId="0" animBg="1"/>
      <p:bldP spid="13320" grpId="0"/>
      <p:bldP spid="13321" grpId="0" animBg="1"/>
      <p:bldP spid="133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352800"/>
            <a:ext cx="6019800" cy="3048000"/>
          </a:xfrm>
        </p:spPr>
        <p:txBody>
          <a:bodyPr/>
          <a:lstStyle/>
          <a:p>
            <a:r>
              <a:rPr lang="en-US" dirty="0"/>
              <a:t>A participle is a verbal that acts as an adjective.</a:t>
            </a:r>
          </a:p>
          <a:p>
            <a:pPr lvl="1"/>
            <a:r>
              <a:rPr lang="en-US" dirty="0"/>
              <a:t>The crying woman left the movie theater.</a:t>
            </a:r>
          </a:p>
          <a:p>
            <a:pPr lvl="1"/>
            <a:r>
              <a:rPr lang="en-US" dirty="0"/>
              <a:t>The  frustrated  child ran away from home.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Participles </a:t>
            </a:r>
          </a:p>
        </p:txBody>
      </p:sp>
      <p:pic>
        <p:nvPicPr>
          <p:cNvPr id="15364" name="Picture 4" descr="MCPE06900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038600"/>
            <a:ext cx="1709738" cy="1606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participle is a form of a verb that acts as an adjective.</a:t>
            </a:r>
          </a:p>
          <a:p>
            <a:pPr lvl="1"/>
            <a:r>
              <a:rPr lang="en-US"/>
              <a:t>The </a:t>
            </a:r>
            <a:r>
              <a:rPr lang="en-US" b="1">
                <a:solidFill>
                  <a:schemeClr val="accent2"/>
                </a:solidFill>
              </a:rPr>
              <a:t>crying</a:t>
            </a:r>
            <a:r>
              <a:rPr lang="en-US"/>
              <a:t> woman left the movie theater.</a:t>
            </a:r>
          </a:p>
          <a:p>
            <a:pPr lvl="1"/>
            <a:r>
              <a:rPr lang="en-US"/>
              <a:t>The </a:t>
            </a:r>
            <a:r>
              <a:rPr lang="en-US" b="1">
                <a:solidFill>
                  <a:schemeClr val="accent2"/>
                </a:solidFill>
              </a:rPr>
              <a:t>frustrated</a:t>
            </a:r>
            <a:r>
              <a:rPr lang="en-US"/>
              <a:t> child ran away from home.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Participles</a:t>
            </a:r>
          </a:p>
        </p:txBody>
      </p:sp>
      <p:sp>
        <p:nvSpPr>
          <p:cNvPr id="16388" name="Freeform 4"/>
          <p:cNvSpPr>
            <a:spLocks/>
          </p:cNvSpPr>
          <p:nvPr/>
        </p:nvSpPr>
        <p:spPr bwMode="auto">
          <a:xfrm>
            <a:off x="2895600" y="4343400"/>
            <a:ext cx="1219200" cy="228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288" y="0"/>
              </a:cxn>
              <a:cxn ang="0">
                <a:pos x="768" y="144"/>
              </a:cxn>
            </a:cxnLst>
            <a:rect l="0" t="0" r="r" b="b"/>
            <a:pathLst>
              <a:path w="768" h="144">
                <a:moveTo>
                  <a:pt x="0" y="144"/>
                </a:moveTo>
                <a:cubicBezTo>
                  <a:pt x="80" y="72"/>
                  <a:pt x="160" y="0"/>
                  <a:pt x="288" y="0"/>
                </a:cubicBezTo>
                <a:cubicBezTo>
                  <a:pt x="416" y="0"/>
                  <a:pt x="592" y="72"/>
                  <a:pt x="768" y="144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 type="diamond" w="med" len="med"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6389" name="Freeform 5"/>
          <p:cNvSpPr>
            <a:spLocks/>
          </p:cNvSpPr>
          <p:nvPr/>
        </p:nvSpPr>
        <p:spPr bwMode="auto">
          <a:xfrm>
            <a:off x="2971800" y="5334000"/>
            <a:ext cx="1598613" cy="304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2" y="384"/>
              </a:cxn>
              <a:cxn ang="0">
                <a:pos x="912" y="48"/>
              </a:cxn>
            </a:cxnLst>
            <a:rect l="0" t="0" r="r" b="b"/>
            <a:pathLst>
              <a:path w="912" h="392">
                <a:moveTo>
                  <a:pt x="0" y="0"/>
                </a:moveTo>
                <a:cubicBezTo>
                  <a:pt x="260" y="188"/>
                  <a:pt x="520" y="376"/>
                  <a:pt x="672" y="384"/>
                </a:cubicBezTo>
                <a:cubicBezTo>
                  <a:pt x="824" y="392"/>
                  <a:pt x="872" y="104"/>
                  <a:pt x="912" y="48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 type="diamond" w="med" len="med"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Participles ending in an “</a:t>
            </a:r>
            <a:r>
              <a:rPr lang="en-US" b="1" i="1" dirty="0" err="1">
                <a:solidFill>
                  <a:schemeClr val="hlink"/>
                </a:solidFill>
              </a:rPr>
              <a:t>ing</a:t>
            </a:r>
            <a:r>
              <a:rPr lang="en-US" dirty="0"/>
              <a:t>” are </a:t>
            </a:r>
            <a:r>
              <a:rPr lang="en-US" b="1" dirty="0">
                <a:solidFill>
                  <a:schemeClr val="hlink"/>
                </a:solidFill>
              </a:rPr>
              <a:t>Present</a:t>
            </a:r>
            <a:r>
              <a:rPr lang="en-US" dirty="0"/>
              <a:t> Participles</a:t>
            </a:r>
          </a:p>
          <a:p>
            <a:r>
              <a:rPr lang="en-US" dirty="0"/>
              <a:t>Participles ending in an “</a:t>
            </a:r>
            <a:r>
              <a:rPr lang="en-US" b="1" i="1" dirty="0" err="1">
                <a:solidFill>
                  <a:schemeClr val="hlink"/>
                </a:solidFill>
              </a:rPr>
              <a:t>ed</a:t>
            </a:r>
            <a:r>
              <a:rPr lang="en-US" dirty="0"/>
              <a:t>” are </a:t>
            </a:r>
            <a:r>
              <a:rPr lang="en-US" b="1" dirty="0">
                <a:solidFill>
                  <a:schemeClr val="hlink"/>
                </a:solidFill>
              </a:rPr>
              <a:t>Past</a:t>
            </a:r>
            <a:r>
              <a:rPr lang="en-US" dirty="0"/>
              <a:t> Participles</a:t>
            </a:r>
          </a:p>
          <a:p>
            <a:endParaRPr 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Past or Present Participles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Sometimes my gurgling stomach keeps me from concentrating</a:t>
            </a:r>
          </a:p>
          <a:p>
            <a:pPr>
              <a:lnSpc>
                <a:spcPct val="90000"/>
              </a:lnSpc>
            </a:pPr>
            <a:r>
              <a:rPr lang="en-US" dirty="0"/>
              <a:t>While sleeping with the TV on, the tormented child dreamt of monsters.</a:t>
            </a:r>
          </a:p>
          <a:p>
            <a:pPr>
              <a:lnSpc>
                <a:spcPct val="90000"/>
              </a:lnSpc>
            </a:pPr>
            <a:r>
              <a:rPr lang="en-US" dirty="0"/>
              <a:t>Screaming adults tend to be very impatient. 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Identify the Participles in the following sentences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600"/>
              <a:t>A gerund is a verbal that acts as a noun.</a:t>
            </a:r>
          </a:p>
          <a:p>
            <a:pPr>
              <a:buFontTx/>
              <a:buNone/>
            </a:pPr>
            <a:r>
              <a:rPr lang="en-US"/>
              <a:t>-Running is great exercise</a:t>
            </a:r>
          </a:p>
          <a:p>
            <a:pPr>
              <a:buFontTx/>
              <a:buNone/>
            </a:pPr>
            <a:r>
              <a:rPr lang="en-US"/>
              <a:t>-Most people enjoy eating.</a:t>
            </a:r>
          </a:p>
          <a:p>
            <a:pPr>
              <a:buFontTx/>
              <a:buNone/>
            </a:pPr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Gerunds</a:t>
            </a:r>
          </a:p>
        </p:txBody>
      </p:sp>
      <p:pic>
        <p:nvPicPr>
          <p:cNvPr id="24581" name="Picture 5" descr="MPj042228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191000"/>
            <a:ext cx="23622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 gerund is a verbal that acts as a noun. (always end in “</a:t>
            </a:r>
            <a:r>
              <a:rPr lang="en-US" sz="3600" dirty="0" err="1"/>
              <a:t>ing</a:t>
            </a:r>
            <a:r>
              <a:rPr lang="en-US" sz="3600" dirty="0"/>
              <a:t>”)</a:t>
            </a:r>
          </a:p>
          <a:p>
            <a:pPr>
              <a:buFontTx/>
              <a:buNone/>
            </a:pPr>
            <a:r>
              <a:rPr lang="en-US" dirty="0"/>
              <a:t>-</a:t>
            </a:r>
            <a:r>
              <a:rPr lang="en-US" b="1" dirty="0">
                <a:solidFill>
                  <a:schemeClr val="accent2"/>
                </a:solidFill>
              </a:rPr>
              <a:t>Running</a:t>
            </a:r>
            <a:r>
              <a:rPr lang="en-US" dirty="0"/>
              <a:t> is great exercise</a:t>
            </a:r>
          </a:p>
          <a:p>
            <a:pPr>
              <a:buFontTx/>
              <a:buNone/>
            </a:pPr>
            <a:r>
              <a:rPr lang="en-US" dirty="0"/>
              <a:t>-Most people enjoy </a:t>
            </a:r>
            <a:r>
              <a:rPr lang="en-US" b="1" dirty="0">
                <a:solidFill>
                  <a:schemeClr val="accent2"/>
                </a:solidFill>
              </a:rPr>
              <a:t>eating</a:t>
            </a:r>
            <a:r>
              <a:rPr lang="en-US" dirty="0"/>
              <a:t>.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Gerunds</a:t>
            </a:r>
          </a:p>
        </p:txBody>
      </p:sp>
      <p:pic>
        <p:nvPicPr>
          <p:cNvPr id="25604" name="Picture 4" descr="MPj042228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495800"/>
            <a:ext cx="21336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Talking is a disruptive activity.</a:t>
            </a:r>
          </a:p>
          <a:p>
            <a:r>
              <a:rPr lang="en-US" dirty="0"/>
              <a:t>My son loves playing with his toy dinosaur.</a:t>
            </a:r>
          </a:p>
          <a:p>
            <a:r>
              <a:rPr lang="en-US" dirty="0"/>
              <a:t>The doctor gave studying all of his attention.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Identify the Gerunds in the following sentences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971800"/>
            <a:ext cx="8382000" cy="3657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An infinitive is a Verbal that appears with the word “to” and acts as a noun, adjective, or adverb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2 types of infinitives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Present infinitive (only “to” + verb)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Perfect infinitive (“to have” or “to have been” + past tense version of the verb)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Infinitives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895600"/>
            <a:ext cx="7772400" cy="350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Present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 like to debate.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 play with matches is wrong.</a:t>
            </a:r>
          </a:p>
          <a:p>
            <a:pPr>
              <a:lnSpc>
                <a:spcPct val="90000"/>
              </a:lnSpc>
            </a:pPr>
            <a:r>
              <a:rPr lang="en-US" dirty="0"/>
              <a:t>Perfect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 would have liked to read the paper.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 have been mentioned would have been enough.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Infinitive examples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657600"/>
            <a:ext cx="7772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Meditating on positive ideas brings great physical health.</a:t>
            </a:r>
          </a:p>
          <a:p>
            <a:pPr>
              <a:lnSpc>
                <a:spcPct val="90000"/>
              </a:lnSpc>
            </a:pPr>
            <a:r>
              <a:rPr lang="en-US" dirty="0"/>
              <a:t>The explorer struggled to find the remote colony.</a:t>
            </a:r>
          </a:p>
          <a:p>
            <a:pPr>
              <a:lnSpc>
                <a:spcPct val="90000"/>
              </a:lnSpc>
            </a:pPr>
            <a:r>
              <a:rPr lang="en-US" dirty="0"/>
              <a:t>The heated pool is great for sore muscles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81200"/>
            <a:ext cx="8839200" cy="1524000"/>
          </a:xfrm>
        </p:spPr>
        <p:txBody>
          <a:bodyPr/>
          <a:lstStyle/>
          <a:p>
            <a:r>
              <a:rPr lang="en-US" sz="3200" b="1" dirty="0"/>
              <a:t>Identify the </a:t>
            </a:r>
            <a:r>
              <a:rPr lang="en-US" sz="3200" b="1" dirty="0" err="1"/>
              <a:t>verbals</a:t>
            </a:r>
            <a:r>
              <a:rPr lang="en-US" sz="3200" b="1" dirty="0"/>
              <a:t> in the following sentences and identify them as a participle, a gerund or an infinitive.</a:t>
            </a:r>
            <a:r>
              <a:rPr lang="en-US" sz="2800" b="1" dirty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453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Understanding Verbals </vt:lpstr>
      <vt:lpstr>There are three types of Verbals</vt:lpstr>
      <vt:lpstr>Verbals</vt:lpstr>
      <vt:lpstr>Participles </vt:lpstr>
      <vt:lpstr>Participles</vt:lpstr>
      <vt:lpstr>Past or Present Participles</vt:lpstr>
      <vt:lpstr>Identify the Participles in the following sentences</vt:lpstr>
      <vt:lpstr>Gerunds</vt:lpstr>
      <vt:lpstr>Gerunds</vt:lpstr>
      <vt:lpstr>Identify the Gerunds in the following sentences</vt:lpstr>
      <vt:lpstr>Infinitives</vt:lpstr>
      <vt:lpstr>Infinitive examples</vt:lpstr>
      <vt:lpstr>Identify the verbals in the following sentences and identify them as a participle, a gerund or an infinitive.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Verbals</dc:title>
  <dc:creator>mayno</dc:creator>
  <cp:lastModifiedBy>mayno</cp:lastModifiedBy>
  <cp:revision>3</cp:revision>
  <dcterms:created xsi:type="dcterms:W3CDTF">2013-02-10T20:03:40Z</dcterms:created>
  <dcterms:modified xsi:type="dcterms:W3CDTF">2013-02-18T08:41:14Z</dcterms:modified>
</cp:coreProperties>
</file>