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F6DB8A4-92F9-4806-B8A4-E57C08B7953F}" type="datetimeFigureOut">
              <a:rPr lang="en-GB" smtClean="0"/>
              <a:pPr/>
              <a:t>18/02/2013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2AD4F8B-63AA-4093-A2C2-A50354EC0EB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>
                <a:solidFill>
                  <a:schemeClr val="bg2"/>
                </a:solidFill>
              </a:rPr>
              <a:t>Subjects</a:t>
            </a:r>
            <a:r>
              <a:rPr lang="en-US" sz="5400" dirty="0"/>
              <a:t> &amp; </a:t>
            </a:r>
            <a:r>
              <a:rPr lang="en-US" sz="5400" dirty="0">
                <a:solidFill>
                  <a:schemeClr val="folHlink"/>
                </a:solidFill>
              </a:rPr>
              <a:t>Predicates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971800"/>
            <a:ext cx="4013200" cy="182245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cover dir="ld"/>
    <p:sndAc>
      <p:stSnd>
        <p:snd r:embed="rId2" name="featurepresentation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Every complete sentence contains two parts: a </a:t>
            </a:r>
            <a:r>
              <a:rPr lang="en-US" sz="4000" dirty="0">
                <a:solidFill>
                  <a:schemeClr val="bg2"/>
                </a:solidFill>
              </a:rPr>
              <a:t>subject</a:t>
            </a:r>
            <a:r>
              <a:rPr lang="en-US" sz="4000" dirty="0"/>
              <a:t> and a </a:t>
            </a:r>
            <a:r>
              <a:rPr lang="en-US" sz="4000" dirty="0">
                <a:solidFill>
                  <a:schemeClr val="folHlink"/>
                </a:solidFill>
              </a:rPr>
              <a:t>predicate</a:t>
            </a:r>
            <a:r>
              <a:rPr lang="en-US" sz="4000" dirty="0"/>
              <a:t>.</a:t>
            </a:r>
            <a:r>
              <a:rPr lang="en-US" sz="3200" dirty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z="4000" dirty="0" smtClean="0"/>
          </a:p>
          <a:p>
            <a:pPr>
              <a:buFont typeface="Wingdings" pitchFamily="2" charset="2"/>
              <a:buNone/>
            </a:pPr>
            <a:r>
              <a:rPr lang="en-US" sz="4000" dirty="0" smtClean="0"/>
              <a:t>The </a:t>
            </a:r>
            <a:r>
              <a:rPr lang="en-US" sz="4000" b="1" dirty="0" smtClean="0">
                <a:solidFill>
                  <a:srgbClr val="FF0000"/>
                </a:solidFill>
              </a:rPr>
              <a:t>subject</a:t>
            </a:r>
            <a:r>
              <a:rPr lang="en-US" sz="4000" dirty="0" smtClean="0"/>
              <a:t> is </a:t>
            </a:r>
            <a:r>
              <a:rPr lang="en-US" sz="4000" dirty="0"/>
              <a:t>what (or whom) the sentence is about, while the </a:t>
            </a:r>
            <a:r>
              <a:rPr lang="en-US" sz="4000" b="1" dirty="0">
                <a:solidFill>
                  <a:schemeClr val="folHlink"/>
                </a:solidFill>
              </a:rPr>
              <a:t>predicate</a:t>
            </a:r>
            <a:r>
              <a:rPr lang="en-US" sz="4000" dirty="0"/>
              <a:t> tells something about the subject.</a:t>
            </a:r>
            <a:r>
              <a:rPr lang="en-US" dirty="0"/>
              <a:t> </a:t>
            </a:r>
          </a:p>
        </p:txBody>
      </p:sp>
      <p:pic>
        <p:nvPicPr>
          <p:cNvPr id="6150" name="Picture 6" descr="ha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419600"/>
            <a:ext cx="21336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Judy and her dog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folHlink"/>
                </a:solidFill>
              </a:rPr>
              <a:t>run</a:t>
            </a:r>
            <a:r>
              <a:rPr lang="en-US" sz="4000" dirty="0"/>
              <a:t> on the beach every morning.</a:t>
            </a:r>
          </a:p>
        </p:txBody>
      </p:sp>
      <p:pic>
        <p:nvPicPr>
          <p:cNvPr id="7172" name="Picture 4" descr="beach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362200"/>
            <a:ext cx="6781800" cy="4660900"/>
          </a:xfrm>
          <a:prstGeom prst="rect">
            <a:avLst/>
          </a:prstGeom>
          <a:noFill/>
        </p:spPr>
      </p:pic>
      <p:pic>
        <p:nvPicPr>
          <p:cNvPr id="7174" name="Picture 6" descr="dogrun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2133600"/>
            <a:ext cx="2462213" cy="4476750"/>
          </a:xfrm>
          <a:prstGeom prst="rect">
            <a:avLst/>
          </a:prstGeom>
          <a:noFill/>
        </p:spPr>
      </p:pic>
      <p:pic>
        <p:nvPicPr>
          <p:cNvPr id="7175" name="Picture 7" descr="jogg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657600"/>
            <a:ext cx="21336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  <p:sndAc>
      <p:stSnd>
        <p:snd r:embed="rId2" name="bar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bg2"/>
                </a:solidFill>
              </a:rPr>
              <a:t>Judy and her dog</a:t>
            </a:r>
            <a:r>
              <a:rPr lang="en-US" sz="4000"/>
              <a:t> </a:t>
            </a:r>
            <a:r>
              <a:rPr lang="en-US" sz="4000">
                <a:solidFill>
                  <a:schemeClr val="folHlink"/>
                </a:solidFill>
              </a:rPr>
              <a:t>run</a:t>
            </a:r>
            <a:r>
              <a:rPr lang="en-US" sz="4000"/>
              <a:t> on the beach every morning.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2133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 dirty="0"/>
              <a:t>First find the </a:t>
            </a:r>
            <a:r>
              <a:rPr lang="en-US" sz="4000" b="1" dirty="0">
                <a:solidFill>
                  <a:schemeClr val="folHlink"/>
                </a:solidFill>
              </a:rPr>
              <a:t>verb</a:t>
            </a:r>
            <a:r>
              <a:rPr lang="en-US" sz="4000" dirty="0"/>
              <a:t> and then make a question by placing ``who?'' or ``what?'' before it.</a:t>
            </a:r>
          </a:p>
          <a:p>
            <a:pPr>
              <a:buFont typeface="Wingdings" pitchFamily="2" charset="2"/>
              <a:buNone/>
            </a:pPr>
            <a:endParaRPr lang="en-US" sz="4000" dirty="0"/>
          </a:p>
        </p:txBody>
      </p:sp>
      <p:pic>
        <p:nvPicPr>
          <p:cNvPr id="22533" name="Picture 5" descr="jogg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029200"/>
            <a:ext cx="1185863" cy="1524000"/>
          </a:xfrm>
          <a:prstGeom prst="rect">
            <a:avLst/>
          </a:prstGeom>
          <a:noFill/>
        </p:spPr>
      </p:pic>
      <p:pic>
        <p:nvPicPr>
          <p:cNvPr id="22534" name="Picture 6" descr="dogru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724400"/>
            <a:ext cx="1462088" cy="1809750"/>
          </a:xfrm>
          <a:prstGeom prst="rect">
            <a:avLst/>
          </a:prstGeom>
          <a:noFill/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4419600"/>
            <a:ext cx="4724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The answer is the </a:t>
            </a:r>
            <a:r>
              <a:rPr lang="en-US" sz="4000" b="1" dirty="0">
                <a:solidFill>
                  <a:srgbClr val="FF0000"/>
                </a:solidFill>
              </a:rPr>
              <a:t>subject, Judy and her dog</a:t>
            </a:r>
            <a:r>
              <a:rPr lang="en-US" sz="4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225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4800">
                <a:solidFill>
                  <a:schemeClr val="bg2"/>
                </a:solidFill>
              </a:rPr>
              <a:t>Let’s try one:</a:t>
            </a:r>
            <a:endParaRPr lang="en-US" sz="480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76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/>
              <a:t>We spilled popcorn on the floor. 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38200" y="33528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What is the </a:t>
            </a:r>
            <a:r>
              <a:rPr lang="en-US" sz="4000" b="1">
                <a:solidFill>
                  <a:schemeClr val="folHlink"/>
                </a:solidFill>
              </a:rPr>
              <a:t>verb</a:t>
            </a:r>
            <a:r>
              <a:rPr lang="en-US" sz="4000"/>
              <a:t> of this sentence?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838200" y="5029200"/>
            <a:ext cx="769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4000"/>
              <a:t>We </a:t>
            </a:r>
            <a:r>
              <a:rPr lang="en-US" sz="4400" b="1" u="sng">
                <a:solidFill>
                  <a:schemeClr val="folHlink"/>
                </a:solidFill>
              </a:rPr>
              <a:t>spilled</a:t>
            </a:r>
            <a:r>
              <a:rPr lang="en-US" sz="4000"/>
              <a:t> popcorn on the floor. </a:t>
            </a:r>
          </a:p>
        </p:txBody>
      </p:sp>
      <p:pic>
        <p:nvPicPr>
          <p:cNvPr id="8199" name="Picture 7" descr="popcor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04800"/>
            <a:ext cx="1524000" cy="1657350"/>
          </a:xfrm>
          <a:prstGeom prst="rect">
            <a:avLst/>
          </a:prstGeom>
          <a:noFill/>
        </p:spPr>
      </p:pic>
      <p:pic>
        <p:nvPicPr>
          <p:cNvPr id="8200" name="Picture 8" descr="boygirlye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838200"/>
            <a:ext cx="2857500" cy="1114425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6" grpId="0"/>
      <p:bldP spid="81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4800">
                <a:solidFill>
                  <a:schemeClr val="bg2"/>
                </a:solidFill>
              </a:rPr>
              <a:t>Now find the subject:</a:t>
            </a:r>
            <a:endParaRPr lang="en-US" sz="480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76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4000"/>
              <a:t>We </a:t>
            </a:r>
            <a:r>
              <a:rPr lang="en-US" sz="4000" b="1">
                <a:solidFill>
                  <a:schemeClr val="folHlink"/>
                </a:solidFill>
              </a:rPr>
              <a:t>spilled</a:t>
            </a:r>
            <a:r>
              <a:rPr lang="en-US" sz="4000"/>
              <a:t> popcorn on the floor.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38200" y="33528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Now decide who or what spilled popcorn?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38200" y="5029200"/>
            <a:ext cx="769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4000" b="1" u="sng">
                <a:solidFill>
                  <a:schemeClr val="bg2"/>
                </a:solidFill>
              </a:rPr>
              <a:t>We</a:t>
            </a:r>
            <a:r>
              <a:rPr lang="en-US" sz="4000"/>
              <a:t> </a:t>
            </a:r>
            <a:r>
              <a:rPr lang="en-US" sz="4000" b="1">
                <a:solidFill>
                  <a:schemeClr val="folHlink"/>
                </a:solidFill>
              </a:rPr>
              <a:t>spilled</a:t>
            </a:r>
            <a:r>
              <a:rPr lang="en-US" sz="4000"/>
              <a:t> popcorn on the floor. </a:t>
            </a:r>
          </a:p>
        </p:txBody>
      </p:sp>
      <p:pic>
        <p:nvPicPr>
          <p:cNvPr id="9223" name="Picture 7" descr="boygirlye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5743575"/>
            <a:ext cx="2857500" cy="11144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  <p:sndAc>
      <p:stSnd>
        <p:snd r:embed="rId2" name="brilian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/>
      <p:bldP spid="92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subject</a:t>
            </a:r>
            <a:r>
              <a:rPr lang="en-US" sz="4000"/>
              <a:t> in each sentence below?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/>
              <a:t>My little brother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/>
              <a:t>Our babysitter arrived late.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subject</a:t>
            </a:r>
            <a:r>
              <a:rPr lang="en-US" sz="4000"/>
              <a:t> in each sentence below?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011680"/>
            <a:ext cx="7239000" cy="4846320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rgbClr val="FF0000"/>
                </a:solidFill>
              </a:rPr>
              <a:t>My little brother</a:t>
            </a:r>
            <a:r>
              <a:rPr lang="en-US" sz="4000" dirty="0">
                <a:solidFill>
                  <a:srgbClr val="FF0000"/>
                </a:solidFill>
              </a:rPr>
              <a:t>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rgbClr val="FF0000"/>
                </a:solidFill>
              </a:rPr>
              <a:t>His Uncle Bob</a:t>
            </a:r>
            <a:r>
              <a:rPr lang="en-US" sz="4000" dirty="0">
                <a:solidFill>
                  <a:srgbClr val="FF0000"/>
                </a:solidFill>
              </a:rPr>
              <a:t>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rgbClr val="FF0000"/>
                </a:solidFill>
              </a:rPr>
              <a:t>Those soldiers</a:t>
            </a:r>
            <a:r>
              <a:rPr lang="en-US" sz="4000" dirty="0">
                <a:solidFill>
                  <a:srgbClr val="FF0000"/>
                </a:solidFill>
              </a:rPr>
              <a:t>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b="1" u="sng" dirty="0">
                <a:solidFill>
                  <a:srgbClr val="FF0000"/>
                </a:solidFill>
              </a:rPr>
              <a:t>Our babysitter</a:t>
            </a:r>
            <a:r>
              <a:rPr lang="en-US" sz="4000" dirty="0">
                <a:solidFill>
                  <a:srgbClr val="FF0000"/>
                </a:solidFill>
              </a:rPr>
              <a:t> arrived </a:t>
            </a:r>
            <a:r>
              <a:rPr lang="en-US" sz="4000" dirty="0"/>
              <a:t>late.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predicate</a:t>
            </a:r>
            <a:r>
              <a:rPr lang="en-US" sz="4000"/>
              <a:t> in each sentence below?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7139136" cy="4538904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4400" dirty="0"/>
              <a:t>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predicate</a:t>
            </a:r>
            <a:r>
              <a:rPr lang="en-US" sz="4000"/>
              <a:t> in each sentence below?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8840"/>
            <a:ext cx="7067128" cy="4466896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My little brother </a:t>
            </a:r>
            <a:r>
              <a:rPr lang="en-US" sz="4000" b="1" u="sng" dirty="0">
                <a:solidFill>
                  <a:schemeClr val="folHlink"/>
                </a:solidFill>
              </a:rPr>
              <a:t>broke his finger</a:t>
            </a:r>
            <a:r>
              <a:rPr lang="en-US" sz="4000" dirty="0"/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His Uncle Bob </a:t>
            </a:r>
            <a:r>
              <a:rPr lang="en-US" sz="3600" b="1" u="sng" dirty="0">
                <a:solidFill>
                  <a:schemeClr val="folHlink"/>
                </a:solidFill>
              </a:rPr>
              <a:t>asked for directions</a:t>
            </a:r>
            <a:r>
              <a:rPr lang="en-US" sz="3600" dirty="0"/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Those soldiers </a:t>
            </a:r>
            <a:r>
              <a:rPr lang="en-US" sz="3600" b="1" u="sng" dirty="0">
                <a:solidFill>
                  <a:schemeClr val="folHlink"/>
                </a:solidFill>
              </a:rPr>
              <a:t>carried guns</a:t>
            </a:r>
            <a:r>
              <a:rPr lang="en-US" sz="3600" dirty="0"/>
              <a:t>.</a:t>
            </a:r>
          </a:p>
          <a:p>
            <a:pPr marL="533400" indent="-533400">
              <a:lnSpc>
                <a:spcPct val="90000"/>
              </a:lnSpc>
              <a:buSzTx/>
              <a:buFont typeface="Wingdings" pitchFamily="2" charset="2"/>
              <a:buAutoNum type="arabicPeriod"/>
            </a:pPr>
            <a:r>
              <a:rPr lang="en-US" sz="3600" dirty="0"/>
              <a:t>Our babysitter </a:t>
            </a:r>
            <a:r>
              <a:rPr lang="en-US" sz="3600" b="1" u="sng" dirty="0">
                <a:solidFill>
                  <a:schemeClr val="folHlink"/>
                </a:solidFill>
              </a:rPr>
              <a:t>arrived late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Simple Subject and Simple Predicate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762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400" dirty="0"/>
              <a:t>Every subject is built around one noun or pronoun (or more).  When all other words are removed the </a:t>
            </a:r>
            <a:r>
              <a:rPr lang="en-US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/>
              <a:t>is left.</a:t>
            </a:r>
          </a:p>
        </p:txBody>
      </p:sp>
      <p:pic>
        <p:nvPicPr>
          <p:cNvPr id="10246" name="Picture 6" descr="boy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8925" y="5562600"/>
            <a:ext cx="2505075" cy="1296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rcmstn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Simple Subject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62000" y="2438400"/>
            <a:ext cx="77724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</a:rPr>
              <a:t>A </a:t>
            </a:r>
            <a:r>
              <a:rPr lang="en-US" sz="4800" b="1" u="sng" dirty="0">
                <a:solidFill>
                  <a:srgbClr val="FF0000"/>
                </a:solidFill>
              </a:rPr>
              <a:t>piece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of chocolate candy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/>
              <a:t>would taste great.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62000" y="4038600"/>
            <a:ext cx="8001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The main word in the </a:t>
            </a:r>
            <a:r>
              <a:rPr lang="en-US" sz="3200" b="1" dirty="0">
                <a:solidFill>
                  <a:srgbClr val="FF0000"/>
                </a:solidFill>
              </a:rPr>
              <a:t>subject</a:t>
            </a:r>
            <a:r>
              <a:rPr lang="en-US" sz="3200" dirty="0"/>
              <a:t> is the noun ``</a:t>
            </a:r>
            <a:r>
              <a:rPr lang="en-US" sz="3200" b="1" u="sng" dirty="0">
                <a:solidFill>
                  <a:srgbClr val="FF0000"/>
                </a:solidFill>
              </a:rPr>
              <a:t>piece</a:t>
            </a:r>
            <a:r>
              <a:rPr lang="en-US" sz="3200" dirty="0">
                <a:solidFill>
                  <a:srgbClr val="FF0000"/>
                </a:solidFill>
              </a:rPr>
              <a:t>,</a:t>
            </a:r>
            <a:r>
              <a:rPr lang="en-US" sz="3200" dirty="0"/>
              <a:t>'' with the other words of the subject -- ``a'' and ``of pepperoni pizza'' – tell about the noun. ``</a:t>
            </a:r>
            <a:r>
              <a:rPr lang="en-US" sz="3200" b="1" u="sng" dirty="0">
                <a:solidFill>
                  <a:srgbClr val="FF0000"/>
                </a:solidFill>
              </a:rPr>
              <a:t>piece</a:t>
            </a:r>
            <a:r>
              <a:rPr lang="en-US" sz="3200" dirty="0"/>
              <a:t>'' is the simple subject.</a:t>
            </a:r>
          </a:p>
        </p:txBody>
      </p:sp>
      <p:pic>
        <p:nvPicPr>
          <p:cNvPr id="11271" name="Picture 7" descr="candyea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4700" y="0"/>
            <a:ext cx="2019300" cy="19335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000"/>
              <a:t> in each sentence below?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4864"/>
            <a:ext cx="6995120" cy="4250872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3600" dirty="0"/>
              <a:t>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subject</a:t>
            </a:r>
            <a:r>
              <a:rPr lang="en-US" sz="4000" dirty="0"/>
              <a:t> in each sentence below?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4864"/>
            <a:ext cx="6995120" cy="4250872"/>
          </a:xfrm>
        </p:spPr>
        <p:txBody>
          <a:bodyPr>
            <a:normAutofit fontScale="925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</a:t>
            </a:r>
            <a:r>
              <a:rPr lang="en-US" sz="4000" b="1" dirty="0">
                <a:solidFill>
                  <a:schemeClr val="bg2"/>
                </a:solidFill>
              </a:rPr>
              <a:t> </a:t>
            </a:r>
            <a:r>
              <a:rPr lang="en-US" sz="4000" b="1" u="sng" dirty="0">
                <a:solidFill>
                  <a:srgbClr val="FF0000"/>
                </a:solidFill>
              </a:rPr>
              <a:t>brother</a:t>
            </a:r>
            <a:r>
              <a:rPr lang="en-US" sz="4000" dirty="0"/>
              <a:t>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</a:t>
            </a:r>
            <a:r>
              <a:rPr lang="en-US" sz="4000" b="1" u="sng" dirty="0">
                <a:solidFill>
                  <a:srgbClr val="FF0000"/>
                </a:solidFill>
              </a:rPr>
              <a:t>Uncle Bob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</a:t>
            </a:r>
            <a:r>
              <a:rPr lang="en-US" sz="4000" b="1" u="sng" dirty="0">
                <a:solidFill>
                  <a:srgbClr val="FF0000"/>
                </a:solidFill>
              </a:rPr>
              <a:t>soldiers</a:t>
            </a:r>
            <a:r>
              <a:rPr lang="en-US" sz="4000" dirty="0"/>
              <a:t>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</a:t>
            </a:r>
            <a:r>
              <a:rPr lang="en-US" sz="4000" b="1" u="sng" dirty="0">
                <a:solidFill>
                  <a:srgbClr val="FF0000"/>
                </a:solidFill>
              </a:rPr>
              <a:t>babysitter</a:t>
            </a:r>
            <a:r>
              <a:rPr lang="en-US" sz="4000" dirty="0"/>
              <a:t> arrived late.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000"/>
              <a:t>Simple Predicate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693025" cy="24349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/>
              <a:t>A </a:t>
            </a:r>
            <a:r>
              <a:rPr lang="en-US" sz="5400" b="1" dirty="0"/>
              <a:t>simple </a:t>
            </a:r>
            <a:r>
              <a:rPr lang="en-US" sz="5400" b="1" dirty="0">
                <a:solidFill>
                  <a:schemeClr val="folHlink"/>
                </a:solidFill>
              </a:rPr>
              <a:t>predicate</a:t>
            </a:r>
            <a:r>
              <a:rPr lang="en-US" sz="5400" dirty="0"/>
              <a:t> is always the verb or verbs that links up with the subject. </a:t>
            </a:r>
          </a:p>
        </p:txBody>
      </p:sp>
      <p:pic>
        <p:nvPicPr>
          <p:cNvPr id="12292" name="Picture 4" descr="contac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343400"/>
            <a:ext cx="21780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rat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Simple Predicate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A piece of chocolate candy </a:t>
            </a:r>
            <a:r>
              <a:rPr lang="en-US" sz="4400" b="1" u="sng">
                <a:solidFill>
                  <a:schemeClr val="folHlink"/>
                </a:solidFill>
              </a:rPr>
              <a:t>would taste</a:t>
            </a:r>
            <a:r>
              <a:rPr lang="en-US" sz="4400" b="1">
                <a:solidFill>
                  <a:schemeClr val="folHlink"/>
                </a:solidFill>
              </a:rPr>
              <a:t> great.</a:t>
            </a:r>
            <a:r>
              <a:rPr lang="en-US" sz="4400"/>
              <a:t>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80010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The simple predicate is ``</a:t>
            </a:r>
            <a:r>
              <a:rPr lang="en-US" sz="4000" b="1" u="sng">
                <a:solidFill>
                  <a:schemeClr val="folHlink"/>
                </a:solidFill>
              </a:rPr>
              <a:t>would taste</a:t>
            </a:r>
            <a:r>
              <a:rPr lang="en-US" sz="4000"/>
              <a:t>'' -- in other words, </a:t>
            </a:r>
          </a:p>
          <a:p>
            <a:pPr>
              <a:spcBef>
                <a:spcPct val="50000"/>
              </a:spcBef>
            </a:pPr>
            <a:r>
              <a:rPr lang="en-US" sz="4000"/>
              <a:t>the verb of the sentence.</a:t>
            </a:r>
            <a:r>
              <a:rPr lang="en-US"/>
              <a:t> </a:t>
            </a:r>
          </a:p>
        </p:txBody>
      </p:sp>
      <p:pic>
        <p:nvPicPr>
          <p:cNvPr id="13317" name="Picture 5" descr="candyea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648200"/>
            <a:ext cx="2019300" cy="1933575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_mhapp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predicate</a:t>
            </a:r>
            <a:r>
              <a:rPr lang="en-US" sz="4000"/>
              <a:t> in each sentence below?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7067128" cy="4394888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arrived late.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predicate</a:t>
            </a:r>
            <a:r>
              <a:rPr lang="en-US" sz="4000"/>
              <a:t> in each sentence below?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6995120" cy="4394888"/>
          </a:xfrm>
        </p:spPr>
        <p:txBody>
          <a:bodyPr>
            <a:normAutofit fontScale="925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My little brother </a:t>
            </a:r>
            <a:r>
              <a:rPr lang="en-US" sz="4000" b="1" u="sng" dirty="0">
                <a:solidFill>
                  <a:schemeClr val="folHlink"/>
                </a:solidFill>
              </a:rPr>
              <a:t>broke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His Uncle Bob </a:t>
            </a:r>
            <a:r>
              <a:rPr lang="en-US" sz="4000" b="1" u="sng" dirty="0">
                <a:solidFill>
                  <a:schemeClr val="folHlink"/>
                </a:solidFill>
              </a:rPr>
              <a:t>asked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Those soldiers </a:t>
            </a:r>
            <a:r>
              <a:rPr lang="en-US" sz="4000" b="1" u="sng" dirty="0">
                <a:solidFill>
                  <a:schemeClr val="folHlink"/>
                </a:solidFill>
              </a:rPr>
              <a:t>carried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4000" dirty="0"/>
              <a:t>Our babysitter </a:t>
            </a:r>
            <a:r>
              <a:rPr lang="en-US" sz="4000" b="1" u="sng" dirty="0">
                <a:solidFill>
                  <a:schemeClr val="folHlink"/>
                </a:solidFill>
              </a:rPr>
              <a:t>arrived</a:t>
            </a:r>
            <a:r>
              <a:rPr lang="en-US" sz="4000" b="1" dirty="0">
                <a:solidFill>
                  <a:schemeClr val="folHlink"/>
                </a:solidFill>
              </a:rPr>
              <a:t> </a:t>
            </a:r>
            <a:r>
              <a:rPr lang="en-US" sz="4000" dirty="0"/>
              <a:t>late.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/>
          <a:lstStyle/>
          <a:p>
            <a:r>
              <a:rPr lang="en-US" sz="6600"/>
              <a:t>Compound Subject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A sentence may have a </a:t>
            </a:r>
            <a:r>
              <a:rPr lang="en-US" sz="4400" b="1" dirty="0">
                <a:solidFill>
                  <a:srgbClr val="FF0000"/>
                </a:solidFill>
              </a:rPr>
              <a:t>compound subject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/>
              <a:t>-- a simple subject made up of more than one noun or pronoun.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638800" y="5334000"/>
            <a:ext cx="685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 b="1"/>
              <a:t>No Doubt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7924800" y="2743200"/>
            <a:ext cx="609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 b="1">
                <a:latin typeface="Chiller" pitchFamily="82" charset="0"/>
              </a:rPr>
              <a:t>ACDC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396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sng" dirty="0">
                <a:solidFill>
                  <a:srgbClr val="FF0000"/>
                </a:solidFill>
              </a:rPr>
              <a:t>Team pennants, rock posters and family photographs </a:t>
            </a:r>
            <a:r>
              <a:rPr lang="en-US" sz="4000" dirty="0">
                <a:solidFill>
                  <a:srgbClr val="00B050"/>
                </a:solidFill>
              </a:rPr>
              <a:t>covered</a:t>
            </a:r>
            <a:r>
              <a:rPr lang="en-US" sz="4000" dirty="0"/>
              <a:t> the boy's bedroom walls.</a:t>
            </a:r>
            <a:r>
              <a:rPr lang="en-US" sz="4400" dirty="0"/>
              <a:t> </a:t>
            </a:r>
          </a:p>
        </p:txBody>
      </p:sp>
      <p:pic>
        <p:nvPicPr>
          <p:cNvPr id="16388" name="Picture 4" descr="bedro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79850"/>
            <a:ext cx="4400550" cy="2978150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382000" y="4876800"/>
            <a:ext cx="369888" cy="3730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7350125" y="4505325"/>
            <a:ext cx="398463" cy="447675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99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6392" name="Picture 8" descr="pennants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7994650" y="4330700"/>
            <a:ext cx="577850" cy="354013"/>
          </a:xfrm>
          <a:prstGeom prst="rect">
            <a:avLst/>
          </a:prstGeom>
          <a:noFill/>
        </p:spPr>
      </p:pic>
      <p:pic>
        <p:nvPicPr>
          <p:cNvPr id="16393" name="Picture 9" descr="guitar-electr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8200" y="4953000"/>
            <a:ext cx="330200" cy="295275"/>
          </a:xfrm>
          <a:prstGeom prst="rect">
            <a:avLst/>
          </a:prstGeom>
          <a:noFill/>
        </p:spPr>
      </p:pic>
      <p:pic>
        <p:nvPicPr>
          <p:cNvPr id="16394" name="Picture 10" descr="rock-fema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0775" y="4603750"/>
            <a:ext cx="217488" cy="274638"/>
          </a:xfrm>
          <a:prstGeom prst="rect">
            <a:avLst/>
          </a:prstGeom>
          <a:noFill/>
        </p:spPr>
      </p:pic>
      <p:pic>
        <p:nvPicPr>
          <p:cNvPr id="16395" name="Picture 11" descr="fram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02575" y="4703763"/>
            <a:ext cx="415925" cy="239712"/>
          </a:xfrm>
          <a:prstGeom prst="rect">
            <a:avLst/>
          </a:prstGeom>
          <a:noFill/>
        </p:spPr>
      </p:pic>
      <p:pic>
        <p:nvPicPr>
          <p:cNvPr id="16396" name="Picture 12" descr="family2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/>
          <a:stretch>
            <a:fillRect/>
          </a:stretch>
        </p:blipFill>
        <p:spPr bwMode="auto">
          <a:xfrm>
            <a:off x="7994650" y="4752975"/>
            <a:ext cx="246063" cy="122238"/>
          </a:xfrm>
          <a:prstGeom prst="rect">
            <a:avLst/>
          </a:prstGeom>
          <a:noFill/>
        </p:spPr>
      </p:pic>
      <p:pic>
        <p:nvPicPr>
          <p:cNvPr id="16397" name="Picture 13" descr="fram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554538"/>
            <a:ext cx="261938" cy="227012"/>
          </a:xfrm>
          <a:prstGeom prst="rect">
            <a:avLst/>
          </a:prstGeom>
          <a:noFill/>
        </p:spPr>
      </p:pic>
      <p:pic>
        <p:nvPicPr>
          <p:cNvPr id="16398" name="Picture 14" descr="cuteki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0238" y="4579938"/>
            <a:ext cx="147637" cy="14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Can you find the compound subjects?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403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Team </a:t>
            </a:r>
            <a:r>
              <a:rPr lang="en-US" sz="4000" b="1" u="sng" dirty="0">
                <a:solidFill>
                  <a:srgbClr val="00B050"/>
                </a:solidFill>
              </a:rPr>
              <a:t>pennants</a:t>
            </a:r>
            <a:r>
              <a:rPr lang="en-US" sz="4000" dirty="0">
                <a:solidFill>
                  <a:srgbClr val="00B050"/>
                </a:solidFill>
              </a:rPr>
              <a:t>, rock </a:t>
            </a:r>
            <a:r>
              <a:rPr lang="en-US" sz="4000" b="1" u="sng" dirty="0">
                <a:solidFill>
                  <a:srgbClr val="00B050"/>
                </a:solidFill>
              </a:rPr>
              <a:t>posters</a:t>
            </a:r>
            <a:r>
              <a:rPr lang="en-US" sz="4000" dirty="0">
                <a:solidFill>
                  <a:srgbClr val="00B050"/>
                </a:solidFill>
              </a:rPr>
              <a:t> and family </a:t>
            </a:r>
            <a:r>
              <a:rPr lang="en-US" sz="4000" b="1" u="sng" dirty="0">
                <a:solidFill>
                  <a:srgbClr val="00B050"/>
                </a:solidFill>
              </a:rPr>
              <a:t>photographs</a:t>
            </a:r>
            <a:r>
              <a:rPr lang="en-US" sz="4000" dirty="0">
                <a:solidFill>
                  <a:srgbClr val="00B050"/>
                </a:solidFill>
              </a:rPr>
              <a:t> covered the boy's bedroom walls.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24580" name="Picture 4" descr="bedro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79850"/>
            <a:ext cx="4400550" cy="297815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382000" y="4876800"/>
            <a:ext cx="369888" cy="3730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350125" y="4505325"/>
            <a:ext cx="398463" cy="447675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99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4583" name="Picture 7" descr="pennants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7994650" y="4330700"/>
            <a:ext cx="577850" cy="354013"/>
          </a:xfrm>
          <a:prstGeom prst="rect">
            <a:avLst/>
          </a:prstGeom>
          <a:noFill/>
        </p:spPr>
      </p:pic>
      <p:pic>
        <p:nvPicPr>
          <p:cNvPr id="24584" name="Picture 8" descr="guitar-electr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8200" y="4953000"/>
            <a:ext cx="330200" cy="295275"/>
          </a:xfrm>
          <a:prstGeom prst="rect">
            <a:avLst/>
          </a:prstGeom>
          <a:noFill/>
        </p:spPr>
      </p:pic>
      <p:pic>
        <p:nvPicPr>
          <p:cNvPr id="24585" name="Picture 9" descr="rock-fema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0775" y="4603750"/>
            <a:ext cx="217488" cy="274638"/>
          </a:xfrm>
          <a:prstGeom prst="rect">
            <a:avLst/>
          </a:prstGeom>
          <a:noFill/>
        </p:spPr>
      </p:pic>
      <p:pic>
        <p:nvPicPr>
          <p:cNvPr id="24586" name="Picture 10" descr="fram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02575" y="4703763"/>
            <a:ext cx="415925" cy="239712"/>
          </a:xfrm>
          <a:prstGeom prst="rect">
            <a:avLst/>
          </a:prstGeom>
          <a:noFill/>
        </p:spPr>
      </p:pic>
      <p:pic>
        <p:nvPicPr>
          <p:cNvPr id="24587" name="Picture 11" descr="family2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/>
          <a:stretch>
            <a:fillRect/>
          </a:stretch>
        </p:blipFill>
        <p:spPr bwMode="auto">
          <a:xfrm>
            <a:off x="7994650" y="4752975"/>
            <a:ext cx="246063" cy="122238"/>
          </a:xfrm>
          <a:prstGeom prst="rect">
            <a:avLst/>
          </a:prstGeom>
          <a:noFill/>
        </p:spPr>
      </p:pic>
      <p:pic>
        <p:nvPicPr>
          <p:cNvPr id="24588" name="Picture 12" descr="fram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554538"/>
            <a:ext cx="261938" cy="227012"/>
          </a:xfrm>
          <a:prstGeom prst="rect">
            <a:avLst/>
          </a:prstGeom>
          <a:noFill/>
        </p:spPr>
      </p:pic>
      <p:pic>
        <p:nvPicPr>
          <p:cNvPr id="24589" name="Picture 13" descr="cuteki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80238" y="4579938"/>
            <a:ext cx="147637" cy="14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Her uncle and she walked slowly through the art gallery and admired the beautiful pictures exhibited there. </a:t>
            </a:r>
          </a:p>
        </p:txBody>
      </p:sp>
      <p:pic>
        <p:nvPicPr>
          <p:cNvPr id="17412" name="Picture 4" descr="artgall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767263"/>
            <a:ext cx="2243138" cy="2243137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subjects?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Her </a:t>
            </a:r>
            <a:r>
              <a:rPr lang="en-US" sz="4400" b="1" u="sng" dirty="0">
                <a:solidFill>
                  <a:srgbClr val="FF0000"/>
                </a:solidFill>
              </a:rPr>
              <a:t>uncle</a:t>
            </a:r>
            <a:r>
              <a:rPr lang="en-US" sz="4400" dirty="0"/>
              <a:t> and </a:t>
            </a:r>
            <a:r>
              <a:rPr lang="en-US" sz="4400" b="1" u="sng" dirty="0">
                <a:solidFill>
                  <a:srgbClr val="FF0000"/>
                </a:solidFill>
              </a:rPr>
              <a:t>she</a:t>
            </a:r>
            <a:r>
              <a:rPr lang="en-US" sz="4400" dirty="0"/>
              <a:t> walked slowly through the art gallery and admired the beautiful pictures exhibited there. </a:t>
            </a:r>
          </a:p>
        </p:txBody>
      </p:sp>
      <p:pic>
        <p:nvPicPr>
          <p:cNvPr id="18436" name="Picture 4" descr="artgall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767263"/>
            <a:ext cx="2243138" cy="224313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Can you find the </a:t>
            </a:r>
            <a:r>
              <a:rPr lang="en-US" sz="4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subject</a:t>
            </a:r>
            <a:r>
              <a:rPr lang="en-US" sz="4000" dirty="0"/>
              <a:t> in each sentence below?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8840"/>
            <a:ext cx="7139136" cy="4466896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My little brother and my cousin broke their fingers.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His Uncle Bob and Aunt Betty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Those soldiers and agents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Our babysitter and her friend arrived late.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Can you find the </a:t>
            </a:r>
            <a:r>
              <a:rPr lang="en-US" sz="4000" u="sng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subject</a:t>
            </a:r>
            <a:r>
              <a:rPr lang="en-US" sz="4000"/>
              <a:t> in each sentence below?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6995120" cy="4509120"/>
          </a:xfrm>
        </p:spPr>
        <p:txBody>
          <a:bodyPr>
            <a:normAutofit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/>
              <a:t>My </a:t>
            </a:r>
            <a:r>
              <a:rPr lang="en-US" sz="3200" dirty="0">
                <a:solidFill>
                  <a:srgbClr val="00B050"/>
                </a:solidFill>
              </a:rPr>
              <a:t>little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u="sng" dirty="0">
                <a:solidFill>
                  <a:srgbClr val="00B050"/>
                </a:solidFill>
              </a:rPr>
              <a:t>brother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and my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u="sng" dirty="0">
                <a:solidFill>
                  <a:srgbClr val="00B050"/>
                </a:solidFill>
              </a:rPr>
              <a:t>cousin</a:t>
            </a:r>
            <a:r>
              <a:rPr lang="en-US" sz="3200" dirty="0">
                <a:solidFill>
                  <a:srgbClr val="00B050"/>
                </a:solidFill>
              </a:rPr>
              <a:t> broke their fingers.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>
                <a:solidFill>
                  <a:srgbClr val="00B050"/>
                </a:solidFill>
              </a:rPr>
              <a:t>His </a:t>
            </a:r>
            <a:r>
              <a:rPr lang="en-US" sz="3200" b="1" u="sng" dirty="0">
                <a:solidFill>
                  <a:srgbClr val="00B050"/>
                </a:solidFill>
              </a:rPr>
              <a:t>Uncle Bob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and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u="sng" dirty="0">
                <a:solidFill>
                  <a:srgbClr val="00B050"/>
                </a:solidFill>
              </a:rPr>
              <a:t>Aunt Betty</a:t>
            </a:r>
            <a:r>
              <a:rPr lang="en-US" sz="3200" dirty="0">
                <a:solidFill>
                  <a:srgbClr val="00B050"/>
                </a:solidFill>
              </a:rPr>
              <a:t>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>
                <a:solidFill>
                  <a:srgbClr val="00B050"/>
                </a:solidFill>
              </a:rPr>
              <a:t>Those </a:t>
            </a:r>
            <a:r>
              <a:rPr lang="en-US" sz="3200" b="1" u="sng" dirty="0">
                <a:solidFill>
                  <a:srgbClr val="00B050"/>
                </a:solidFill>
              </a:rPr>
              <a:t>soldiers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and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u="sng" dirty="0">
                <a:solidFill>
                  <a:srgbClr val="00B050"/>
                </a:solidFill>
              </a:rPr>
              <a:t>agents</a:t>
            </a:r>
            <a:r>
              <a:rPr lang="en-US" sz="3200" dirty="0">
                <a:solidFill>
                  <a:srgbClr val="00B050"/>
                </a:solidFill>
              </a:rPr>
              <a:t> carried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200" dirty="0">
                <a:solidFill>
                  <a:srgbClr val="00B050"/>
                </a:solidFill>
              </a:rPr>
              <a:t>Our </a:t>
            </a:r>
            <a:r>
              <a:rPr lang="en-US" sz="3200" b="1" u="sng" dirty="0">
                <a:solidFill>
                  <a:srgbClr val="00B050"/>
                </a:solidFill>
              </a:rPr>
              <a:t>babysitter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and her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u="sng" dirty="0">
                <a:solidFill>
                  <a:srgbClr val="00B050"/>
                </a:solidFill>
              </a:rPr>
              <a:t>friend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arrived late.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763000" cy="1143000"/>
          </a:xfrm>
        </p:spPr>
        <p:txBody>
          <a:bodyPr/>
          <a:lstStyle/>
          <a:p>
            <a:r>
              <a:rPr lang="en-US" sz="6000"/>
              <a:t>Compound Predicate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A </a:t>
            </a:r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 sz="4000"/>
              <a:t>, is more than one verb relating to the same subject.</a:t>
            </a:r>
            <a:endParaRPr lang="en-US" sz="4400"/>
          </a:p>
        </p:txBody>
      </p:sp>
      <p:pic>
        <p:nvPicPr>
          <p:cNvPr id="19460" name="Picture 4" descr="clea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05200"/>
            <a:ext cx="2732088" cy="296227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predicate?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Mother mopped and scrubbed the kitchen floor.</a:t>
            </a:r>
            <a:endParaRPr lang="en-US" sz="5400"/>
          </a:p>
        </p:txBody>
      </p:sp>
      <p:pic>
        <p:nvPicPr>
          <p:cNvPr id="20484" name="Picture 4" descr="scrub"/>
          <p:cNvPicPr>
            <a:picLocks noChangeAspect="1" noChangeArrowheads="1"/>
          </p:cNvPicPr>
          <p:nvPr/>
        </p:nvPicPr>
        <p:blipFill>
          <a:blip r:embed="rId3" cstate="print">
            <a:lum bright="-18000" contrast="24000"/>
          </a:blip>
          <a:srcRect/>
          <a:stretch>
            <a:fillRect/>
          </a:stretch>
        </p:blipFill>
        <p:spPr bwMode="auto">
          <a:xfrm>
            <a:off x="3352800" y="4114800"/>
            <a:ext cx="2133600" cy="1997075"/>
          </a:xfrm>
          <a:prstGeom prst="rect">
            <a:avLst/>
          </a:prstGeom>
          <a:noFill/>
        </p:spPr>
      </p:pic>
      <p:pic>
        <p:nvPicPr>
          <p:cNvPr id="20485" name="Picture 5" descr="clean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276600"/>
            <a:ext cx="245110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e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Can you find the compound predicate?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62000" y="2438400"/>
            <a:ext cx="7772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Mother </a:t>
            </a:r>
            <a:r>
              <a:rPr lang="en-US" sz="4800" b="1" u="sng">
                <a:solidFill>
                  <a:schemeClr val="folHlink"/>
                </a:solidFill>
              </a:rPr>
              <a:t>mopped</a:t>
            </a:r>
            <a:r>
              <a:rPr lang="en-US" sz="4800"/>
              <a:t> and </a:t>
            </a:r>
            <a:r>
              <a:rPr lang="en-US" sz="4800" b="1" u="sng">
                <a:solidFill>
                  <a:schemeClr val="folHlink"/>
                </a:solidFill>
              </a:rPr>
              <a:t>scrubbed</a:t>
            </a:r>
            <a:r>
              <a:rPr lang="en-US" sz="4800"/>
              <a:t> the kitchen floor.</a:t>
            </a:r>
            <a:endParaRPr lang="en-US" sz="5400"/>
          </a:p>
        </p:txBody>
      </p:sp>
      <p:pic>
        <p:nvPicPr>
          <p:cNvPr id="21508" name="Picture 4" descr="scrub"/>
          <p:cNvPicPr>
            <a:picLocks noChangeAspect="1" noChangeArrowheads="1"/>
          </p:cNvPicPr>
          <p:nvPr/>
        </p:nvPicPr>
        <p:blipFill>
          <a:blip r:embed="rId2" cstate="print">
            <a:lum bright="-18000" contrast="24000"/>
          </a:blip>
          <a:srcRect/>
          <a:stretch>
            <a:fillRect/>
          </a:stretch>
        </p:blipFill>
        <p:spPr bwMode="auto">
          <a:xfrm>
            <a:off x="3644900" y="4724400"/>
            <a:ext cx="2133600" cy="1997075"/>
          </a:xfrm>
          <a:prstGeom prst="rect">
            <a:avLst/>
          </a:prstGeom>
          <a:noFill/>
        </p:spPr>
      </p:pic>
      <p:pic>
        <p:nvPicPr>
          <p:cNvPr id="21509" name="Picture 5" descr="clea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2900" y="3886200"/>
            <a:ext cx="245110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/>
              <a:t>Can you find the </a:t>
            </a:r>
            <a:r>
              <a:rPr lang="en-US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/>
              <a:t> in each sentence below?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362200"/>
            <a:ext cx="8534400" cy="3724275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My little brother bruised and broke 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His Uncle Bob looked and asked 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Those soldiers carried and used 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600"/>
              <a:t>Our babysitter overslept and arrived late.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Can you find the 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compound predicate</a:t>
            </a:r>
            <a:r>
              <a:rPr lang="en-US" dirty="0"/>
              <a:t> in each sentence below?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447925"/>
            <a:ext cx="8534400" cy="3724275"/>
          </a:xfrm>
        </p:spPr>
        <p:txBody>
          <a:bodyPr>
            <a:normAutofit lnSpcReduction="10000"/>
          </a:bodyPr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 dirty="0"/>
              <a:t>My little brother </a:t>
            </a:r>
            <a:r>
              <a:rPr lang="en-US" sz="3400" b="1" u="sng" dirty="0">
                <a:solidFill>
                  <a:schemeClr val="folHlink"/>
                </a:solidFill>
              </a:rPr>
              <a:t>bruised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and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b="1" u="sng" dirty="0">
                <a:solidFill>
                  <a:schemeClr val="folHlink"/>
                </a:solidFill>
              </a:rPr>
              <a:t>broke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his finger.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 dirty="0"/>
              <a:t>His Uncle Bob </a:t>
            </a:r>
            <a:r>
              <a:rPr lang="en-US" sz="3400" b="1" u="sng" dirty="0">
                <a:solidFill>
                  <a:schemeClr val="folHlink"/>
                </a:solidFill>
              </a:rPr>
              <a:t>looked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and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b="1" u="sng" dirty="0">
                <a:solidFill>
                  <a:schemeClr val="folHlink"/>
                </a:solidFill>
              </a:rPr>
              <a:t>asked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for directions.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 dirty="0"/>
              <a:t>Those soldiers </a:t>
            </a:r>
            <a:r>
              <a:rPr lang="en-US" sz="3400" b="1" u="sng" dirty="0">
                <a:solidFill>
                  <a:schemeClr val="folHlink"/>
                </a:solidFill>
              </a:rPr>
              <a:t>carried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and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b="1" u="sng" dirty="0">
                <a:solidFill>
                  <a:schemeClr val="folHlink"/>
                </a:solidFill>
              </a:rPr>
              <a:t>used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guns.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3400" dirty="0"/>
              <a:t>Our babysitter </a:t>
            </a:r>
            <a:r>
              <a:rPr lang="en-US" sz="3400" b="1" u="sng" dirty="0">
                <a:solidFill>
                  <a:schemeClr val="folHlink"/>
                </a:solidFill>
              </a:rPr>
              <a:t>overslept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and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b="1" u="sng" dirty="0">
                <a:solidFill>
                  <a:schemeClr val="folHlink"/>
                </a:solidFill>
              </a:rPr>
              <a:t>arrived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  <a:r>
              <a:rPr lang="en-US" sz="3400" dirty="0"/>
              <a:t>late.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</TotalTime>
  <Words>897</Words>
  <Application>Microsoft Office PowerPoint</Application>
  <PresentationFormat>On-screen Show (4:3)</PresentationFormat>
  <Paragraphs>106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Opulent</vt:lpstr>
      <vt:lpstr>Subjects &amp; Predicates</vt:lpstr>
      <vt:lpstr>Every complete sentence contains two parts: a subject and a predicate. </vt:lpstr>
      <vt:lpstr>Judy and her dog run on the beach every morning.</vt:lpstr>
      <vt:lpstr>Judy and her dog run on the beach every morning.</vt:lpstr>
      <vt:lpstr>Let’s try one:</vt:lpstr>
      <vt:lpstr>Now find the subject:</vt:lpstr>
      <vt:lpstr>Can you find the subject in each sentence below?</vt:lpstr>
      <vt:lpstr>Can you find the subject in each sentence below?</vt:lpstr>
      <vt:lpstr>Can you find the predicate in each sentence below?</vt:lpstr>
      <vt:lpstr>Can you find the predicate in each sentence below?</vt:lpstr>
      <vt:lpstr>Simple Subject and Simple Predicate</vt:lpstr>
      <vt:lpstr>Simple Subject</vt:lpstr>
      <vt:lpstr>Can you find the simple subject in each sentence below?</vt:lpstr>
      <vt:lpstr>Can you find the simple subject in each sentence below?</vt:lpstr>
      <vt:lpstr>Simple Predicate</vt:lpstr>
      <vt:lpstr>Simple Predicate</vt:lpstr>
      <vt:lpstr>Can you find the simple predicate in each sentence below?</vt:lpstr>
      <vt:lpstr>Can you find the simple predicate in each sentence below?</vt:lpstr>
      <vt:lpstr>Compound Subject</vt:lpstr>
      <vt:lpstr>Can you find the compound subjects?</vt:lpstr>
      <vt:lpstr>Can you find the compound subjects?</vt:lpstr>
      <vt:lpstr>Can you find the compound subjects?</vt:lpstr>
      <vt:lpstr>Can you find the compound subjects?</vt:lpstr>
      <vt:lpstr>Can you find the compound subject in each sentence below?</vt:lpstr>
      <vt:lpstr>Can you find the compound subject in each sentence below?</vt:lpstr>
      <vt:lpstr>Compound Predicate</vt:lpstr>
      <vt:lpstr>Can you find the compound predicate?</vt:lpstr>
      <vt:lpstr>Can you find the compound predicate?</vt:lpstr>
      <vt:lpstr>Can you find the compound predicate in each sentence below?</vt:lpstr>
      <vt:lpstr>Can you find the compound predicate in each sentence below?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Subjects &amp; Predicates</dc:title>
  <dc:creator>mayno</dc:creator>
  <cp:lastModifiedBy>mayno</cp:lastModifiedBy>
  <cp:revision>6</cp:revision>
  <dcterms:created xsi:type="dcterms:W3CDTF">2013-02-17T07:59:55Z</dcterms:created>
  <dcterms:modified xsi:type="dcterms:W3CDTF">2013-02-18T08:14:27Z</dcterms:modified>
</cp:coreProperties>
</file>