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notesSlides/notesSlide13.xml" ContentType="application/vnd.openxmlformats-officedocument.presentationml.notesSlide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1.xml" ContentType="application/vnd.openxmlformats-officedocument.presentationml.notesSlide+xml"/>
  <Default Extension="gif" ContentType="image/gif"/>
  <Override PartName="/ppt/notesSlides/notesSlide12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648" r:id="rId1"/>
  </p:sldMasterIdLst>
  <p:notesMasterIdLst>
    <p:notesMasterId r:id="rId15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</p:sldIdLst>
  <p:sldSz cx="9144000" cy="6858000" type="screen4x3"/>
  <p:notesSz cx="6858000" cy="9144000"/>
  <p:defaultTextStyle>
    <a:defPPr>
      <a:defRPr lang="ar-SA"/>
    </a:defPPr>
    <a:lvl1pPr marL="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84380"/>
    <p:restoredTop sz="94660"/>
  </p:normalViewPr>
  <p:slideViewPr>
    <p:cSldViewPr>
      <p:cViewPr varScale="1">
        <p:scale>
          <a:sx n="39" d="100"/>
          <a:sy n="39" d="100"/>
        </p:scale>
        <p:origin x="-1164" y="-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رأس 1"/>
          <p:cNvSpPr>
            <a:spLocks noGrp="1"/>
          </p:cNvSpPr>
          <p:nvPr>
            <p:ph type="hdr" sz="quarter"/>
          </p:nvPr>
        </p:nvSpPr>
        <p:spPr>
          <a:xfrm>
            <a:off x="388620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r">
              <a:defRPr sz="1200"/>
            </a:lvl1pPr>
          </a:lstStyle>
          <a:p>
            <a:endParaRPr lang="ar-SA"/>
          </a:p>
        </p:txBody>
      </p:sp>
      <p:sp>
        <p:nvSpPr>
          <p:cNvPr id="3" name="عنصر نائب للتاريخ 2"/>
          <p:cNvSpPr>
            <a:spLocks noGrp="1"/>
          </p:cNvSpPr>
          <p:nvPr>
            <p:ph type="dt" idx="1"/>
          </p:nvPr>
        </p:nvSpPr>
        <p:spPr>
          <a:xfrm>
            <a:off x="1588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l">
              <a:defRPr sz="1200"/>
            </a:lvl1pPr>
          </a:lstStyle>
          <a:p>
            <a:fld id="{77E5D80E-5971-43C3-A571-4D49B7E664EA}" type="datetimeFigureOut">
              <a:rPr lang="ar-SA" smtClean="0"/>
              <a:pPr/>
              <a:t>14/04/1432</a:t>
            </a:fld>
            <a:endParaRPr lang="ar-SA"/>
          </a:p>
        </p:txBody>
      </p:sp>
      <p:sp>
        <p:nvSpPr>
          <p:cNvPr id="4" name="عنصر نائب لصورة الشريحة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1" anchor="ctr"/>
          <a:lstStyle/>
          <a:p>
            <a:endParaRPr lang="ar-SA"/>
          </a:p>
        </p:txBody>
      </p:sp>
      <p:sp>
        <p:nvSpPr>
          <p:cNvPr id="5" name="عنصر نائب للملاحظات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4"/>
          </p:nvPr>
        </p:nvSpPr>
        <p:spPr>
          <a:xfrm>
            <a:off x="388620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r">
              <a:defRPr sz="1200"/>
            </a:lvl1pPr>
          </a:lstStyle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5"/>
          </p:nvPr>
        </p:nvSpPr>
        <p:spPr>
          <a:xfrm>
            <a:off x="1588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l">
              <a:defRPr sz="1200"/>
            </a:lvl1pPr>
          </a:lstStyle>
          <a:p>
            <a:fld id="{D29E3FE4-B0F5-4485-836C-C0C579F6975B}" type="slidenum">
              <a:rPr lang="ar-SA" smtClean="0"/>
              <a:pPr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xmlns="" val="305780204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عنصر نائب للملاحظات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29E3FE4-B0F5-4485-836C-C0C579F6975B}" type="slidenum">
              <a:rPr lang="ar-SA" smtClean="0"/>
              <a:pPr/>
              <a:t>1</a:t>
            </a:fld>
            <a:endParaRPr lang="ar-SA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عنصر نائب للملاحظات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29E3FE4-B0F5-4485-836C-C0C579F6975B}" type="slidenum">
              <a:rPr lang="ar-SA" smtClean="0"/>
              <a:pPr/>
              <a:t>2</a:t>
            </a:fld>
            <a:endParaRPr lang="ar-SA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عنصر نائب للملاحظات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29E3FE4-B0F5-4485-836C-C0C579F6975B}" type="slidenum">
              <a:rPr lang="ar-SA" smtClean="0"/>
              <a:pPr/>
              <a:t>3</a:t>
            </a:fld>
            <a:endParaRPr lang="ar-SA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عنصر نائب للملاحظات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29E3FE4-B0F5-4485-836C-C0C579F6975B}" type="slidenum">
              <a:rPr lang="ar-SA" smtClean="0"/>
              <a:pPr/>
              <a:t>4</a:t>
            </a:fld>
            <a:endParaRPr lang="ar-SA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عنصر نائب للملاحظات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29E3FE4-B0F5-4485-836C-C0C579F6975B}" type="slidenum">
              <a:rPr lang="ar-SA" smtClean="0"/>
              <a:pPr/>
              <a:t>5</a:t>
            </a:fld>
            <a:endParaRPr lang="ar-SA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عنصر نائب للملاحظات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29E3FE4-B0F5-4485-836C-C0C579F6975B}" type="slidenum">
              <a:rPr lang="ar-SA" smtClean="0"/>
              <a:pPr/>
              <a:t>6</a:t>
            </a:fld>
            <a:endParaRPr lang="ar-SA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عنصر نائب للملاحظات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29E3FE4-B0F5-4485-836C-C0C579F6975B}" type="slidenum">
              <a:rPr lang="ar-SA" smtClean="0"/>
              <a:pPr/>
              <a:t>7</a:t>
            </a:fld>
            <a:endParaRPr lang="ar-SA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عنصر نائب للملاحظات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29E3FE4-B0F5-4485-836C-C0C579F6975B}" type="slidenum">
              <a:rPr lang="ar-SA" smtClean="0"/>
              <a:pPr/>
              <a:t>8</a:t>
            </a:fld>
            <a:endParaRPr lang="ar-SA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عنصر نائب للملاحظات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29E3FE4-B0F5-4485-836C-C0C579F6975B}" type="slidenum">
              <a:rPr lang="ar-SA" smtClean="0"/>
              <a:pPr/>
              <a:t>9</a:t>
            </a:fld>
            <a:endParaRPr lang="ar-SA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عنصر نائب للملاحظات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29E3FE4-B0F5-4485-836C-C0C579F6975B}" type="slidenum">
              <a:rPr lang="ar-SA" smtClean="0"/>
              <a:pPr/>
              <a:t>10</a:t>
            </a:fld>
            <a:endParaRPr lang="ar-SA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عنصر نائب للملاحظات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29E3FE4-B0F5-4485-836C-C0C579F6975B}" type="slidenum">
              <a:rPr lang="ar-SA" smtClean="0"/>
              <a:pPr/>
              <a:t>11</a:t>
            </a:fld>
            <a:endParaRPr lang="ar-SA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عنصر نائب للملاحظات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29E3FE4-B0F5-4485-836C-C0C579F6975B}" type="slidenum">
              <a:rPr lang="ar-SA" smtClean="0"/>
              <a:pPr/>
              <a:t>12</a:t>
            </a:fld>
            <a:endParaRPr lang="ar-SA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عنصر نائب للملاحظات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29E3FE4-B0F5-4485-836C-C0C579F6975B}" type="slidenum">
              <a:rPr lang="ar-SA" smtClean="0"/>
              <a:pPr/>
              <a:t>13</a:t>
            </a:fld>
            <a:endParaRPr lang="ar-SA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شريحة عنو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وان فرعي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ar-SA" smtClean="0"/>
              <a:t>انقر لتحرير نمط العنوان الثانوي الرئيسي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347B8C-5876-4C00-8D95-ECF06C42E512}" type="datetimeFigureOut">
              <a:rPr lang="ar-SA" smtClean="0"/>
              <a:pPr/>
              <a:t>14/04/1432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76FAAB-5E85-4CF8-AAE3-74873F375334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عنوان ومحتو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347B8C-5876-4C00-8D95-ECF06C42E512}" type="datetimeFigureOut">
              <a:rPr lang="ar-SA" smtClean="0"/>
              <a:pPr/>
              <a:t>14/04/1432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76FAAB-5E85-4CF8-AAE3-74873F375334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عنوان المقط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r">
              <a:defRPr sz="4000" b="1" cap="all"/>
            </a:lvl1pPr>
          </a:lstStyle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347B8C-5876-4C00-8D95-ECF06C42E512}" type="datetimeFigureOut">
              <a:rPr lang="ar-SA" smtClean="0"/>
              <a:pPr/>
              <a:t>14/04/1432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76FAAB-5E85-4CF8-AAE3-74873F375334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محتويي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347B8C-5876-4C00-8D95-ECF06C42E512}" type="datetimeFigureOut">
              <a:rPr lang="ar-SA" smtClean="0"/>
              <a:pPr/>
              <a:t>14/04/1432</a:t>
            </a:fld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76FAAB-5E85-4CF8-AAE3-74873F375334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مقارن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5" name="عنصر نائب للنص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6" name="عنصر نائب للمحتوى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7" name="عنصر نائب للتاريخ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347B8C-5876-4C00-8D95-ECF06C42E512}" type="datetimeFigureOut">
              <a:rPr lang="ar-SA" smtClean="0"/>
              <a:pPr/>
              <a:t>14/04/1432</a:t>
            </a:fld>
            <a:endParaRPr lang="ar-SA"/>
          </a:p>
        </p:txBody>
      </p:sp>
      <p:sp>
        <p:nvSpPr>
          <p:cNvPr id="8" name="عنصر نائب للتذييل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9" name="عنصر نائب لرقم الشريحة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76FAAB-5E85-4CF8-AAE3-74873F375334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عنوان فق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تاريخ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347B8C-5876-4C00-8D95-ECF06C42E512}" type="datetimeFigureOut">
              <a:rPr lang="ar-SA" smtClean="0"/>
              <a:pPr/>
              <a:t>14/04/1432</a:t>
            </a:fld>
            <a:endParaRPr lang="ar-SA"/>
          </a:p>
        </p:txBody>
      </p:sp>
      <p:sp>
        <p:nvSpPr>
          <p:cNvPr id="4" name="عنصر نائب للتذييل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5" name="عنصر نائب لرقم الشريحة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76FAAB-5E85-4CF8-AAE3-74873F375334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فار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تاريخ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347B8C-5876-4C00-8D95-ECF06C42E512}" type="datetimeFigureOut">
              <a:rPr lang="ar-SA" smtClean="0"/>
              <a:pPr/>
              <a:t>14/04/1432</a:t>
            </a:fld>
            <a:endParaRPr lang="ar-SA"/>
          </a:p>
        </p:txBody>
      </p:sp>
      <p:sp>
        <p:nvSpPr>
          <p:cNvPr id="3" name="عنصر نائب للتذييل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76FAAB-5E85-4CF8-AAE3-74873F375334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محتوى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347B8C-5876-4C00-8D95-ECF06C42E512}" type="datetimeFigureOut">
              <a:rPr lang="ar-SA" smtClean="0"/>
              <a:pPr/>
              <a:t>14/04/1432</a:t>
            </a:fld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76FAAB-5E85-4CF8-AAE3-74873F375334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صورة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صورة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ar-SA"/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347B8C-5876-4C00-8D95-ECF06C42E512}" type="datetimeFigureOut">
              <a:rPr lang="ar-SA" smtClean="0"/>
              <a:pPr/>
              <a:t>14/04/1432</a:t>
            </a:fld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76FAAB-5E85-4CF8-AAE3-74873F375334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عنوان ونص عمود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347B8C-5876-4C00-8D95-ECF06C42E512}" type="datetimeFigureOut">
              <a:rPr lang="ar-SA" smtClean="0"/>
              <a:pPr/>
              <a:t>14/04/1432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76FAAB-5E85-4CF8-AAE3-74873F375334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عنوان ونص عمودي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عمودي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347B8C-5876-4C00-8D95-ECF06C42E512}" type="datetimeFigureOut">
              <a:rPr lang="ar-SA" smtClean="0"/>
              <a:pPr/>
              <a:t>14/04/1432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76FAAB-5E85-4CF8-AAE3-74873F375334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عنوان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1" anchor="ctr">
            <a:normAutofit/>
          </a:bodyPr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3347B8C-5876-4C00-8D95-ECF06C42E512}" type="datetimeFigureOut">
              <a:rPr lang="ar-SA" smtClean="0"/>
              <a:pPr/>
              <a:t>14/04/1432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4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276FAAB-5E85-4CF8-AAE3-74873F375334}" type="slidenum">
              <a:rPr lang="ar-SA" smtClean="0"/>
              <a:pPr/>
              <a:t>‹#›</a:t>
            </a:fld>
            <a:endParaRPr lang="ar-SA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1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r" defTabSz="914400" rtl="1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r" defTabSz="914400" rtl="1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r" defTabSz="914400" rtl="1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r" defTabSz="914400" rtl="1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ar-SA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://www.sehha.com/diseases/cvs/Myocarditis.htm" TargetMode="Externa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gif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2.gif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صورة 4" descr="مرض 1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0"/>
            <a:ext cx="9358346" cy="6857999"/>
          </a:xfrm>
          <a:prstGeom prst="rect">
            <a:avLst/>
          </a:prstGeom>
        </p:spPr>
      </p:pic>
      <p:sp>
        <p:nvSpPr>
          <p:cNvPr id="4" name="مربع نص 3"/>
          <p:cNvSpPr txBox="1"/>
          <p:nvPr/>
        </p:nvSpPr>
        <p:spPr>
          <a:xfrm>
            <a:off x="1714480" y="1142984"/>
            <a:ext cx="6500858" cy="550920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endParaRPr lang="ar-SA" sz="8800" dirty="0" smtClean="0"/>
          </a:p>
          <a:p>
            <a:pPr algn="ctr"/>
            <a:endParaRPr lang="ar-SA" sz="8800" dirty="0"/>
          </a:p>
          <a:p>
            <a:pPr algn="ctr"/>
            <a:r>
              <a:rPr lang="ar-SA" sz="8800" dirty="0" err="1" smtClean="0"/>
              <a:t>الامراض</a:t>
            </a:r>
            <a:r>
              <a:rPr lang="ar-SA" sz="8800" dirty="0" smtClean="0"/>
              <a:t> المعدية الشائعة  </a:t>
            </a:r>
            <a:endParaRPr lang="ar-SA" sz="8800" dirty="0"/>
          </a:p>
        </p:txBody>
      </p:sp>
    </p:spTree>
  </p:cSld>
  <p:clrMapOvr>
    <a:masterClrMapping/>
  </p:clrMapOvr>
  <p:transition spd="slow"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مربع نص 1"/>
          <p:cNvSpPr txBox="1"/>
          <p:nvPr/>
        </p:nvSpPr>
        <p:spPr>
          <a:xfrm>
            <a:off x="3143240" y="0"/>
            <a:ext cx="5857916" cy="7448193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800" b="1" dirty="0" smtClean="0">
                <a:solidFill>
                  <a:schemeClr val="bg2">
                    <a:lumMod val="75000"/>
                  </a:schemeClr>
                </a:solidFill>
              </a:rPr>
              <a:t>جدري الماء :</a:t>
            </a:r>
          </a:p>
          <a:p>
            <a:r>
              <a:rPr lang="ar-SA" sz="2400" b="1" dirty="0" smtClean="0">
                <a:solidFill>
                  <a:schemeClr val="bg1"/>
                </a:solidFill>
              </a:rPr>
              <a:t>ينتج هذا المرض من فيروس يصيب </a:t>
            </a:r>
            <a:r>
              <a:rPr lang="ar-SA" sz="2400" b="1" dirty="0" err="1" smtClean="0">
                <a:solidFill>
                  <a:schemeClr val="bg1"/>
                </a:solidFill>
              </a:rPr>
              <a:t>الاطفال</a:t>
            </a:r>
            <a:r>
              <a:rPr lang="ar-SA" sz="2400" b="1" dirty="0" smtClean="0">
                <a:solidFill>
                  <a:schemeClr val="bg1"/>
                </a:solidFill>
              </a:rPr>
              <a:t> في مختلف </a:t>
            </a:r>
            <a:r>
              <a:rPr lang="ar-SA" sz="2400" b="1" dirty="0" err="1" smtClean="0">
                <a:solidFill>
                  <a:schemeClr val="bg1"/>
                </a:solidFill>
              </a:rPr>
              <a:t>اعمارعم</a:t>
            </a:r>
            <a:r>
              <a:rPr lang="ar-SA" sz="2400" b="1" dirty="0" smtClean="0">
                <a:solidFill>
                  <a:schemeClr val="bg1"/>
                </a:solidFill>
              </a:rPr>
              <a:t> ، ولكنه نادر الحصول في </a:t>
            </a:r>
            <a:r>
              <a:rPr lang="ar-SA" sz="2400" b="1" dirty="0" err="1" smtClean="0">
                <a:solidFill>
                  <a:schemeClr val="bg1"/>
                </a:solidFill>
              </a:rPr>
              <a:t>الاشهر</a:t>
            </a:r>
            <a:r>
              <a:rPr lang="ar-SA" sz="2400" b="1" dirty="0" smtClean="0">
                <a:solidFill>
                  <a:schemeClr val="bg1"/>
                </a:solidFill>
              </a:rPr>
              <a:t> الستة </a:t>
            </a:r>
            <a:r>
              <a:rPr lang="ar-SA" sz="2400" b="1" dirty="0" err="1" smtClean="0">
                <a:solidFill>
                  <a:schemeClr val="bg1"/>
                </a:solidFill>
              </a:rPr>
              <a:t>الاولى</a:t>
            </a:r>
            <a:r>
              <a:rPr lang="ar-SA" sz="2400" b="1" dirty="0" smtClean="0">
                <a:solidFill>
                  <a:schemeClr val="bg1"/>
                </a:solidFill>
              </a:rPr>
              <a:t> من عمر الطفل ،</a:t>
            </a:r>
          </a:p>
          <a:p>
            <a:r>
              <a:rPr lang="ar-SA" sz="2400" b="1" dirty="0" smtClean="0">
                <a:solidFill>
                  <a:schemeClr val="bg1"/>
                </a:solidFill>
              </a:rPr>
              <a:t>إنه مرض معدي ويصيب </a:t>
            </a:r>
            <a:r>
              <a:rPr lang="ar-SA" sz="2400" b="1" dirty="0" err="1" smtClean="0">
                <a:solidFill>
                  <a:schemeClr val="bg1"/>
                </a:solidFill>
              </a:rPr>
              <a:t>غالبآ</a:t>
            </a:r>
            <a:r>
              <a:rPr lang="ar-SA" sz="2400" b="1" dirty="0" smtClean="0">
                <a:solidFill>
                  <a:schemeClr val="bg1"/>
                </a:solidFill>
              </a:rPr>
              <a:t> </a:t>
            </a:r>
            <a:r>
              <a:rPr lang="ar-SA" sz="2400" b="1" dirty="0" err="1" smtClean="0">
                <a:solidFill>
                  <a:schemeClr val="bg1"/>
                </a:solidFill>
              </a:rPr>
              <a:t>الاطفال</a:t>
            </a:r>
            <a:r>
              <a:rPr lang="ar-SA" sz="2400" b="1" dirty="0" smtClean="0">
                <a:solidFill>
                  <a:schemeClr val="bg1"/>
                </a:solidFill>
              </a:rPr>
              <a:t> في عمر السنتين ، وكلما كان المصاب اكبر سنآ كانت الاعراض أكثر حدة .</a:t>
            </a:r>
          </a:p>
          <a:p>
            <a:r>
              <a:rPr lang="ar-SA" sz="2400" b="1" dirty="0" smtClean="0">
                <a:solidFill>
                  <a:schemeClr val="bg1"/>
                </a:solidFill>
              </a:rPr>
              <a:t>يظهر الطفح الجلدي بعد مرور يوم واحد على بدء </a:t>
            </a:r>
            <a:r>
              <a:rPr lang="ar-SA" sz="2400" b="1" dirty="0" err="1" smtClean="0">
                <a:solidFill>
                  <a:schemeClr val="bg1"/>
                </a:solidFill>
              </a:rPr>
              <a:t>الاعراض</a:t>
            </a:r>
            <a:r>
              <a:rPr lang="ar-SA" sz="2400" b="1" dirty="0" smtClean="0">
                <a:solidFill>
                  <a:schemeClr val="bg1"/>
                </a:solidFill>
              </a:rPr>
              <a:t> ، وتظهر </a:t>
            </a:r>
            <a:r>
              <a:rPr lang="ar-SA" sz="2400" b="1" dirty="0" err="1" smtClean="0">
                <a:solidFill>
                  <a:schemeClr val="bg1"/>
                </a:solidFill>
              </a:rPr>
              <a:t>الافات</a:t>
            </a:r>
            <a:r>
              <a:rPr lang="ar-SA" sz="2400" b="1" dirty="0" smtClean="0">
                <a:solidFill>
                  <a:schemeClr val="bg1"/>
                </a:solidFill>
              </a:rPr>
              <a:t> الجلدية في مجموعات تكون بداية في </a:t>
            </a:r>
            <a:r>
              <a:rPr lang="ar-SA" sz="2400" b="1" dirty="0" err="1" smtClean="0">
                <a:solidFill>
                  <a:schemeClr val="bg1"/>
                </a:solidFill>
              </a:rPr>
              <a:t>فرة</a:t>
            </a:r>
            <a:r>
              <a:rPr lang="ar-SA" sz="2400" b="1" dirty="0" smtClean="0">
                <a:solidFill>
                  <a:schemeClr val="bg1"/>
                </a:solidFill>
              </a:rPr>
              <a:t> الرأس والوجه ، ونهاية في الصدر واعلى الظهر .</a:t>
            </a:r>
          </a:p>
          <a:p>
            <a:r>
              <a:rPr lang="ar-SA" sz="2400" b="1" dirty="0" smtClean="0">
                <a:solidFill>
                  <a:schemeClr val="bg1"/>
                </a:solidFill>
              </a:rPr>
              <a:t>يتعلق الشفاء من جدري الماء بانتهاء الطفح الجلدي</a:t>
            </a:r>
          </a:p>
          <a:p>
            <a:endParaRPr lang="ar-SA" sz="2400" b="1" dirty="0" smtClean="0">
              <a:solidFill>
                <a:schemeClr val="bg1"/>
              </a:solidFill>
            </a:endParaRPr>
          </a:p>
          <a:p>
            <a:r>
              <a:rPr lang="ar-SA" sz="2400" b="1" dirty="0" smtClean="0">
                <a:solidFill>
                  <a:schemeClr val="bg1"/>
                </a:solidFill>
              </a:rPr>
              <a:t>يوّلد هذا المرض رغبة في </a:t>
            </a:r>
            <a:r>
              <a:rPr lang="ar-SA" sz="2400" b="1" dirty="0" err="1" smtClean="0">
                <a:solidFill>
                  <a:schemeClr val="bg1"/>
                </a:solidFill>
              </a:rPr>
              <a:t>الحكاك</a:t>
            </a:r>
            <a:r>
              <a:rPr lang="ar-SA" sz="2400" b="1" dirty="0" smtClean="0">
                <a:solidFill>
                  <a:schemeClr val="bg1"/>
                </a:solidFill>
              </a:rPr>
              <a:t> لدى المصاب ، وتحتاج القشرة إلى 10 ايام حتى تجف وتسقط من تلقاء نفسها .</a:t>
            </a:r>
          </a:p>
          <a:p>
            <a:endParaRPr lang="ar-SA" sz="2400" b="1" dirty="0" smtClean="0">
              <a:solidFill>
                <a:schemeClr val="bg1"/>
              </a:solidFill>
            </a:endParaRPr>
          </a:p>
          <a:p>
            <a:r>
              <a:rPr lang="ar-SA" sz="2400" b="1" dirty="0" smtClean="0">
                <a:solidFill>
                  <a:schemeClr val="bg1"/>
                </a:solidFill>
              </a:rPr>
              <a:t>إذا انتزعت القشرة من جراء </a:t>
            </a:r>
            <a:r>
              <a:rPr lang="ar-SA" sz="2400" b="1" dirty="0" err="1" smtClean="0">
                <a:solidFill>
                  <a:schemeClr val="bg1"/>
                </a:solidFill>
              </a:rPr>
              <a:t>الحكاك</a:t>
            </a:r>
            <a:r>
              <a:rPr lang="ar-SA" sz="2400" b="1" dirty="0" smtClean="0">
                <a:solidFill>
                  <a:schemeClr val="bg1"/>
                </a:solidFill>
              </a:rPr>
              <a:t> وقبل </a:t>
            </a:r>
            <a:r>
              <a:rPr lang="ar-SA" sz="2400" b="1" dirty="0" err="1" smtClean="0">
                <a:solidFill>
                  <a:schemeClr val="bg1"/>
                </a:solidFill>
              </a:rPr>
              <a:t>الاوان</a:t>
            </a:r>
            <a:r>
              <a:rPr lang="ar-SA" sz="2400" b="1" dirty="0" smtClean="0">
                <a:solidFill>
                  <a:schemeClr val="bg1"/>
                </a:solidFill>
              </a:rPr>
              <a:t> ، فإن </a:t>
            </a:r>
            <a:r>
              <a:rPr lang="ar-SA" sz="2400" b="1" dirty="0" err="1" smtClean="0">
                <a:solidFill>
                  <a:schemeClr val="bg1"/>
                </a:solidFill>
              </a:rPr>
              <a:t>الانتان</a:t>
            </a:r>
            <a:r>
              <a:rPr lang="ar-SA" sz="2400" b="1" dirty="0" smtClean="0">
                <a:solidFill>
                  <a:schemeClr val="bg1"/>
                </a:solidFill>
              </a:rPr>
              <a:t> يتضاعف وتبقى </a:t>
            </a:r>
            <a:r>
              <a:rPr lang="ar-SA" sz="2400" b="1" dirty="0" err="1" smtClean="0">
                <a:solidFill>
                  <a:schemeClr val="bg1"/>
                </a:solidFill>
              </a:rPr>
              <a:t>اثار</a:t>
            </a:r>
            <a:r>
              <a:rPr lang="ar-SA" sz="2400" b="1" dirty="0" smtClean="0">
                <a:solidFill>
                  <a:schemeClr val="bg1"/>
                </a:solidFill>
              </a:rPr>
              <a:t> الندوب بعد الشفاء فلا تزول .</a:t>
            </a:r>
          </a:p>
          <a:p>
            <a:r>
              <a:rPr lang="ar-SA" sz="2400" dirty="0" smtClean="0"/>
              <a:t/>
            </a:r>
            <a:br>
              <a:rPr lang="ar-SA" sz="2400" dirty="0" smtClean="0"/>
            </a:br>
            <a:endParaRPr lang="ar-SA" sz="2400" b="1" dirty="0" smtClean="0">
              <a:solidFill>
                <a:schemeClr val="bg1"/>
              </a:solidFill>
            </a:endParaRPr>
          </a:p>
          <a:p>
            <a:endParaRPr lang="ar-SA" dirty="0">
              <a:solidFill>
                <a:schemeClr val="bg1"/>
              </a:solidFill>
            </a:endParaRPr>
          </a:p>
        </p:txBody>
      </p:sp>
      <p:pic>
        <p:nvPicPr>
          <p:cNvPr id="3" name="صورة 2" descr="جدري  الماء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0"/>
            <a:ext cx="2928926" cy="6858000"/>
          </a:xfrm>
          <a:prstGeom prst="rect">
            <a:avLst/>
          </a:prstGeom>
        </p:spPr>
      </p:pic>
    </p:spTree>
  </p:cSld>
  <p:clrMapOvr>
    <a:masterClrMapping/>
  </p:clrMapOvr>
  <p:transition spd="slow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مربع نص 1"/>
          <p:cNvSpPr txBox="1"/>
          <p:nvPr/>
        </p:nvSpPr>
        <p:spPr>
          <a:xfrm>
            <a:off x="2786050" y="500042"/>
            <a:ext cx="6143636" cy="5632311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400" b="1" dirty="0" err="1" smtClean="0">
                <a:solidFill>
                  <a:schemeClr val="bg2">
                    <a:lumMod val="75000"/>
                  </a:schemeClr>
                </a:solidFill>
              </a:rPr>
              <a:t>اعراض</a:t>
            </a:r>
            <a:r>
              <a:rPr lang="ar-SA" sz="2400" b="1" dirty="0" smtClean="0">
                <a:solidFill>
                  <a:schemeClr val="bg2">
                    <a:lumMod val="75000"/>
                  </a:schemeClr>
                </a:solidFill>
              </a:rPr>
              <a:t> جدري الماء :</a:t>
            </a:r>
          </a:p>
          <a:p>
            <a:endParaRPr lang="ar-SA" sz="2800" b="1" dirty="0" smtClean="0">
              <a:solidFill>
                <a:schemeClr val="bg1"/>
              </a:solidFill>
            </a:endParaRPr>
          </a:p>
          <a:p>
            <a:r>
              <a:rPr lang="ar-SA" sz="2800" b="1" dirty="0" smtClean="0">
                <a:solidFill>
                  <a:schemeClr val="bg1"/>
                </a:solidFill>
              </a:rPr>
              <a:t>. </a:t>
            </a:r>
            <a:r>
              <a:rPr lang="ar-SA" sz="2800" b="1" dirty="0" err="1" smtClean="0">
                <a:solidFill>
                  <a:schemeClr val="bg1"/>
                </a:solidFill>
              </a:rPr>
              <a:t>غالبآ</a:t>
            </a:r>
            <a:r>
              <a:rPr lang="ar-SA" sz="2800" b="1" dirty="0" smtClean="0">
                <a:solidFill>
                  <a:schemeClr val="bg1"/>
                </a:solidFill>
              </a:rPr>
              <a:t> ما يترافق مع جدري الماء ارتفاع في الحرارة</a:t>
            </a:r>
          </a:p>
          <a:p>
            <a:r>
              <a:rPr lang="ar-SA" sz="2800" b="1" dirty="0" smtClean="0">
                <a:solidFill>
                  <a:schemeClr val="bg1"/>
                </a:solidFill>
              </a:rPr>
              <a:t>. </a:t>
            </a:r>
            <a:r>
              <a:rPr lang="ar-SA" sz="2800" b="1" dirty="0" err="1" smtClean="0">
                <a:solidFill>
                  <a:schemeClr val="bg1"/>
                </a:solidFill>
              </a:rPr>
              <a:t>الحكاك</a:t>
            </a:r>
            <a:r>
              <a:rPr lang="ar-SA" sz="2800" b="1" dirty="0" smtClean="0">
                <a:solidFill>
                  <a:schemeClr val="bg1"/>
                </a:solidFill>
              </a:rPr>
              <a:t> هو </a:t>
            </a:r>
            <a:r>
              <a:rPr lang="ar-SA" sz="2800" b="1" dirty="0" err="1" smtClean="0">
                <a:solidFill>
                  <a:schemeClr val="bg1"/>
                </a:solidFill>
              </a:rPr>
              <a:t>اكثر</a:t>
            </a:r>
            <a:r>
              <a:rPr lang="ar-SA" sz="2800" b="1" dirty="0" smtClean="0">
                <a:solidFill>
                  <a:schemeClr val="bg1"/>
                </a:solidFill>
              </a:rPr>
              <a:t> </a:t>
            </a:r>
            <a:r>
              <a:rPr lang="ar-SA" sz="2800" b="1" dirty="0" err="1" smtClean="0">
                <a:solidFill>
                  <a:schemeClr val="bg1"/>
                </a:solidFill>
              </a:rPr>
              <a:t>اعراض</a:t>
            </a:r>
            <a:r>
              <a:rPr lang="ar-SA" sz="2800" b="1" dirty="0" smtClean="0">
                <a:solidFill>
                  <a:schemeClr val="bg1"/>
                </a:solidFill>
              </a:rPr>
              <a:t> جدري الماء </a:t>
            </a:r>
            <a:r>
              <a:rPr lang="ar-SA" sz="2800" b="1" dirty="0" err="1" smtClean="0">
                <a:solidFill>
                  <a:schemeClr val="bg1"/>
                </a:solidFill>
              </a:rPr>
              <a:t>ازعاجآ</a:t>
            </a:r>
            <a:endParaRPr lang="ar-SA" sz="2800" b="1" dirty="0" smtClean="0">
              <a:solidFill>
                <a:schemeClr val="bg1"/>
              </a:solidFill>
            </a:endParaRPr>
          </a:p>
          <a:p>
            <a:r>
              <a:rPr lang="ar-SA" sz="2800" b="1" dirty="0" smtClean="0">
                <a:solidFill>
                  <a:schemeClr val="bg1"/>
                </a:solidFill>
              </a:rPr>
              <a:t>. نقص في الشهية </a:t>
            </a:r>
            <a:r>
              <a:rPr lang="ar-SA" sz="2800" b="1" dirty="0" err="1" smtClean="0">
                <a:solidFill>
                  <a:schemeClr val="bg1"/>
                </a:solidFill>
              </a:rPr>
              <a:t>الى</a:t>
            </a:r>
            <a:r>
              <a:rPr lang="ar-SA" sz="2800" b="1" dirty="0" smtClean="0">
                <a:solidFill>
                  <a:schemeClr val="bg1"/>
                </a:solidFill>
              </a:rPr>
              <a:t> الطعام</a:t>
            </a:r>
          </a:p>
          <a:p>
            <a:r>
              <a:rPr lang="ar-SA" sz="2800" b="1" dirty="0" smtClean="0">
                <a:solidFill>
                  <a:schemeClr val="bg1"/>
                </a:solidFill>
              </a:rPr>
              <a:t>. احتقان </a:t>
            </a:r>
            <a:r>
              <a:rPr lang="ar-SA" sz="2800" b="1" dirty="0" err="1" smtClean="0">
                <a:solidFill>
                  <a:schemeClr val="bg1"/>
                </a:solidFill>
              </a:rPr>
              <a:t>الاوعية</a:t>
            </a:r>
            <a:r>
              <a:rPr lang="ar-SA" sz="2800" b="1" dirty="0" smtClean="0">
                <a:solidFill>
                  <a:schemeClr val="bg1"/>
                </a:solidFill>
              </a:rPr>
              <a:t> الدموية في العينين</a:t>
            </a:r>
          </a:p>
          <a:p>
            <a:r>
              <a:rPr lang="ar-SA" sz="2800" b="1" dirty="0" smtClean="0">
                <a:solidFill>
                  <a:schemeClr val="bg1"/>
                </a:solidFill>
              </a:rPr>
              <a:t>. زكام وعطس </a:t>
            </a:r>
            <a:r>
              <a:rPr lang="ar-SA" sz="2800" b="1" dirty="0" err="1" smtClean="0">
                <a:solidFill>
                  <a:schemeClr val="bg1"/>
                </a:solidFill>
              </a:rPr>
              <a:t>والم</a:t>
            </a:r>
            <a:r>
              <a:rPr lang="ar-SA" sz="2800" b="1" dirty="0" smtClean="0">
                <a:solidFill>
                  <a:schemeClr val="bg1"/>
                </a:solidFill>
              </a:rPr>
              <a:t> في الحنجرة</a:t>
            </a:r>
          </a:p>
          <a:p>
            <a:r>
              <a:rPr lang="ar-SA" sz="2800" b="1" dirty="0" smtClean="0">
                <a:solidFill>
                  <a:schemeClr val="bg1"/>
                </a:solidFill>
              </a:rPr>
              <a:t>. ظهور طفح جلدي على شكل حبيبات تحتوي على سائل شفاف</a:t>
            </a:r>
          </a:p>
          <a:p>
            <a:endParaRPr lang="ar-SA" sz="2800" b="1" dirty="0" smtClean="0">
              <a:solidFill>
                <a:schemeClr val="bg1"/>
              </a:solidFill>
            </a:endParaRPr>
          </a:p>
          <a:p>
            <a:r>
              <a:rPr lang="ar-SA" sz="2800" b="1" dirty="0" smtClean="0">
                <a:solidFill>
                  <a:schemeClr val="bg1"/>
                </a:solidFill>
              </a:rPr>
              <a:t> </a:t>
            </a:r>
          </a:p>
          <a:p>
            <a:endParaRPr lang="ar-SA" sz="2800" dirty="0">
              <a:solidFill>
                <a:schemeClr val="bg1"/>
              </a:solidFill>
            </a:endParaRPr>
          </a:p>
        </p:txBody>
      </p:sp>
      <p:pic>
        <p:nvPicPr>
          <p:cNvPr id="3" name="صورة 2" descr="3 (1)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 rot="20517233">
            <a:off x="642910" y="571480"/>
            <a:ext cx="2090738" cy="2838450"/>
          </a:xfrm>
          <a:prstGeom prst="rect">
            <a:avLst/>
          </a:prstGeom>
        </p:spPr>
      </p:pic>
      <p:pic>
        <p:nvPicPr>
          <p:cNvPr id="4" name="صورة 3" descr="10965_1177344026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 rot="605568">
            <a:off x="826809" y="4273503"/>
            <a:ext cx="2451289" cy="2284485"/>
          </a:xfrm>
          <a:prstGeom prst="rect">
            <a:avLst/>
          </a:prstGeom>
        </p:spPr>
      </p:pic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1000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صورة 2" descr="ا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3286100"/>
            <a:ext cx="3143272" cy="3571900"/>
          </a:xfrm>
          <a:prstGeom prst="rect">
            <a:avLst/>
          </a:prstGeom>
        </p:spPr>
      </p:pic>
      <p:sp>
        <p:nvSpPr>
          <p:cNvPr id="2" name="مربع نص 1"/>
          <p:cNvSpPr txBox="1"/>
          <p:nvPr/>
        </p:nvSpPr>
        <p:spPr>
          <a:xfrm>
            <a:off x="2857488" y="857232"/>
            <a:ext cx="5929354" cy="529375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400" b="1" dirty="0" smtClean="0">
                <a:solidFill>
                  <a:schemeClr val="bg2">
                    <a:lumMod val="75000"/>
                  </a:schemeClr>
                </a:solidFill>
              </a:rPr>
              <a:t>ما يجب أن تفعله </a:t>
            </a:r>
            <a:r>
              <a:rPr lang="ar-SA" sz="2400" b="1" dirty="0" err="1" smtClean="0">
                <a:solidFill>
                  <a:schemeClr val="bg2">
                    <a:lumMod val="75000"/>
                  </a:schemeClr>
                </a:solidFill>
              </a:rPr>
              <a:t>الام</a:t>
            </a:r>
            <a:r>
              <a:rPr lang="ar-SA" sz="2400" b="1" dirty="0" smtClean="0">
                <a:solidFill>
                  <a:schemeClr val="bg2">
                    <a:lumMod val="75000"/>
                  </a:schemeClr>
                </a:solidFill>
              </a:rPr>
              <a:t> :</a:t>
            </a:r>
          </a:p>
          <a:p>
            <a:r>
              <a:rPr lang="ar-SA" b="1" dirty="0" smtClean="0">
                <a:solidFill>
                  <a:schemeClr val="bg1"/>
                </a:solidFill>
              </a:rPr>
              <a:t> </a:t>
            </a:r>
            <a:endParaRPr lang="ar-SA" sz="2000" b="1" dirty="0" smtClean="0">
              <a:solidFill>
                <a:schemeClr val="bg1"/>
              </a:solidFill>
            </a:endParaRPr>
          </a:p>
          <a:p>
            <a:pPr algn="justLow"/>
            <a:r>
              <a:rPr lang="ar-SA" sz="2000" b="1" dirty="0" smtClean="0">
                <a:solidFill>
                  <a:schemeClr val="bg1"/>
                </a:solidFill>
              </a:rPr>
              <a:t>- تمنع طفلها المصاب من </a:t>
            </a:r>
            <a:r>
              <a:rPr lang="ar-SA" sz="2000" b="1" dirty="0" err="1" smtClean="0">
                <a:solidFill>
                  <a:schemeClr val="bg1"/>
                </a:solidFill>
              </a:rPr>
              <a:t>الحكاك</a:t>
            </a:r>
            <a:r>
              <a:rPr lang="ar-SA" sz="2000" b="1" dirty="0" smtClean="0">
                <a:solidFill>
                  <a:schemeClr val="bg1"/>
                </a:solidFill>
              </a:rPr>
              <a:t>  </a:t>
            </a:r>
            <a:r>
              <a:rPr lang="ar-SA" sz="2000" b="1" dirty="0" err="1" smtClean="0">
                <a:solidFill>
                  <a:schemeClr val="bg1"/>
                </a:solidFill>
              </a:rPr>
              <a:t>واسقاط</a:t>
            </a:r>
            <a:r>
              <a:rPr lang="ar-SA" sz="2000" b="1" dirty="0" smtClean="0">
                <a:solidFill>
                  <a:schemeClr val="bg1"/>
                </a:solidFill>
              </a:rPr>
              <a:t> القشور قبل جفافها كي لا يقع المصاب </a:t>
            </a:r>
            <a:r>
              <a:rPr lang="ar-SA" sz="2000" b="1" dirty="0" err="1" smtClean="0">
                <a:solidFill>
                  <a:schemeClr val="bg1"/>
                </a:solidFill>
              </a:rPr>
              <a:t>بالانتان</a:t>
            </a:r>
            <a:r>
              <a:rPr lang="ar-SA" sz="2000" b="1" dirty="0" smtClean="0">
                <a:solidFill>
                  <a:schemeClr val="bg1"/>
                </a:solidFill>
              </a:rPr>
              <a:t> ، وكي لا تبقى </a:t>
            </a:r>
            <a:r>
              <a:rPr lang="ar-SA" sz="2000" b="1" dirty="0" err="1" smtClean="0">
                <a:solidFill>
                  <a:schemeClr val="bg1"/>
                </a:solidFill>
              </a:rPr>
              <a:t>اثار</a:t>
            </a:r>
            <a:r>
              <a:rPr lang="ar-SA" sz="2000" b="1" dirty="0" smtClean="0">
                <a:solidFill>
                  <a:schemeClr val="bg1"/>
                </a:solidFill>
              </a:rPr>
              <a:t> الندوب ظاهرة بعد الشفاء</a:t>
            </a:r>
          </a:p>
          <a:p>
            <a:pPr algn="justLow"/>
            <a:r>
              <a:rPr lang="ar-SA" sz="2000" b="1" dirty="0" smtClean="0">
                <a:solidFill>
                  <a:schemeClr val="bg1"/>
                </a:solidFill>
              </a:rPr>
              <a:t>- يحظر على </a:t>
            </a:r>
            <a:r>
              <a:rPr lang="ar-SA" sz="2000" b="1" dirty="0" err="1" smtClean="0">
                <a:solidFill>
                  <a:schemeClr val="bg1"/>
                </a:solidFill>
              </a:rPr>
              <a:t>الام</a:t>
            </a:r>
            <a:r>
              <a:rPr lang="ar-SA" sz="2000" b="1" dirty="0" smtClean="0">
                <a:solidFill>
                  <a:schemeClr val="bg1"/>
                </a:solidFill>
              </a:rPr>
              <a:t> غسل شعر الولد أو اخذ المصاب إلى الحمام قبل سقوط القشور وعليها باستعمال البودرة المهدئة .</a:t>
            </a:r>
          </a:p>
          <a:p>
            <a:pPr algn="justLow"/>
            <a:r>
              <a:rPr lang="ar-SA" sz="2000" b="1" dirty="0" smtClean="0">
                <a:solidFill>
                  <a:schemeClr val="bg1"/>
                </a:solidFill>
              </a:rPr>
              <a:t>- تنتقل العدوى بواسطة الاحتكاك المباشر ، لذا يجب عزل الطفل المصاب عن الاخرين ، خاصة إذا كان في المدرسة ، ويجب عدم استعمال الاغطية الصوفية .</a:t>
            </a:r>
          </a:p>
          <a:p>
            <a:pPr algn="justLow"/>
            <a:r>
              <a:rPr lang="ar-SA" sz="2000" b="1" dirty="0" smtClean="0">
                <a:solidFill>
                  <a:schemeClr val="bg1"/>
                </a:solidFill>
              </a:rPr>
              <a:t>- على </a:t>
            </a:r>
            <a:r>
              <a:rPr lang="ar-SA" sz="2000" b="1" dirty="0" err="1" smtClean="0">
                <a:solidFill>
                  <a:schemeClr val="bg1"/>
                </a:solidFill>
              </a:rPr>
              <a:t>الام</a:t>
            </a:r>
            <a:r>
              <a:rPr lang="ar-SA" sz="2000" b="1" dirty="0" smtClean="0">
                <a:solidFill>
                  <a:schemeClr val="bg1"/>
                </a:solidFill>
              </a:rPr>
              <a:t> أن تعلم </a:t>
            </a:r>
            <a:r>
              <a:rPr lang="ar-SA" sz="2000" b="1" dirty="0" err="1" smtClean="0">
                <a:solidFill>
                  <a:schemeClr val="bg1"/>
                </a:solidFill>
              </a:rPr>
              <a:t>أيضآ</a:t>
            </a:r>
            <a:r>
              <a:rPr lang="ar-SA" sz="2000" b="1" dirty="0" smtClean="0">
                <a:solidFill>
                  <a:schemeClr val="bg1"/>
                </a:solidFill>
              </a:rPr>
              <a:t> أن العدوى قد تنتقل عبر الهواء عن طريق </a:t>
            </a:r>
            <a:r>
              <a:rPr lang="ar-SA" sz="2000" b="1" dirty="0" err="1" smtClean="0">
                <a:solidFill>
                  <a:schemeClr val="bg1"/>
                </a:solidFill>
              </a:rPr>
              <a:t>افرازات</a:t>
            </a:r>
            <a:r>
              <a:rPr lang="ar-SA" sz="2000" b="1" dirty="0" smtClean="0">
                <a:solidFill>
                  <a:schemeClr val="bg1"/>
                </a:solidFill>
              </a:rPr>
              <a:t> </a:t>
            </a:r>
            <a:r>
              <a:rPr lang="ar-SA" sz="2000" b="1" dirty="0" err="1" smtClean="0">
                <a:solidFill>
                  <a:schemeClr val="bg1"/>
                </a:solidFill>
              </a:rPr>
              <a:t>الانف</a:t>
            </a:r>
            <a:r>
              <a:rPr lang="ar-SA" sz="2000" b="1" dirty="0" smtClean="0">
                <a:solidFill>
                  <a:schemeClr val="bg1"/>
                </a:solidFill>
              </a:rPr>
              <a:t> أو الحنجرة أو عملية التنفس .</a:t>
            </a:r>
          </a:p>
          <a:p>
            <a:pPr algn="justLow"/>
            <a:r>
              <a:rPr lang="ar-SA" sz="2000" b="1" dirty="0" smtClean="0">
                <a:solidFill>
                  <a:schemeClr val="bg1"/>
                </a:solidFill>
              </a:rPr>
              <a:t>- لا يعتبر جدري الماء </a:t>
            </a:r>
            <a:r>
              <a:rPr lang="ar-SA" sz="2000" b="1" dirty="0" err="1" smtClean="0">
                <a:solidFill>
                  <a:schemeClr val="bg1"/>
                </a:solidFill>
              </a:rPr>
              <a:t>مرضآ</a:t>
            </a:r>
            <a:r>
              <a:rPr lang="ar-SA" sz="2000" b="1" dirty="0" smtClean="0">
                <a:solidFill>
                  <a:schemeClr val="bg1"/>
                </a:solidFill>
              </a:rPr>
              <a:t> </a:t>
            </a:r>
            <a:r>
              <a:rPr lang="ar-SA" sz="2000" b="1" dirty="0" err="1" smtClean="0">
                <a:solidFill>
                  <a:schemeClr val="bg1"/>
                </a:solidFill>
              </a:rPr>
              <a:t>خطرآ</a:t>
            </a:r>
            <a:r>
              <a:rPr lang="ar-SA" sz="2000" b="1" dirty="0" smtClean="0">
                <a:solidFill>
                  <a:schemeClr val="bg1"/>
                </a:solidFill>
              </a:rPr>
              <a:t> ، لكن من </a:t>
            </a:r>
            <a:r>
              <a:rPr lang="ar-SA" sz="2000" b="1" dirty="0" err="1" smtClean="0">
                <a:solidFill>
                  <a:schemeClr val="bg1"/>
                </a:solidFill>
              </a:rPr>
              <a:t>الافضل</a:t>
            </a:r>
            <a:r>
              <a:rPr lang="ar-SA" sz="2000" b="1" dirty="0" smtClean="0">
                <a:solidFill>
                  <a:schemeClr val="bg1"/>
                </a:solidFill>
              </a:rPr>
              <a:t> أن يصاب به الطفل قبل بلوغ سن الدراسة </a:t>
            </a:r>
            <a:r>
              <a:rPr lang="ar-SA" sz="2000" b="1" dirty="0" err="1" smtClean="0">
                <a:solidFill>
                  <a:schemeClr val="bg1"/>
                </a:solidFill>
              </a:rPr>
              <a:t>لانه</a:t>
            </a:r>
            <a:r>
              <a:rPr lang="ar-SA" sz="2000" b="1" dirty="0" smtClean="0">
                <a:solidFill>
                  <a:schemeClr val="bg1"/>
                </a:solidFill>
              </a:rPr>
              <a:t> يكون </a:t>
            </a:r>
            <a:r>
              <a:rPr lang="ar-SA" sz="2000" b="1" dirty="0" err="1" smtClean="0">
                <a:solidFill>
                  <a:schemeClr val="bg1"/>
                </a:solidFill>
              </a:rPr>
              <a:t>خفيفآ</a:t>
            </a:r>
            <a:r>
              <a:rPr lang="ar-SA" sz="2000" b="1" dirty="0" smtClean="0">
                <a:solidFill>
                  <a:schemeClr val="bg1"/>
                </a:solidFill>
              </a:rPr>
              <a:t> من جهة </a:t>
            </a:r>
            <a:r>
              <a:rPr lang="ar-SA" sz="2000" b="1" dirty="0" err="1" smtClean="0">
                <a:solidFill>
                  <a:schemeClr val="bg1"/>
                </a:solidFill>
              </a:rPr>
              <a:t>ولانه</a:t>
            </a:r>
            <a:r>
              <a:rPr lang="ar-SA" sz="2000" b="1" dirty="0" smtClean="0">
                <a:solidFill>
                  <a:schemeClr val="bg1"/>
                </a:solidFill>
              </a:rPr>
              <a:t> يشكل مناعة في الجسم ولا </a:t>
            </a:r>
            <a:r>
              <a:rPr lang="ar-SA" sz="2000" b="1" dirty="0" err="1" smtClean="0">
                <a:solidFill>
                  <a:schemeClr val="bg1"/>
                </a:solidFill>
              </a:rPr>
              <a:t>يعدي</a:t>
            </a:r>
            <a:r>
              <a:rPr lang="ar-SA" sz="2000" b="1" dirty="0" smtClean="0">
                <a:solidFill>
                  <a:schemeClr val="bg1"/>
                </a:solidFill>
              </a:rPr>
              <a:t> </a:t>
            </a:r>
            <a:r>
              <a:rPr lang="ar-SA" sz="2000" b="1" dirty="0" err="1" smtClean="0">
                <a:solidFill>
                  <a:schemeClr val="bg1"/>
                </a:solidFill>
              </a:rPr>
              <a:t>الاخرين</a:t>
            </a:r>
            <a:r>
              <a:rPr lang="ar-SA" sz="2000" b="1" dirty="0" smtClean="0">
                <a:solidFill>
                  <a:schemeClr val="bg1"/>
                </a:solidFill>
              </a:rPr>
              <a:t> من جهة ثانية .</a:t>
            </a:r>
          </a:p>
          <a:p>
            <a:pPr algn="justLow"/>
            <a:r>
              <a:rPr lang="ar-SA" sz="2000" b="1" dirty="0" smtClean="0">
                <a:solidFill>
                  <a:schemeClr val="bg1"/>
                </a:solidFill>
              </a:rPr>
              <a:t>- لا توجد طريقة فعالة لمنع </a:t>
            </a:r>
            <a:r>
              <a:rPr lang="ar-SA" sz="2000" b="1" dirty="0" err="1" smtClean="0">
                <a:solidFill>
                  <a:schemeClr val="bg1"/>
                </a:solidFill>
              </a:rPr>
              <a:t>الاصابة</a:t>
            </a:r>
            <a:r>
              <a:rPr lang="ar-SA" sz="2000" b="1" dirty="0" smtClean="0">
                <a:solidFill>
                  <a:schemeClr val="bg1"/>
                </a:solidFill>
              </a:rPr>
              <a:t> بجدري الماء عن طريق التلقيح .</a:t>
            </a:r>
          </a:p>
          <a:p>
            <a:pPr algn="justLow"/>
            <a:r>
              <a:rPr lang="ar-SA" b="1" dirty="0" smtClean="0">
                <a:solidFill>
                  <a:schemeClr val="bg1"/>
                </a:solidFill>
              </a:rPr>
              <a:t> </a:t>
            </a:r>
          </a:p>
          <a:p>
            <a:pPr algn="justLow"/>
            <a:endParaRPr lang="ar-SA" dirty="0"/>
          </a:p>
        </p:txBody>
      </p:sp>
    </p:spTree>
  </p:cSld>
  <p:clrMapOvr>
    <a:masterClrMapping/>
  </p:clrMapOvr>
  <p:transition spd="med"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مربع نص 1"/>
          <p:cNvSpPr txBox="1"/>
          <p:nvPr/>
        </p:nvSpPr>
        <p:spPr>
          <a:xfrm>
            <a:off x="4429124" y="357166"/>
            <a:ext cx="4286280" cy="634019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800" b="1" dirty="0" smtClean="0">
                <a:solidFill>
                  <a:schemeClr val="bg2">
                    <a:lumMod val="75000"/>
                  </a:schemeClr>
                </a:solidFill>
              </a:rPr>
              <a:t>علاج جدري الماء :</a:t>
            </a:r>
          </a:p>
          <a:p>
            <a:r>
              <a:rPr lang="ar-SA" b="1" dirty="0" smtClean="0">
                <a:solidFill>
                  <a:schemeClr val="bg1"/>
                </a:solidFill>
              </a:rPr>
              <a:t> </a:t>
            </a:r>
          </a:p>
          <a:p>
            <a:r>
              <a:rPr lang="ar-SA" sz="2400" b="1" dirty="0" smtClean="0">
                <a:solidFill>
                  <a:schemeClr val="bg1"/>
                </a:solidFill>
              </a:rPr>
              <a:t>عزل المصاب في المنزل </a:t>
            </a:r>
            <a:r>
              <a:rPr lang="ar-SA" sz="2400" b="1" dirty="0" err="1" smtClean="0">
                <a:solidFill>
                  <a:schemeClr val="bg1"/>
                </a:solidFill>
              </a:rPr>
              <a:t>منعآ</a:t>
            </a:r>
            <a:r>
              <a:rPr lang="ar-SA" sz="2400" b="1" dirty="0" smtClean="0">
                <a:solidFill>
                  <a:schemeClr val="bg1"/>
                </a:solidFill>
              </a:rPr>
              <a:t> للعدوى</a:t>
            </a:r>
          </a:p>
          <a:p>
            <a:r>
              <a:rPr lang="ar-SA" sz="2400" b="1" dirty="0" smtClean="0">
                <a:solidFill>
                  <a:schemeClr val="bg1"/>
                </a:solidFill>
              </a:rPr>
              <a:t>المحافظة على نظام غذائي سهل وغني بالفيتامينات والسوائل الدافئة</a:t>
            </a:r>
          </a:p>
          <a:p>
            <a:r>
              <a:rPr lang="ar-SA" sz="2400" b="1" dirty="0" smtClean="0">
                <a:solidFill>
                  <a:schemeClr val="bg1"/>
                </a:solidFill>
              </a:rPr>
              <a:t>تأمين الراحة للمصاب في سرير مستقل وفي غرفة خاصة</a:t>
            </a:r>
          </a:p>
          <a:p>
            <a:r>
              <a:rPr lang="ar-SA" sz="2400" b="1" dirty="0" smtClean="0">
                <a:solidFill>
                  <a:schemeClr val="bg1"/>
                </a:solidFill>
              </a:rPr>
              <a:t>تطهير الطفح الجلدي بالسوائل المطهرة</a:t>
            </a:r>
          </a:p>
          <a:p>
            <a:r>
              <a:rPr lang="ar-SA" sz="2400" b="1" dirty="0" smtClean="0">
                <a:solidFill>
                  <a:schemeClr val="bg1"/>
                </a:solidFill>
              </a:rPr>
              <a:t>لا مانع من استعمال </a:t>
            </a:r>
            <a:r>
              <a:rPr lang="ar-SA" sz="2400" b="1" dirty="0" err="1" smtClean="0">
                <a:solidFill>
                  <a:schemeClr val="bg1"/>
                </a:solidFill>
              </a:rPr>
              <a:t>ادوية</a:t>
            </a:r>
            <a:r>
              <a:rPr lang="ar-SA" sz="2400" b="1" dirty="0" smtClean="0">
                <a:solidFill>
                  <a:schemeClr val="bg1"/>
                </a:solidFill>
              </a:rPr>
              <a:t> مضادة للحساسية </a:t>
            </a:r>
            <a:r>
              <a:rPr lang="ar-SA" sz="2400" b="1" dirty="0" err="1" smtClean="0">
                <a:solidFill>
                  <a:schemeClr val="bg1"/>
                </a:solidFill>
              </a:rPr>
              <a:t>واخرى</a:t>
            </a:r>
            <a:r>
              <a:rPr lang="ar-SA" sz="2400" b="1" dirty="0" smtClean="0">
                <a:solidFill>
                  <a:schemeClr val="bg1"/>
                </a:solidFill>
              </a:rPr>
              <a:t> لتجنب الحك</a:t>
            </a:r>
          </a:p>
          <a:p>
            <a:r>
              <a:rPr lang="ar-SA" sz="2400" b="1" dirty="0" smtClean="0">
                <a:solidFill>
                  <a:schemeClr val="bg1"/>
                </a:solidFill>
              </a:rPr>
              <a:t>لا بد من تخفيض الحرارة إذا ارتفعت فوق المعدل</a:t>
            </a:r>
          </a:p>
          <a:p>
            <a:r>
              <a:rPr lang="ar-SA" sz="2400" b="1" dirty="0" smtClean="0">
                <a:solidFill>
                  <a:schemeClr val="bg1"/>
                </a:solidFill>
              </a:rPr>
              <a:t>عندما تصل البثور إلى مرحلة التقشر ، فإن استعمال زيت الزيتون يساعد على تهدئة الجلد </a:t>
            </a:r>
          </a:p>
          <a:p>
            <a:r>
              <a:rPr lang="ar-SA" sz="2400" dirty="0" smtClean="0">
                <a:solidFill>
                  <a:schemeClr val="bg1"/>
                </a:solidFill>
              </a:rPr>
              <a:t/>
            </a:r>
            <a:br>
              <a:rPr lang="ar-SA" sz="2400" dirty="0" smtClean="0">
                <a:solidFill>
                  <a:schemeClr val="bg1"/>
                </a:solidFill>
              </a:rPr>
            </a:br>
            <a:endParaRPr lang="ar-SA" sz="2400" dirty="0">
              <a:solidFill>
                <a:schemeClr val="bg1"/>
              </a:solidFill>
            </a:endParaRPr>
          </a:p>
        </p:txBody>
      </p:sp>
      <p:pic>
        <p:nvPicPr>
          <p:cNvPr id="3" name="صورة 2" descr="ل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3771905"/>
            <a:ext cx="3571900" cy="308609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6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1000"/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صورة 2" descr="diphter_img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" y="0"/>
            <a:ext cx="3500430" cy="6858000"/>
          </a:xfrm>
          <a:prstGeom prst="rect">
            <a:avLst/>
          </a:prstGeom>
        </p:spPr>
      </p:pic>
      <p:sp>
        <p:nvSpPr>
          <p:cNvPr id="2" name="مربع نص 1"/>
          <p:cNvSpPr txBox="1"/>
          <p:nvPr/>
        </p:nvSpPr>
        <p:spPr>
          <a:xfrm>
            <a:off x="2500266" y="0"/>
            <a:ext cx="6643734" cy="674030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800" b="1" dirty="0" err="1" smtClean="0">
                <a:solidFill>
                  <a:schemeClr val="bg2">
                    <a:lumMod val="75000"/>
                  </a:schemeClr>
                </a:solidFill>
              </a:rPr>
              <a:t>الدفتريا</a:t>
            </a:r>
            <a:r>
              <a:rPr lang="ar-SA" sz="2800" b="1" dirty="0" smtClean="0">
                <a:solidFill>
                  <a:schemeClr val="bg2">
                    <a:lumMod val="75000"/>
                  </a:schemeClr>
                </a:solidFill>
              </a:rPr>
              <a:t>:</a:t>
            </a:r>
          </a:p>
          <a:p>
            <a:endParaRPr lang="ar-SA" sz="2000" b="1" dirty="0" smtClean="0">
              <a:solidFill>
                <a:schemeClr val="bg1"/>
              </a:solidFill>
            </a:endParaRPr>
          </a:p>
          <a:p>
            <a:r>
              <a:rPr lang="ar-SA" sz="2400" b="1" dirty="0" smtClean="0">
                <a:solidFill>
                  <a:schemeClr val="bg1"/>
                </a:solidFill>
              </a:rPr>
              <a:t>كلمة </a:t>
            </a:r>
            <a:r>
              <a:rPr lang="ar-SA" sz="2400" b="1" dirty="0" err="1" smtClean="0">
                <a:solidFill>
                  <a:schemeClr val="bg1"/>
                </a:solidFill>
              </a:rPr>
              <a:t>دفتيريا</a:t>
            </a:r>
            <a:r>
              <a:rPr lang="ar-SA" sz="2400" b="1" dirty="0" smtClean="0">
                <a:solidFill>
                  <a:schemeClr val="bg1"/>
                </a:solidFill>
              </a:rPr>
              <a:t> </a:t>
            </a:r>
            <a:r>
              <a:rPr lang="ar-SA" sz="2400" b="1" dirty="0" err="1" smtClean="0">
                <a:solidFill>
                  <a:schemeClr val="bg1"/>
                </a:solidFill>
              </a:rPr>
              <a:t>هى</a:t>
            </a:r>
            <a:r>
              <a:rPr lang="ar-SA" sz="2400" b="1" dirty="0" smtClean="0">
                <a:solidFill>
                  <a:schemeClr val="bg1"/>
                </a:solidFill>
              </a:rPr>
              <a:t> كلمة لاتينية بمعنى "غشاء" , وقد سمى المرض بهذا الاسم نظرا لتميزه بتكون غشاء كاذب على اللوزتين و الحلق , و الدفتيريا مرض معدي , وأحيانا يكون قاتل , ومن سنوات عديدة كان من أهم أسباب الوفيات في الأطفال , ولكن الآن يعتبر مرض نادر في الدول المتقدمة وذلك بسبب التطعيم , وأقل من 5 حالات تحدث في الولايات المتحدة كل عام , ولكن الميكروب المسبب لها مازال موجود , ومن الممكن أن يسبب أوبئة عندما يكون التطعيم غير كافيا , وينتقل الميكروب عن طريق الرذاذ , و يتكاثر بمنطقة الغشاء المخاطي المبطن للفم و الحلق ويسبب التهابهم , وبعض الأنواع يفرز سموم قوية من الممكن أن تسبب تلف بالقلب والكلى والجهاز العصبي , كما أنه يوجد نوع أخف من الميكروب يصيب الجلد فقط , وهو يوجد بصفة رئيسية عند البالغين , وهذا النوع ينتشر بين ذوى النظافة السيئة كالمشردين. ومن الجدير بالذكر أنه من كل عشرة أشخاص يصابون </a:t>
            </a:r>
            <a:r>
              <a:rPr lang="ar-SA" sz="2400" b="1" dirty="0" err="1" smtClean="0">
                <a:solidFill>
                  <a:schemeClr val="bg1"/>
                </a:solidFill>
              </a:rPr>
              <a:t>بالدفتيريا</a:t>
            </a:r>
            <a:r>
              <a:rPr lang="ar-SA" sz="2400" b="1" dirty="0" smtClean="0">
                <a:solidFill>
                  <a:schemeClr val="bg1"/>
                </a:solidFill>
              </a:rPr>
              <a:t> يموت منهم شخص , كما أن الإصابة تكون شديدة قبل عمر 5 سنوات وبعد عمر 40 سنة.</a:t>
            </a:r>
            <a:endParaRPr lang="ar-SA" sz="2400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صورة 1" descr="Diphtheria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0"/>
            <a:ext cx="9143999" cy="6858000"/>
          </a:xfrm>
          <a:prstGeom prst="rect">
            <a:avLst/>
          </a:prstGeom>
        </p:spPr>
      </p:pic>
    </p:spTree>
  </p:cSld>
  <p:clrMapOvr>
    <a:masterClrMapping/>
  </p:clrMapOvr>
  <p:transition spd="slow">
    <p:wedge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صورة 2" descr="Diphtheria03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285728"/>
            <a:ext cx="3643306" cy="6572272"/>
          </a:xfrm>
          <a:prstGeom prst="rect">
            <a:avLst/>
          </a:prstGeom>
        </p:spPr>
      </p:pic>
      <p:sp>
        <p:nvSpPr>
          <p:cNvPr id="2" name="مربع نص 1"/>
          <p:cNvSpPr txBox="1"/>
          <p:nvPr/>
        </p:nvSpPr>
        <p:spPr>
          <a:xfrm>
            <a:off x="3714744" y="428604"/>
            <a:ext cx="4929222" cy="649408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3200" b="1" dirty="0" smtClean="0">
                <a:solidFill>
                  <a:schemeClr val="bg2">
                    <a:lumMod val="75000"/>
                  </a:schemeClr>
                </a:solidFill>
              </a:rPr>
              <a:t>سبب </a:t>
            </a:r>
            <a:r>
              <a:rPr lang="ar-SA" sz="3200" b="1" dirty="0" err="1" smtClean="0">
                <a:solidFill>
                  <a:schemeClr val="bg2">
                    <a:lumMod val="75000"/>
                  </a:schemeClr>
                </a:solidFill>
              </a:rPr>
              <a:t>الدفتيريا</a:t>
            </a:r>
            <a:r>
              <a:rPr lang="ar-SA" sz="3200" b="1" dirty="0" smtClean="0">
                <a:solidFill>
                  <a:schemeClr val="bg2">
                    <a:lumMod val="75000"/>
                  </a:schemeClr>
                </a:solidFill>
              </a:rPr>
              <a:t>:</a:t>
            </a:r>
          </a:p>
          <a:p>
            <a:r>
              <a:rPr lang="ar-SA" sz="2000" b="1" dirty="0" smtClean="0">
                <a:solidFill>
                  <a:schemeClr val="bg1"/>
                </a:solidFill>
              </a:rPr>
              <a:t>و يسبب </a:t>
            </a:r>
            <a:r>
              <a:rPr lang="ar-SA" sz="2000" b="1" dirty="0" err="1" smtClean="0">
                <a:solidFill>
                  <a:schemeClr val="bg1"/>
                </a:solidFill>
              </a:rPr>
              <a:t>الدفتيريا</a:t>
            </a:r>
            <a:r>
              <a:rPr lang="ar-SA" sz="2000" b="1" dirty="0" smtClean="0">
                <a:solidFill>
                  <a:schemeClr val="bg1"/>
                </a:solidFill>
              </a:rPr>
              <a:t> ميكروب عصوي </a:t>
            </a:r>
            <a:r>
              <a:rPr lang="en-US" sz="2000" b="1" dirty="0" smtClean="0">
                <a:solidFill>
                  <a:schemeClr val="bg1"/>
                </a:solidFill>
              </a:rPr>
              <a:t>rod-shaped ، </a:t>
            </a:r>
            <a:r>
              <a:rPr lang="ar-SA" sz="2000" b="1" dirty="0" smtClean="0">
                <a:solidFill>
                  <a:schemeClr val="bg1"/>
                </a:solidFill>
              </a:rPr>
              <a:t>موجب لصبغة الجرام </a:t>
            </a:r>
            <a:r>
              <a:rPr lang="en-US" sz="2000" b="1" dirty="0" smtClean="0">
                <a:solidFill>
                  <a:schemeClr val="bg1"/>
                </a:solidFill>
              </a:rPr>
              <a:t>gram-positive bacillus , </a:t>
            </a:r>
            <a:r>
              <a:rPr lang="ar-SA" sz="2000" b="1" dirty="0" smtClean="0">
                <a:solidFill>
                  <a:schemeClr val="bg1"/>
                </a:solidFill>
              </a:rPr>
              <a:t>ويسمى بالعصيات الوتدية </a:t>
            </a:r>
            <a:r>
              <a:rPr lang="ar-SA" sz="2000" b="1" dirty="0" err="1" smtClean="0">
                <a:solidFill>
                  <a:schemeClr val="bg1"/>
                </a:solidFill>
              </a:rPr>
              <a:t>الخناقية</a:t>
            </a:r>
            <a:r>
              <a:rPr lang="ar-SA" sz="2000" b="1" dirty="0" smtClean="0">
                <a:solidFill>
                  <a:schemeClr val="bg1"/>
                </a:solidFill>
              </a:rPr>
              <a:t> </a:t>
            </a:r>
            <a:r>
              <a:rPr lang="en-US" sz="2000" b="1" i="1" dirty="0" err="1" smtClean="0">
                <a:solidFill>
                  <a:schemeClr val="bg1"/>
                </a:solidFill>
              </a:rPr>
              <a:t>Corynebacterium</a:t>
            </a:r>
            <a:r>
              <a:rPr lang="en-US" sz="2000" b="1" i="1" dirty="0" smtClean="0">
                <a:solidFill>
                  <a:schemeClr val="bg1"/>
                </a:solidFill>
              </a:rPr>
              <a:t> </a:t>
            </a:r>
            <a:r>
              <a:rPr lang="en-US" sz="2000" b="1" i="1" dirty="0" err="1" smtClean="0">
                <a:solidFill>
                  <a:schemeClr val="bg1"/>
                </a:solidFill>
              </a:rPr>
              <a:t>diphtheriae</a:t>
            </a:r>
            <a:r>
              <a:rPr lang="en-US" sz="2000" b="1" dirty="0" smtClean="0">
                <a:solidFill>
                  <a:schemeClr val="bg1"/>
                </a:solidFill>
              </a:rPr>
              <a:t> , </a:t>
            </a:r>
            <a:r>
              <a:rPr lang="ar-SA" sz="2000" b="1" dirty="0" smtClean="0">
                <a:solidFill>
                  <a:schemeClr val="bg1"/>
                </a:solidFill>
              </a:rPr>
              <a:t>وهو ميكروب هوائي </a:t>
            </a:r>
            <a:r>
              <a:rPr lang="en-US" sz="2000" b="1" dirty="0" smtClean="0">
                <a:solidFill>
                  <a:schemeClr val="bg1"/>
                </a:solidFill>
              </a:rPr>
              <a:t>aerobic , </a:t>
            </a:r>
            <a:r>
              <a:rPr lang="ar-SA" sz="2000" b="1" dirty="0" smtClean="0">
                <a:solidFill>
                  <a:schemeClr val="bg1"/>
                </a:solidFill>
              </a:rPr>
              <a:t>ولا يوجد له غلاف </a:t>
            </a:r>
            <a:r>
              <a:rPr lang="en-US" sz="2000" b="1" dirty="0" err="1" smtClean="0">
                <a:solidFill>
                  <a:schemeClr val="bg1"/>
                </a:solidFill>
              </a:rPr>
              <a:t>nonencapsulated</a:t>
            </a:r>
            <a:r>
              <a:rPr lang="en-US" sz="2000" b="1" dirty="0" smtClean="0">
                <a:solidFill>
                  <a:schemeClr val="bg1"/>
                </a:solidFill>
              </a:rPr>
              <a:t>, </a:t>
            </a:r>
            <a:r>
              <a:rPr lang="ar-SA" sz="2000" b="1" dirty="0" smtClean="0">
                <a:solidFill>
                  <a:schemeClr val="bg1"/>
                </a:solidFill>
              </a:rPr>
              <a:t>وهو عديم الحركة </a:t>
            </a:r>
            <a:r>
              <a:rPr lang="en-US" sz="2000" b="1" dirty="0" err="1" smtClean="0">
                <a:solidFill>
                  <a:schemeClr val="bg1"/>
                </a:solidFill>
              </a:rPr>
              <a:t>nonmotile</a:t>
            </a:r>
            <a:r>
              <a:rPr lang="en-US" sz="2000" b="1" dirty="0" smtClean="0">
                <a:solidFill>
                  <a:schemeClr val="bg1"/>
                </a:solidFill>
              </a:rPr>
              <a:t>. </a:t>
            </a:r>
            <a:r>
              <a:rPr lang="ar-SA" sz="2000" b="1" dirty="0" smtClean="0">
                <a:solidFill>
                  <a:schemeClr val="bg1"/>
                </a:solidFill>
              </a:rPr>
              <a:t>ويوجد ثلاث سلالات من الميكروب وهي تختلف في شدة المرض الذي تسببه للإنسان , وذلك بسبب اختلاف السلالات الثلاث في الرعونة </a:t>
            </a:r>
            <a:r>
              <a:rPr lang="en-US" sz="2000" b="1" dirty="0" smtClean="0">
                <a:solidFill>
                  <a:schemeClr val="bg1"/>
                </a:solidFill>
              </a:rPr>
              <a:t>virulence , </a:t>
            </a:r>
            <a:r>
              <a:rPr lang="ar-SA" sz="2000" b="1" dirty="0" smtClean="0">
                <a:solidFill>
                  <a:schemeClr val="bg1"/>
                </a:solidFill>
              </a:rPr>
              <a:t>ويرجع العلماء هذا الاختلاف إلى اختلاف السلالات الثلاثة في معدل التكاثر, وأيضا إلى الاختلاف في معدل إفراز السموم وكميتها .</a:t>
            </a:r>
          </a:p>
          <a:p>
            <a:endParaRPr lang="ar-SA" sz="2000" b="1" dirty="0" smtClean="0">
              <a:solidFill>
                <a:schemeClr val="bg1"/>
              </a:solidFill>
            </a:endParaRPr>
          </a:p>
          <a:p>
            <a:r>
              <a:rPr lang="ar-SA" sz="2000" b="1" dirty="0" smtClean="0">
                <a:solidFill>
                  <a:schemeClr val="bg2">
                    <a:lumMod val="75000"/>
                  </a:schemeClr>
                </a:solidFill>
              </a:rPr>
              <a:t>فترة حضانة المرض </a:t>
            </a:r>
            <a:r>
              <a:rPr lang="ar-SA" sz="2000" b="1" dirty="0" err="1" smtClean="0">
                <a:solidFill>
                  <a:schemeClr val="bg2">
                    <a:lumMod val="75000"/>
                  </a:schemeClr>
                </a:solidFill>
              </a:rPr>
              <a:t>الدفتيريا</a:t>
            </a:r>
            <a:r>
              <a:rPr lang="ar-SA" sz="2000" b="1" dirty="0" smtClean="0">
                <a:solidFill>
                  <a:schemeClr val="bg2">
                    <a:lumMod val="75000"/>
                  </a:schemeClr>
                </a:solidFill>
              </a:rPr>
              <a:t>:</a:t>
            </a:r>
            <a:r>
              <a:rPr lang="ar-SA" sz="2000" b="1" dirty="0" smtClean="0">
                <a:solidFill>
                  <a:schemeClr val="bg1"/>
                </a:solidFill>
              </a:rPr>
              <a:t/>
            </a:r>
            <a:br>
              <a:rPr lang="ar-SA" sz="2000" b="1" dirty="0" smtClean="0">
                <a:solidFill>
                  <a:schemeClr val="bg1"/>
                </a:solidFill>
              </a:rPr>
            </a:br>
            <a:r>
              <a:rPr lang="ar-SA" sz="2000" b="1" dirty="0" smtClean="0">
                <a:solidFill>
                  <a:schemeClr val="bg1"/>
                </a:solidFill>
              </a:rPr>
              <a:t>من 1 – 4 أيام من بداية التعرض للعدوى .</a:t>
            </a:r>
            <a:endParaRPr lang="ar-SA" sz="2000" dirty="0" smtClean="0">
              <a:solidFill>
                <a:schemeClr val="bg1"/>
              </a:solidFill>
            </a:endParaRPr>
          </a:p>
          <a:p>
            <a:r>
              <a:rPr lang="ar-SA" sz="2000" dirty="0" smtClean="0"/>
              <a:t/>
            </a:r>
            <a:br>
              <a:rPr lang="ar-SA" sz="2000" dirty="0" smtClean="0"/>
            </a:br>
            <a:endParaRPr lang="ar-SA" sz="2000" dirty="0" smtClean="0">
              <a:solidFill>
                <a:schemeClr val="bg1"/>
              </a:solidFill>
            </a:endParaRPr>
          </a:p>
          <a:p>
            <a:r>
              <a:rPr lang="ar-SA" sz="3200" dirty="0" smtClean="0"/>
              <a:t/>
            </a:r>
            <a:br>
              <a:rPr lang="ar-SA" sz="3200" dirty="0" smtClean="0"/>
            </a:br>
            <a:endParaRPr lang="ar-SA" sz="3200" dirty="0">
              <a:solidFill>
                <a:schemeClr val="bg2">
                  <a:lumMod val="75000"/>
                </a:schemeClr>
              </a:solidFill>
            </a:endParaRPr>
          </a:p>
        </p:txBody>
      </p:sp>
    </p:spTree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مربع نص 1"/>
          <p:cNvSpPr txBox="1"/>
          <p:nvPr/>
        </p:nvSpPr>
        <p:spPr>
          <a:xfrm>
            <a:off x="2428860" y="500042"/>
            <a:ext cx="6429420" cy="5724644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400" b="1" dirty="0" smtClean="0">
                <a:solidFill>
                  <a:schemeClr val="bg2">
                    <a:lumMod val="75000"/>
                  </a:schemeClr>
                </a:solidFill>
              </a:rPr>
              <a:t>تولد المرض:</a:t>
            </a:r>
          </a:p>
          <a:p>
            <a:r>
              <a:rPr lang="ar-SA" b="1" dirty="0" smtClean="0">
                <a:solidFill>
                  <a:schemeClr val="bg1"/>
                </a:solidFill>
              </a:rPr>
              <a:t>وميكروب </a:t>
            </a:r>
            <a:r>
              <a:rPr lang="ar-SA" b="1" dirty="0" err="1" smtClean="0">
                <a:solidFill>
                  <a:schemeClr val="bg1"/>
                </a:solidFill>
              </a:rPr>
              <a:t>الدفتيريا</a:t>
            </a:r>
            <a:r>
              <a:rPr lang="ar-SA" b="1" dirty="0" smtClean="0">
                <a:solidFill>
                  <a:schemeClr val="bg1"/>
                </a:solidFill>
              </a:rPr>
              <a:t> لا يغزو الجسم ولكن فقط يشغل المنطقة السطحية من الجهاز التنفسي والجلد مسببا التهاب موضعي يعقبه موت للخلايا بنفس الأماكن . و تحدث </a:t>
            </a:r>
            <a:r>
              <a:rPr lang="ar-SA" b="1" dirty="0" err="1" smtClean="0">
                <a:solidFill>
                  <a:schemeClr val="bg1"/>
                </a:solidFill>
              </a:rPr>
              <a:t>الدفتيريا</a:t>
            </a:r>
            <a:r>
              <a:rPr lang="ar-SA" b="1" dirty="0" smtClean="0">
                <a:solidFill>
                  <a:schemeClr val="bg1"/>
                </a:solidFill>
              </a:rPr>
              <a:t> تلوث ميكروبي موضعي, </a:t>
            </a:r>
            <a:r>
              <a:rPr lang="ar-SA" b="1" dirty="0" err="1" smtClean="0">
                <a:solidFill>
                  <a:schemeClr val="bg1"/>
                </a:solidFill>
              </a:rPr>
              <a:t>و</a:t>
            </a:r>
            <a:r>
              <a:rPr lang="ar-SA" b="1" dirty="0" smtClean="0">
                <a:solidFill>
                  <a:schemeClr val="bg1"/>
                </a:solidFill>
              </a:rPr>
              <a:t> عدوى للأغشية المخاطية التي تشكل بطانة المنطقة التنفسية العليا </a:t>
            </a:r>
            <a:r>
              <a:rPr lang="en-US" b="1" dirty="0" smtClean="0">
                <a:solidFill>
                  <a:schemeClr val="bg1"/>
                </a:solidFill>
              </a:rPr>
              <a:t>upper respiratory tract , </a:t>
            </a:r>
            <a:r>
              <a:rPr lang="ar-SA" b="1" dirty="0" smtClean="0">
                <a:solidFill>
                  <a:schemeClr val="bg1"/>
                </a:solidFill>
              </a:rPr>
              <a:t>وإلى جانب ذلك تسبب </a:t>
            </a:r>
            <a:r>
              <a:rPr lang="ar-SA" b="1" dirty="0" err="1" smtClean="0">
                <a:solidFill>
                  <a:schemeClr val="bg1"/>
                </a:solidFill>
              </a:rPr>
              <a:t>الدفتيريا</a:t>
            </a:r>
            <a:r>
              <a:rPr lang="ar-SA" b="1" dirty="0" smtClean="0">
                <a:solidFill>
                  <a:schemeClr val="bg1"/>
                </a:solidFill>
              </a:rPr>
              <a:t> مرض يشمل أجهزة الجسم </a:t>
            </a:r>
            <a:r>
              <a:rPr lang="en-US" b="1" dirty="0" smtClean="0">
                <a:solidFill>
                  <a:schemeClr val="bg1"/>
                </a:solidFill>
              </a:rPr>
              <a:t>systemic disease </a:t>
            </a:r>
            <a:r>
              <a:rPr lang="ar-SA" b="1" dirty="0" smtClean="0">
                <a:solidFill>
                  <a:schemeClr val="bg1"/>
                </a:solidFill>
              </a:rPr>
              <a:t>بسبب ما يفرزه الميكروب </a:t>
            </a:r>
            <a:r>
              <a:rPr lang="ar-SA" b="1" dirty="0" err="1" smtClean="0"/>
              <a:t>م</a:t>
            </a:r>
            <a:endParaRPr lang="ar-SA" b="1" dirty="0" smtClean="0"/>
          </a:p>
          <a:p>
            <a:endParaRPr lang="ar-SA" b="1" dirty="0" smtClean="0"/>
          </a:p>
          <a:p>
            <a:r>
              <a:rPr lang="ar-SA" b="1" dirty="0" err="1" smtClean="0">
                <a:solidFill>
                  <a:schemeClr val="bg2">
                    <a:lumMod val="75000"/>
                  </a:schemeClr>
                </a:solidFill>
              </a:rPr>
              <a:t>لإعتلالات</a:t>
            </a:r>
            <a:r>
              <a:rPr lang="ar-SA" b="1" dirty="0" smtClean="0">
                <a:solidFill>
                  <a:schemeClr val="bg2">
                    <a:lumMod val="75000"/>
                  </a:schemeClr>
                </a:solidFill>
              </a:rPr>
              <a:t> التي قد يسببها مرض </a:t>
            </a:r>
            <a:r>
              <a:rPr lang="ar-SA" b="1" dirty="0" err="1" smtClean="0">
                <a:solidFill>
                  <a:schemeClr val="bg2">
                    <a:lumMod val="75000"/>
                  </a:schemeClr>
                </a:solidFill>
              </a:rPr>
              <a:t>الدفتيريا</a:t>
            </a:r>
            <a:r>
              <a:rPr lang="ar-SA" b="1" dirty="0" smtClean="0">
                <a:solidFill>
                  <a:schemeClr val="bg1"/>
                </a:solidFill>
              </a:rPr>
              <a:t/>
            </a:r>
            <a:br>
              <a:rPr lang="ar-SA" b="1" dirty="0" smtClean="0">
                <a:solidFill>
                  <a:schemeClr val="bg1"/>
                </a:solidFill>
              </a:rPr>
            </a:br>
            <a:r>
              <a:rPr lang="ar-SA" b="1" dirty="0" smtClean="0">
                <a:solidFill>
                  <a:schemeClr val="bg1"/>
                </a:solidFill>
              </a:rPr>
              <a:t>يسبب الإفراز الميكروبي شديد السمية </a:t>
            </a:r>
            <a:r>
              <a:rPr lang="ar-SA" b="1" dirty="0" smtClean="0">
                <a:solidFill>
                  <a:schemeClr val="bg1"/>
                </a:solidFill>
                <a:hlinkClick r:id="rId3"/>
              </a:rPr>
              <a:t>التهاب عضلة القلب </a:t>
            </a:r>
            <a:r>
              <a:rPr lang="en-US" b="1" dirty="0" err="1" smtClean="0">
                <a:solidFill>
                  <a:schemeClr val="bg1"/>
                </a:solidFill>
                <a:hlinkClick r:id="rId3"/>
              </a:rPr>
              <a:t>myocarditis</a:t>
            </a:r>
            <a:r>
              <a:rPr lang="en-US" b="1" dirty="0" smtClean="0">
                <a:solidFill>
                  <a:schemeClr val="bg1"/>
                </a:solidFill>
              </a:rPr>
              <a:t> , </a:t>
            </a:r>
            <a:r>
              <a:rPr lang="ar-SA" b="1" dirty="0" smtClean="0">
                <a:solidFill>
                  <a:schemeClr val="bg1"/>
                </a:solidFill>
              </a:rPr>
              <a:t>ونخر الأنابيب البولية </a:t>
            </a:r>
            <a:r>
              <a:rPr lang="en-US" b="1" dirty="0" smtClean="0">
                <a:solidFill>
                  <a:schemeClr val="bg1"/>
                </a:solidFill>
              </a:rPr>
              <a:t>renal tubular necrosis , </a:t>
            </a:r>
            <a:r>
              <a:rPr lang="ar-SA" b="1" dirty="0" smtClean="0">
                <a:solidFill>
                  <a:schemeClr val="bg1"/>
                </a:solidFill>
              </a:rPr>
              <a:t>ونزع غشاء النخاعين (الميلين) </a:t>
            </a:r>
            <a:r>
              <a:rPr lang="en-US" b="1" dirty="0" smtClean="0">
                <a:solidFill>
                  <a:schemeClr val="bg1"/>
                </a:solidFill>
              </a:rPr>
              <a:t>toxin </a:t>
            </a:r>
            <a:r>
              <a:rPr lang="en-US" b="1" dirty="0" err="1" smtClean="0">
                <a:solidFill>
                  <a:schemeClr val="bg1"/>
                </a:solidFill>
              </a:rPr>
              <a:t>demyelination</a:t>
            </a:r>
            <a:r>
              <a:rPr lang="en-US" b="1" dirty="0" smtClean="0">
                <a:solidFill>
                  <a:schemeClr val="bg1"/>
                </a:solidFill>
              </a:rPr>
              <a:t> </a:t>
            </a:r>
            <a:r>
              <a:rPr lang="ar-SA" b="1" dirty="0" smtClean="0">
                <a:solidFill>
                  <a:schemeClr val="bg1"/>
                </a:solidFill>
              </a:rPr>
              <a:t>بالجهاز العصبي المركزي .</a:t>
            </a:r>
            <a:endParaRPr lang="ar-SA" dirty="0" smtClean="0">
              <a:solidFill>
                <a:schemeClr val="bg1"/>
              </a:solidFill>
            </a:endParaRPr>
          </a:p>
          <a:p>
            <a:r>
              <a:rPr lang="ar-SA" b="1" dirty="0" smtClean="0">
                <a:solidFill>
                  <a:schemeClr val="bg1"/>
                </a:solidFill>
              </a:rPr>
              <a:t/>
            </a:r>
            <a:br>
              <a:rPr lang="ar-SA" b="1" dirty="0" smtClean="0">
                <a:solidFill>
                  <a:schemeClr val="bg1"/>
                </a:solidFill>
              </a:rPr>
            </a:br>
            <a:r>
              <a:rPr lang="ar-SA" b="1" dirty="0" smtClean="0">
                <a:solidFill>
                  <a:schemeClr val="bg2">
                    <a:lumMod val="75000"/>
                  </a:schemeClr>
                </a:solidFill>
              </a:rPr>
              <a:t>العمر</a:t>
            </a:r>
            <a:r>
              <a:rPr lang="ar-SA" b="1" dirty="0" smtClean="0">
                <a:solidFill>
                  <a:schemeClr val="bg1"/>
                </a:solidFill>
              </a:rPr>
              <a:t/>
            </a:r>
            <a:br>
              <a:rPr lang="ar-SA" b="1" dirty="0" smtClean="0">
                <a:solidFill>
                  <a:schemeClr val="bg1"/>
                </a:solidFill>
              </a:rPr>
            </a:br>
            <a:r>
              <a:rPr lang="ar-SA" b="1" dirty="0" smtClean="0">
                <a:solidFill>
                  <a:schemeClr val="bg1"/>
                </a:solidFill>
              </a:rPr>
              <a:t>الأطفال تحت عمر 10 سنوات تكون الإصابة أكثر شيوعا بينهم . وقد تميز الوباء </a:t>
            </a:r>
            <a:r>
              <a:rPr lang="ar-SA" b="1" dirty="0" smtClean="0">
                <a:solidFill>
                  <a:schemeClr val="bg1">
                    <a:lumMod val="95000"/>
                  </a:schemeClr>
                </a:solidFill>
              </a:rPr>
              <a:t>الذي أصاب الدول الجديدة المستقلة عن الإتحاد السوفيتي السابق في الفترة من 1990 وحتى عام 1995 بوجود نسبة مرتفعة من الإصابات بين البالغين .</a:t>
            </a:r>
            <a:endParaRPr lang="ar-SA" dirty="0" smtClean="0">
              <a:solidFill>
                <a:schemeClr val="bg1">
                  <a:lumMod val="95000"/>
                </a:schemeClr>
              </a:solidFill>
            </a:endParaRPr>
          </a:p>
          <a:p>
            <a:r>
              <a:rPr lang="ar-SA" dirty="0" smtClean="0">
                <a:solidFill>
                  <a:schemeClr val="bg1">
                    <a:lumMod val="95000"/>
                  </a:schemeClr>
                </a:solidFill>
              </a:rPr>
              <a:t/>
            </a:r>
            <a:br>
              <a:rPr lang="ar-SA" dirty="0" smtClean="0">
                <a:solidFill>
                  <a:schemeClr val="bg1">
                    <a:lumMod val="95000"/>
                  </a:schemeClr>
                </a:solidFill>
              </a:rPr>
            </a:br>
            <a:endParaRPr lang="ar-SA" dirty="0" smtClean="0">
              <a:solidFill>
                <a:schemeClr val="bg1">
                  <a:lumMod val="95000"/>
                </a:schemeClr>
              </a:solidFill>
            </a:endParaRPr>
          </a:p>
          <a:p>
            <a:r>
              <a:rPr lang="ar-SA" dirty="0" smtClean="0"/>
              <a:t/>
            </a:r>
            <a:br>
              <a:rPr lang="ar-SA" dirty="0" smtClean="0"/>
            </a:br>
            <a:endParaRPr lang="ar-SA" dirty="0">
              <a:solidFill>
                <a:schemeClr val="bg2">
                  <a:lumMod val="75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مربع نص 1"/>
          <p:cNvSpPr txBox="1"/>
          <p:nvPr/>
        </p:nvSpPr>
        <p:spPr>
          <a:xfrm>
            <a:off x="4672989" y="214290"/>
            <a:ext cx="4471011" cy="58785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800" b="1" dirty="0" smtClean="0">
                <a:solidFill>
                  <a:schemeClr val="bg2">
                    <a:lumMod val="75000"/>
                  </a:schemeClr>
                </a:solidFill>
              </a:rPr>
              <a:t>أعراض </a:t>
            </a:r>
            <a:r>
              <a:rPr lang="ar-SA" sz="2800" b="1" dirty="0" err="1" smtClean="0">
                <a:solidFill>
                  <a:schemeClr val="bg2">
                    <a:lumMod val="75000"/>
                  </a:schemeClr>
                </a:solidFill>
              </a:rPr>
              <a:t>الدفتيريا</a:t>
            </a:r>
            <a:endParaRPr lang="ar-SA" sz="2800" dirty="0" smtClean="0">
              <a:solidFill>
                <a:schemeClr val="bg2">
                  <a:lumMod val="75000"/>
                </a:schemeClr>
              </a:solidFill>
            </a:endParaRPr>
          </a:p>
          <a:p>
            <a:r>
              <a:rPr lang="ar-SA" sz="2000" b="1" dirty="0" smtClean="0">
                <a:solidFill>
                  <a:schemeClr val="bg1">
                    <a:lumMod val="95000"/>
                  </a:schemeClr>
                </a:solidFill>
              </a:rPr>
              <a:t>تبدأ الأعراض في </a:t>
            </a:r>
            <a:r>
              <a:rPr lang="ar-SA" sz="2000" b="1" dirty="0" err="1" smtClean="0">
                <a:solidFill>
                  <a:schemeClr val="bg1">
                    <a:lumMod val="95000"/>
                  </a:schemeClr>
                </a:solidFill>
              </a:rPr>
              <a:t>الدفتيريا</a:t>
            </a:r>
            <a:r>
              <a:rPr lang="ar-SA" sz="2000" b="1" dirty="0" smtClean="0">
                <a:solidFill>
                  <a:schemeClr val="bg1">
                    <a:lumMod val="95000"/>
                  </a:schemeClr>
                </a:solidFill>
              </a:rPr>
              <a:t> بصورة حادة , وتتطور سريعا كعدوى بالجزء العلوي من الجهاز التنفسي </a:t>
            </a:r>
            <a:r>
              <a:rPr lang="en-US" sz="2000" b="1" dirty="0" smtClean="0">
                <a:solidFill>
                  <a:schemeClr val="bg1">
                    <a:lumMod val="95000"/>
                  </a:schemeClr>
                </a:solidFill>
              </a:rPr>
              <a:t>upper respiratory tract illness .</a:t>
            </a:r>
            <a:endParaRPr lang="en-US" sz="2000" dirty="0" smtClean="0">
              <a:solidFill>
                <a:schemeClr val="bg1">
                  <a:lumMod val="95000"/>
                </a:schemeClr>
              </a:solidFill>
            </a:endParaRPr>
          </a:p>
          <a:p>
            <a:r>
              <a:rPr lang="ar-SA" sz="2000" b="1" dirty="0" smtClean="0">
                <a:solidFill>
                  <a:schemeClr val="bg1">
                    <a:lumMod val="95000"/>
                  </a:schemeClr>
                </a:solidFill>
              </a:rPr>
              <a:t>يحدث سعال </a:t>
            </a:r>
            <a:r>
              <a:rPr lang="ar-SA" sz="2000" b="1" dirty="0" err="1" smtClean="0">
                <a:solidFill>
                  <a:schemeClr val="bg1">
                    <a:lumMod val="95000"/>
                  </a:schemeClr>
                </a:solidFill>
              </a:rPr>
              <a:t>و</a:t>
            </a:r>
            <a:r>
              <a:rPr lang="ar-SA" sz="2000" b="1" dirty="0" smtClean="0">
                <a:solidFill>
                  <a:schemeClr val="bg1">
                    <a:lumMod val="95000"/>
                  </a:schemeClr>
                </a:solidFill>
              </a:rPr>
              <a:t> ارتفاع بسيط بالحرارة </a:t>
            </a:r>
            <a:r>
              <a:rPr lang="en-US" sz="2000" b="1" dirty="0" smtClean="0">
                <a:solidFill>
                  <a:schemeClr val="bg1">
                    <a:lumMod val="95000"/>
                  </a:schemeClr>
                </a:solidFill>
              </a:rPr>
              <a:t>low-grade fever .</a:t>
            </a:r>
            <a:endParaRPr lang="en-US" sz="2000" dirty="0" smtClean="0">
              <a:solidFill>
                <a:schemeClr val="bg1">
                  <a:lumMod val="95000"/>
                </a:schemeClr>
              </a:solidFill>
            </a:endParaRPr>
          </a:p>
          <a:p>
            <a:r>
              <a:rPr lang="ar-SA" sz="2000" b="1" dirty="0" smtClean="0">
                <a:solidFill>
                  <a:schemeClr val="bg1">
                    <a:lumMod val="95000"/>
                  </a:schemeClr>
                </a:solidFill>
              </a:rPr>
              <a:t>يشعر المريض بالإعياء </a:t>
            </a:r>
            <a:r>
              <a:rPr lang="en-US" sz="2000" b="1" dirty="0" smtClean="0">
                <a:solidFill>
                  <a:schemeClr val="bg1">
                    <a:lumMod val="95000"/>
                  </a:schemeClr>
                </a:solidFill>
              </a:rPr>
              <a:t>malaise .</a:t>
            </a:r>
            <a:endParaRPr lang="en-US" sz="2000" dirty="0" smtClean="0">
              <a:solidFill>
                <a:schemeClr val="bg1">
                  <a:lumMod val="95000"/>
                </a:schemeClr>
              </a:solidFill>
            </a:endParaRPr>
          </a:p>
          <a:p>
            <a:r>
              <a:rPr lang="ar-SA" sz="2000" b="1" dirty="0" smtClean="0">
                <a:solidFill>
                  <a:schemeClr val="bg1">
                    <a:lumMod val="95000"/>
                  </a:schemeClr>
                </a:solidFill>
              </a:rPr>
              <a:t>وجود رائحة كريهة بالفم </a:t>
            </a:r>
            <a:r>
              <a:rPr lang="en-US" sz="2000" b="1" dirty="0" smtClean="0">
                <a:solidFill>
                  <a:schemeClr val="bg1">
                    <a:lumMod val="95000"/>
                  </a:schemeClr>
                </a:solidFill>
              </a:rPr>
              <a:t>halitosis</a:t>
            </a:r>
            <a:endParaRPr lang="en-US" sz="2000" dirty="0" smtClean="0">
              <a:solidFill>
                <a:schemeClr val="bg1">
                  <a:lumMod val="95000"/>
                </a:schemeClr>
              </a:solidFill>
            </a:endParaRPr>
          </a:p>
          <a:p>
            <a:r>
              <a:rPr lang="ar-SA" sz="2000" b="1" dirty="0" smtClean="0">
                <a:solidFill>
                  <a:schemeClr val="bg1">
                    <a:lumMod val="95000"/>
                  </a:schemeClr>
                </a:solidFill>
              </a:rPr>
              <a:t>يكون الصوت أجش أو يشبه صوت الحصان </a:t>
            </a:r>
            <a:r>
              <a:rPr lang="en-US" sz="2000" b="1" dirty="0" smtClean="0">
                <a:solidFill>
                  <a:schemeClr val="bg1">
                    <a:lumMod val="95000"/>
                  </a:schemeClr>
                </a:solidFill>
              </a:rPr>
              <a:t>Hoarseness .</a:t>
            </a:r>
            <a:endParaRPr lang="en-US" sz="2000" dirty="0" smtClean="0">
              <a:solidFill>
                <a:schemeClr val="bg1">
                  <a:lumMod val="95000"/>
                </a:schemeClr>
              </a:solidFill>
            </a:endParaRPr>
          </a:p>
          <a:p>
            <a:r>
              <a:rPr lang="ar-SA" sz="2000" b="1" dirty="0" smtClean="0">
                <a:solidFill>
                  <a:schemeClr val="bg1">
                    <a:lumMod val="95000"/>
                  </a:schemeClr>
                </a:solidFill>
              </a:rPr>
              <a:t>صعوبة بالبلع </a:t>
            </a:r>
            <a:r>
              <a:rPr lang="en-US" sz="2000" b="1" dirty="0" err="1" smtClean="0">
                <a:solidFill>
                  <a:schemeClr val="bg1">
                    <a:lumMod val="95000"/>
                  </a:schemeClr>
                </a:solidFill>
              </a:rPr>
              <a:t>dysphagia</a:t>
            </a:r>
            <a:r>
              <a:rPr lang="en-US" sz="2000" b="1" dirty="0" smtClean="0">
                <a:solidFill>
                  <a:schemeClr val="bg1">
                    <a:lumMod val="95000"/>
                  </a:schemeClr>
                </a:solidFill>
              </a:rPr>
              <a:t> .</a:t>
            </a:r>
            <a:endParaRPr lang="en-US" sz="2000" dirty="0" smtClean="0">
              <a:solidFill>
                <a:schemeClr val="bg1">
                  <a:lumMod val="95000"/>
                </a:schemeClr>
              </a:solidFill>
            </a:endParaRPr>
          </a:p>
          <a:p>
            <a:r>
              <a:rPr lang="ar-SA" sz="2000" b="1" dirty="0" smtClean="0">
                <a:solidFill>
                  <a:schemeClr val="bg1">
                    <a:lumMod val="95000"/>
                  </a:schemeClr>
                </a:solidFill>
              </a:rPr>
              <a:t>حدوث إفراز من الأنف .</a:t>
            </a:r>
            <a:endParaRPr lang="ar-SA" sz="2000" dirty="0" smtClean="0">
              <a:solidFill>
                <a:schemeClr val="bg1">
                  <a:lumMod val="95000"/>
                </a:schemeClr>
              </a:solidFill>
            </a:endParaRPr>
          </a:p>
          <a:p>
            <a:r>
              <a:rPr lang="ar-SA" sz="2000" b="1" dirty="0" smtClean="0">
                <a:solidFill>
                  <a:schemeClr val="bg1">
                    <a:lumMod val="95000"/>
                  </a:schemeClr>
                </a:solidFill>
              </a:rPr>
              <a:t>سرعة ضربات القلب , وإحساس بالغثيان , كما يحدث قيئ و ارتعاش </a:t>
            </a:r>
            <a:r>
              <a:rPr lang="en-US" sz="2000" b="1" dirty="0" smtClean="0">
                <a:solidFill>
                  <a:schemeClr val="bg1">
                    <a:lumMod val="95000"/>
                  </a:schemeClr>
                </a:solidFill>
              </a:rPr>
              <a:t>chills , </a:t>
            </a:r>
            <a:r>
              <a:rPr lang="ar-SA" sz="2000" b="1" dirty="0" smtClean="0">
                <a:solidFill>
                  <a:schemeClr val="bg1">
                    <a:lumMod val="95000"/>
                  </a:schemeClr>
                </a:solidFill>
              </a:rPr>
              <a:t>وصداع بالرأس .</a:t>
            </a:r>
            <a:endParaRPr lang="ar-SA" sz="2000" dirty="0" smtClean="0">
              <a:solidFill>
                <a:schemeClr val="bg1">
                  <a:lumMod val="95000"/>
                </a:schemeClr>
              </a:solidFill>
            </a:endParaRPr>
          </a:p>
          <a:p>
            <a:r>
              <a:rPr lang="ar-SA" sz="2000" b="1" dirty="0" smtClean="0">
                <a:solidFill>
                  <a:schemeClr val="bg1">
                    <a:lumMod val="95000"/>
                  </a:schemeClr>
                </a:solidFill>
              </a:rPr>
              <a:t>انتفاخ بالغدد </a:t>
            </a:r>
            <a:r>
              <a:rPr lang="ar-SA" sz="2000" b="1" dirty="0" err="1" smtClean="0">
                <a:solidFill>
                  <a:schemeClr val="bg1">
                    <a:lumMod val="95000"/>
                  </a:schemeClr>
                </a:solidFill>
              </a:rPr>
              <a:t>الليمفية</a:t>
            </a:r>
            <a:r>
              <a:rPr lang="ar-SA" sz="2000" b="1" dirty="0" smtClean="0">
                <a:solidFill>
                  <a:schemeClr val="bg1">
                    <a:lumMod val="95000"/>
                  </a:schemeClr>
                </a:solidFill>
              </a:rPr>
              <a:t> الموجودة بالرقبة مما يسبب تضيق بالمسالك التنفسية , وصعوبة في التنفس , ومما قد يجعل المريض يحتفظ بوضع رقبته ممدودة للخلف.</a:t>
            </a:r>
            <a:endParaRPr lang="ar-SA" sz="2000" dirty="0">
              <a:solidFill>
                <a:schemeClr val="bg1">
                  <a:lumMod val="95000"/>
                </a:schemeClr>
              </a:solidFill>
            </a:endParaRPr>
          </a:p>
        </p:txBody>
      </p:sp>
      <p:pic>
        <p:nvPicPr>
          <p:cNvPr id="3" name="صورة 2" descr="50355_mb_file_8135a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0"/>
            <a:ext cx="3895716" cy="6858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6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1000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1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1000"/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مربع نص 1"/>
          <p:cNvSpPr txBox="1"/>
          <p:nvPr/>
        </p:nvSpPr>
        <p:spPr>
          <a:xfrm>
            <a:off x="4500562" y="428604"/>
            <a:ext cx="4071966" cy="1015663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400" b="1" dirty="0" smtClean="0">
                <a:solidFill>
                  <a:schemeClr val="bg2">
                    <a:lumMod val="75000"/>
                  </a:schemeClr>
                </a:solidFill>
              </a:rPr>
              <a:t>علامات </a:t>
            </a:r>
            <a:r>
              <a:rPr lang="ar-SA" sz="2400" b="1" dirty="0" err="1" smtClean="0">
                <a:solidFill>
                  <a:schemeClr val="bg2">
                    <a:lumMod val="75000"/>
                  </a:schemeClr>
                </a:solidFill>
              </a:rPr>
              <a:t>الدفتيريا</a:t>
            </a:r>
            <a:r>
              <a:rPr lang="ar-SA" sz="2400" b="1" dirty="0" smtClean="0">
                <a:solidFill>
                  <a:schemeClr val="bg2">
                    <a:lumMod val="75000"/>
                  </a:schemeClr>
                </a:solidFill>
              </a:rPr>
              <a:t>:</a:t>
            </a:r>
          </a:p>
          <a:p>
            <a:endParaRPr lang="ar-SA" b="1" dirty="0" smtClean="0">
              <a:solidFill>
                <a:schemeClr val="bg2">
                  <a:lumMod val="75000"/>
                </a:schemeClr>
              </a:solidFill>
            </a:endParaRPr>
          </a:p>
          <a:p>
            <a:endParaRPr lang="ar-SA" dirty="0">
              <a:solidFill>
                <a:schemeClr val="bg2">
                  <a:lumMod val="75000"/>
                </a:schemeClr>
              </a:solidFill>
            </a:endParaRPr>
          </a:p>
        </p:txBody>
      </p:sp>
      <p:pic>
        <p:nvPicPr>
          <p:cNvPr id="3" name="صورة 2" descr="Diphtheria08.gif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428860" y="785794"/>
            <a:ext cx="4829175" cy="2771775"/>
          </a:xfrm>
          <a:prstGeom prst="rect">
            <a:avLst/>
          </a:prstGeom>
        </p:spPr>
      </p:pic>
      <p:sp>
        <p:nvSpPr>
          <p:cNvPr id="4" name="مربع نص 3"/>
          <p:cNvSpPr txBox="1"/>
          <p:nvPr/>
        </p:nvSpPr>
        <p:spPr>
          <a:xfrm>
            <a:off x="3929058" y="3571876"/>
            <a:ext cx="4786346" cy="3046988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400" b="1" dirty="0" smtClean="0">
                <a:solidFill>
                  <a:schemeClr val="bg2">
                    <a:lumMod val="75000"/>
                  </a:schemeClr>
                </a:solidFill>
              </a:rPr>
              <a:t>علامات بالجزء العلوي من الجهاز التنفسي:</a:t>
            </a:r>
          </a:p>
          <a:p>
            <a:r>
              <a:rPr lang="ar-SA" sz="2400" b="1" dirty="0" smtClean="0">
                <a:solidFill>
                  <a:schemeClr val="bg1"/>
                </a:solidFill>
              </a:rPr>
              <a:t>وجود احمرار </a:t>
            </a:r>
            <a:r>
              <a:rPr lang="en-US" sz="2400" b="1" dirty="0" err="1" smtClean="0">
                <a:solidFill>
                  <a:schemeClr val="bg1"/>
                </a:solidFill>
              </a:rPr>
              <a:t>erythema</a:t>
            </a:r>
            <a:r>
              <a:rPr lang="en-US" sz="2400" b="1" dirty="0" smtClean="0">
                <a:solidFill>
                  <a:schemeClr val="bg1"/>
                </a:solidFill>
              </a:rPr>
              <a:t> , </a:t>
            </a:r>
            <a:r>
              <a:rPr lang="ar-SA" sz="2400" b="1" dirty="0" smtClean="0">
                <a:solidFill>
                  <a:schemeClr val="bg1"/>
                </a:solidFill>
              </a:rPr>
              <a:t>و انتفاخ </a:t>
            </a:r>
            <a:r>
              <a:rPr lang="en-US" sz="2400" b="1" dirty="0" smtClean="0">
                <a:solidFill>
                  <a:schemeClr val="bg1"/>
                </a:solidFill>
              </a:rPr>
              <a:t>edema </a:t>
            </a:r>
            <a:r>
              <a:rPr lang="ar-SA" sz="2400" b="1" dirty="0" smtClean="0">
                <a:solidFill>
                  <a:schemeClr val="bg1"/>
                </a:solidFill>
              </a:rPr>
              <a:t>بنسيج البلعوم , وأيضا وجود غشاء ملتصق على إحدى اللوزتين , أو كلا منهما , وعلى البلعوم , ومن الممكن أيضا أن يكون بالأنف وهو يسبب تضيق بالمسالك التنفسية ومن الممكن أن ينفصل ويسقط فجأة و يسد المسالك التنفسية تماما مسببا اختناق</a:t>
            </a:r>
            <a:endParaRPr lang="ar-SA" sz="2400" b="1" dirty="0">
              <a:solidFill>
                <a:schemeClr val="bg1"/>
              </a:solidFill>
            </a:endParaRPr>
          </a:p>
        </p:txBody>
      </p:sp>
      <p:pic>
        <p:nvPicPr>
          <p:cNvPr id="5" name="صورة 4" descr="Diphtheria09.gif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500034" y="3643314"/>
            <a:ext cx="2457450" cy="280035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مستطيل 1"/>
          <p:cNvSpPr/>
          <p:nvPr/>
        </p:nvSpPr>
        <p:spPr>
          <a:xfrm>
            <a:off x="3857620" y="642918"/>
            <a:ext cx="4572000" cy="5447645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ar-SA" sz="2400" b="1" dirty="0" smtClean="0">
                <a:solidFill>
                  <a:schemeClr val="bg2">
                    <a:lumMod val="75000"/>
                  </a:schemeClr>
                </a:solidFill>
              </a:rPr>
              <a:t>علاج </a:t>
            </a:r>
            <a:r>
              <a:rPr lang="ar-SA" sz="2400" b="1" dirty="0" err="1" smtClean="0">
                <a:solidFill>
                  <a:schemeClr val="bg2">
                    <a:lumMod val="75000"/>
                  </a:schemeClr>
                </a:solidFill>
              </a:rPr>
              <a:t>الدفتيريا</a:t>
            </a:r>
            <a:r>
              <a:rPr lang="ar-SA" sz="2400" b="1" dirty="0" smtClean="0">
                <a:solidFill>
                  <a:schemeClr val="bg2">
                    <a:lumMod val="75000"/>
                  </a:schemeClr>
                </a:solidFill>
              </a:rPr>
              <a:t>:</a:t>
            </a:r>
            <a:endParaRPr lang="ar-SA" sz="2400" dirty="0" smtClean="0">
              <a:solidFill>
                <a:schemeClr val="bg2">
                  <a:lumMod val="75000"/>
                </a:schemeClr>
              </a:solidFill>
            </a:endParaRPr>
          </a:p>
          <a:p>
            <a:r>
              <a:rPr lang="ar-SA" b="1" dirty="0" smtClean="0">
                <a:solidFill>
                  <a:schemeClr val="bg1"/>
                </a:solidFill>
              </a:rPr>
              <a:t>يتم إدخال الطفل المستشفى بالعناية المكثفة .</a:t>
            </a:r>
            <a:endParaRPr lang="ar-SA" dirty="0" smtClean="0">
              <a:solidFill>
                <a:schemeClr val="bg1"/>
              </a:solidFill>
            </a:endParaRPr>
          </a:p>
          <a:p>
            <a:r>
              <a:rPr lang="ar-SA" b="1" dirty="0" smtClean="0">
                <a:solidFill>
                  <a:schemeClr val="bg1"/>
                </a:solidFill>
              </a:rPr>
              <a:t>يتم العلاج بإعطاء ترياق خاص </a:t>
            </a:r>
            <a:r>
              <a:rPr lang="ar-SA" b="1" dirty="0" err="1" smtClean="0">
                <a:solidFill>
                  <a:schemeClr val="bg1"/>
                </a:solidFill>
              </a:rPr>
              <a:t>الدفتيريا</a:t>
            </a:r>
            <a:r>
              <a:rPr lang="ar-SA" b="1" dirty="0" smtClean="0">
                <a:solidFill>
                  <a:schemeClr val="bg1"/>
                </a:solidFill>
              </a:rPr>
              <a:t> </a:t>
            </a:r>
            <a:r>
              <a:rPr lang="en-US" b="1" dirty="0" smtClean="0">
                <a:solidFill>
                  <a:schemeClr val="bg1"/>
                </a:solidFill>
              </a:rPr>
              <a:t>special antitoxin , </a:t>
            </a:r>
            <a:r>
              <a:rPr lang="ar-SA" b="1" dirty="0" smtClean="0">
                <a:solidFill>
                  <a:schemeClr val="bg1"/>
                </a:solidFill>
              </a:rPr>
              <a:t>والذي يعادل </a:t>
            </a:r>
            <a:r>
              <a:rPr lang="en-US" b="1" dirty="0" smtClean="0">
                <a:solidFill>
                  <a:schemeClr val="bg1"/>
                </a:solidFill>
              </a:rPr>
              <a:t>neutralizes </a:t>
            </a:r>
            <a:r>
              <a:rPr lang="ar-SA" b="1" dirty="0" smtClean="0">
                <a:solidFill>
                  <a:schemeClr val="bg1"/>
                </a:solidFill>
              </a:rPr>
              <a:t>السم الذي يطلقه الميكروب , وهو عبارة عن أجسام مضادة تتحد مع سموم الميكروب مكونة مركب .</a:t>
            </a:r>
            <a:endParaRPr lang="ar-SA" dirty="0" smtClean="0">
              <a:solidFill>
                <a:schemeClr val="bg1"/>
              </a:solidFill>
            </a:endParaRPr>
          </a:p>
          <a:p>
            <a:r>
              <a:rPr lang="ar-SA" b="1" dirty="0" smtClean="0">
                <a:solidFill>
                  <a:schemeClr val="bg1"/>
                </a:solidFill>
              </a:rPr>
              <a:t>إعطاء المضادات الحيوية </a:t>
            </a:r>
            <a:r>
              <a:rPr lang="ar-SA" b="1" dirty="0" err="1" smtClean="0">
                <a:solidFill>
                  <a:schemeClr val="bg1"/>
                </a:solidFill>
              </a:rPr>
              <a:t>و</a:t>
            </a:r>
            <a:r>
              <a:rPr lang="ar-SA" b="1" dirty="0" smtClean="0">
                <a:solidFill>
                  <a:schemeClr val="bg1"/>
                </a:solidFill>
              </a:rPr>
              <a:t> التي تقتل البكتيريا , وأكثر المضادات استخداما هى البنسلين </a:t>
            </a:r>
            <a:r>
              <a:rPr lang="en-US" b="1" dirty="0" smtClean="0">
                <a:solidFill>
                  <a:schemeClr val="bg1"/>
                </a:solidFill>
              </a:rPr>
              <a:t>Penicillin , </a:t>
            </a:r>
            <a:r>
              <a:rPr lang="ar-SA" b="1" dirty="0" err="1" smtClean="0">
                <a:solidFill>
                  <a:schemeClr val="bg1"/>
                </a:solidFill>
              </a:rPr>
              <a:t>والإريثروميسين</a:t>
            </a:r>
            <a:r>
              <a:rPr lang="ar-SA" b="1" dirty="0" smtClean="0">
                <a:solidFill>
                  <a:schemeClr val="bg1"/>
                </a:solidFill>
              </a:rPr>
              <a:t> </a:t>
            </a:r>
            <a:r>
              <a:rPr lang="en-US" b="1" dirty="0" smtClean="0">
                <a:solidFill>
                  <a:schemeClr val="bg1"/>
                </a:solidFill>
              </a:rPr>
              <a:t>erythromycin </a:t>
            </a:r>
            <a:r>
              <a:rPr lang="ar-SA" b="1" dirty="0" smtClean="0">
                <a:solidFill>
                  <a:schemeClr val="bg1"/>
                </a:solidFill>
              </a:rPr>
              <a:t>والتي تعطى لمدة أسبوعين .</a:t>
            </a:r>
            <a:endParaRPr lang="ar-SA" dirty="0" smtClean="0">
              <a:solidFill>
                <a:schemeClr val="bg1"/>
              </a:solidFill>
            </a:endParaRPr>
          </a:p>
          <a:p>
            <a:r>
              <a:rPr lang="ar-SA" b="1" dirty="0" smtClean="0">
                <a:solidFill>
                  <a:schemeClr val="bg1"/>
                </a:solidFill>
              </a:rPr>
              <a:t>يتم عزل المريض لمنع تعرض الآخرين </a:t>
            </a:r>
            <a:r>
              <a:rPr lang="ar-SA" b="1" dirty="0" err="1" smtClean="0">
                <a:solidFill>
                  <a:schemeClr val="bg1"/>
                </a:solidFill>
              </a:rPr>
              <a:t>للإفرازات</a:t>
            </a:r>
            <a:r>
              <a:rPr lang="ar-SA" b="1" dirty="0" smtClean="0">
                <a:solidFill>
                  <a:schemeClr val="bg1"/>
                </a:solidFill>
              </a:rPr>
              <a:t> المعدية , و ينتهي العزل بعد التأكد من قتل الميكروب , وذلك بعد عمل مزرعتين متتاليتين لمسحات من الحلق بعد إيقاف إعطاء المضاد الحيوي , والتأكد من خلو المسحتين من الميكروب .</a:t>
            </a:r>
            <a:endParaRPr lang="ar-SA" dirty="0" smtClean="0">
              <a:solidFill>
                <a:schemeClr val="bg1"/>
              </a:solidFill>
            </a:endParaRPr>
          </a:p>
          <a:p>
            <a:r>
              <a:rPr lang="ar-SA" b="1" dirty="0" smtClean="0">
                <a:solidFill>
                  <a:schemeClr val="bg1"/>
                </a:solidFill>
              </a:rPr>
              <a:t>قد يضطر الأطباء لسرعة وضع أنبوب خاص للتنفس </a:t>
            </a:r>
            <a:r>
              <a:rPr lang="en-US" b="1" dirty="0" err="1" smtClean="0">
                <a:solidFill>
                  <a:schemeClr val="bg1"/>
                </a:solidFill>
              </a:rPr>
              <a:t>tracheostomy</a:t>
            </a:r>
            <a:r>
              <a:rPr lang="en-US" b="1" dirty="0" smtClean="0">
                <a:solidFill>
                  <a:schemeClr val="bg1"/>
                </a:solidFill>
              </a:rPr>
              <a:t> tube </a:t>
            </a:r>
            <a:r>
              <a:rPr lang="ar-SA" b="1" dirty="0" smtClean="0">
                <a:solidFill>
                  <a:schemeClr val="bg1"/>
                </a:solidFill>
              </a:rPr>
              <a:t>بعد عمل فتح جراحي بالقصبة الهوائية , وذلك للإبقاء على حياة المريض عند حدوث اختناق .</a:t>
            </a:r>
            <a:br>
              <a:rPr lang="ar-SA" b="1" dirty="0" smtClean="0">
                <a:solidFill>
                  <a:schemeClr val="bg1"/>
                </a:solidFill>
              </a:rPr>
            </a:br>
            <a:endParaRPr lang="ar-SA" dirty="0">
              <a:solidFill>
                <a:schemeClr val="bg1"/>
              </a:solidFill>
            </a:endParaRPr>
          </a:p>
        </p:txBody>
      </p:sp>
      <p:pic>
        <p:nvPicPr>
          <p:cNvPr id="3" name="صورة 2" descr="Diphtheria10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71472" y="785794"/>
            <a:ext cx="2533650" cy="471490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مربع نص 1"/>
          <p:cNvSpPr txBox="1"/>
          <p:nvPr/>
        </p:nvSpPr>
        <p:spPr>
          <a:xfrm>
            <a:off x="1331640" y="2996952"/>
            <a:ext cx="5715040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800" dirty="0" smtClean="0">
                <a:solidFill>
                  <a:schemeClr val="bg1"/>
                </a:solidFill>
              </a:rPr>
              <a:t>شكرا علي حسن الاستماع</a:t>
            </a:r>
            <a:endParaRPr lang="ar-SA" sz="2800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سمة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سمة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88</TotalTime>
  <Words>752</Words>
  <Application>Microsoft Office PowerPoint</Application>
  <PresentationFormat>عرض على الشاشة (3:4)‏</PresentationFormat>
  <Paragraphs>91</Paragraphs>
  <Slides>13</Slides>
  <Notes>13</Notes>
  <HiddenSlides>0</HiddenSlides>
  <MMClips>0</MMClips>
  <ScaleCrop>false</ScaleCrop>
  <HeadingPairs>
    <vt:vector size="4" baseType="variant">
      <vt:variant>
        <vt:lpstr>سمة</vt:lpstr>
      </vt:variant>
      <vt:variant>
        <vt:i4>1</vt:i4>
      </vt:variant>
      <vt:variant>
        <vt:lpstr>عناوين الشرائح</vt:lpstr>
      </vt:variant>
      <vt:variant>
        <vt:i4>13</vt:i4>
      </vt:variant>
    </vt:vector>
  </HeadingPairs>
  <TitlesOfParts>
    <vt:vector size="14" baseType="lpstr">
      <vt:lpstr>سمة Office</vt:lpstr>
      <vt:lpstr>الشريحة 1</vt:lpstr>
      <vt:lpstr>الشريحة 2</vt:lpstr>
      <vt:lpstr>الشريحة 3</vt:lpstr>
      <vt:lpstr>الشريحة 4</vt:lpstr>
      <vt:lpstr>الشريحة 5</vt:lpstr>
      <vt:lpstr>الشريحة 6</vt:lpstr>
      <vt:lpstr>الشريحة 7</vt:lpstr>
      <vt:lpstr>الشريحة 8</vt:lpstr>
      <vt:lpstr>الشريحة 9</vt:lpstr>
      <vt:lpstr>الشريحة 10</vt:lpstr>
      <vt:lpstr>الشريحة 11</vt:lpstr>
      <vt:lpstr>الشريحة 12</vt:lpstr>
      <vt:lpstr>الشريحة 13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الشريحة 1</dc:title>
  <dc:creator>shosho</dc:creator>
  <cp:lastModifiedBy>itp-0ct-10</cp:lastModifiedBy>
  <cp:revision>11</cp:revision>
  <dcterms:created xsi:type="dcterms:W3CDTF">2010-12-21T07:49:33Z</dcterms:created>
  <dcterms:modified xsi:type="dcterms:W3CDTF">2011-03-19T11:05:41Z</dcterms:modified>
</cp:coreProperties>
</file>