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dirty="0" smtClean="0"/>
              <a:t>انقر لتحرير أنماط النص الرئيسي</a:t>
            </a:r>
          </a:p>
          <a:p>
            <a:pPr lvl="1" eaLnBrk="1" latinLnBrk="0" hangingPunct="1"/>
            <a:r>
              <a:rPr lang="ar-SA" dirty="0" smtClean="0"/>
              <a:t>المستوى الثاني</a:t>
            </a:r>
          </a:p>
          <a:p>
            <a:pPr lvl="2" eaLnBrk="1" latinLnBrk="0" hangingPunct="1"/>
            <a:r>
              <a:rPr lang="ar-SA" dirty="0" smtClean="0"/>
              <a:t>المستوى الثالث</a:t>
            </a:r>
          </a:p>
          <a:p>
            <a:pPr lvl="3" eaLnBrk="1" latinLnBrk="0" hangingPunct="1"/>
            <a:r>
              <a:rPr lang="ar-SA" dirty="0" smtClean="0"/>
              <a:t>المستوى الرابع</a:t>
            </a:r>
          </a:p>
          <a:p>
            <a:pPr lvl="4" eaLnBrk="1" latinLnBrk="0" hangingPunct="1"/>
            <a:r>
              <a:rPr lang="ar-SA" dirty="0" smtClean="0"/>
              <a:t>المستوى الخامس</a:t>
            </a:r>
            <a:endParaRPr kumimoji="0"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ox(i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ox(i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ox(i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ox(i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ox(i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B2A54-D33F-4876-A10A-75BFC0179A4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dirty="0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dirty="0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dirty="0" smtClean="0"/>
              <a:t>المستوى الثاني</a:t>
            </a:r>
          </a:p>
          <a:p>
            <a:pPr lvl="2" eaLnBrk="1" latinLnBrk="0" hangingPunct="1"/>
            <a:r>
              <a:rPr kumimoji="0" lang="ar-SA" dirty="0" smtClean="0"/>
              <a:t>المستوى الثالث</a:t>
            </a:r>
          </a:p>
          <a:p>
            <a:pPr lvl="3" eaLnBrk="1" latinLnBrk="0" hangingPunct="1"/>
            <a:r>
              <a:rPr kumimoji="0" lang="ar-SA" dirty="0" smtClean="0"/>
              <a:t>المستوى الرابع</a:t>
            </a:r>
          </a:p>
          <a:p>
            <a:pPr lvl="4" eaLnBrk="1" latinLnBrk="0" hangingPunct="1"/>
            <a:r>
              <a:rPr kumimoji="0" lang="ar-SA" dirty="0" smtClean="0"/>
              <a:t>المستوى الخامس</a:t>
            </a:r>
            <a:endParaRPr kumimoji="0" lang="en-US" dirty="0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2C737B-0CF4-445E-8588-0E367305925D}" type="datetimeFigureOut">
              <a:rPr lang="ar-SA" smtClean="0"/>
              <a:pPr/>
              <a:t>30/11/1431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ctr" eaLnBrk="1" latinLnBrk="0" hangingPunct="1">
              <a:defRPr kumimoji="0" sz="2400">
                <a:solidFill>
                  <a:srgbClr val="C00000"/>
                </a:solidFill>
              </a:defRPr>
            </a:lvl1pPr>
          </a:lstStyle>
          <a:p>
            <a:r>
              <a:rPr lang="ar-SA" dirty="0" smtClean="0"/>
              <a:t>أساسيات الثقافة الصحية</a:t>
            </a:r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6786578" y="6356350"/>
            <a:ext cx="1900222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000">
                <a:solidFill>
                  <a:srgbClr val="C00000"/>
                </a:solidFill>
              </a:defRPr>
            </a:lvl1pPr>
          </a:lstStyle>
          <a:p>
            <a:r>
              <a:rPr lang="ar-SA" dirty="0" smtClean="0"/>
              <a:t>الأمراض المعدية</a:t>
            </a:r>
            <a:endParaRPr lang="ar-SA" dirty="0"/>
          </a:p>
        </p:txBody>
      </p:sp>
      <p:pic>
        <p:nvPicPr>
          <p:cNvPr id="14" name="صورة 13" descr="شعار الجامعة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86578" y="690552"/>
            <a:ext cx="1905000" cy="1238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sz="half" idx="1"/>
          </p:nvPr>
        </p:nvSpPr>
        <p:spPr>
          <a:xfrm>
            <a:off x="571472" y="3857628"/>
            <a:ext cx="8039128" cy="258048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ar-SA" dirty="0" smtClean="0"/>
              <a:t>بإشراف </a:t>
            </a:r>
            <a:r>
              <a:rPr lang="ar-SA" dirty="0" err="1" smtClean="0"/>
              <a:t>د</a:t>
            </a:r>
            <a:r>
              <a:rPr lang="ar-SA" dirty="0" smtClean="0"/>
              <a:t>. ناهد رمضان</a:t>
            </a:r>
          </a:p>
          <a:p>
            <a:pPr algn="ctr">
              <a:buNone/>
            </a:pPr>
            <a:r>
              <a:rPr lang="ar-SA" dirty="0" smtClean="0"/>
              <a:t>السنة التحضيرية </a:t>
            </a: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اعداد</a:t>
            </a:r>
            <a:r>
              <a:rPr lang="ar-SA" dirty="0" smtClean="0"/>
              <a:t> </a:t>
            </a:r>
            <a:r>
              <a:rPr lang="ar-SA" dirty="0" smtClean="0"/>
              <a:t>الطالبات </a:t>
            </a:r>
          </a:p>
          <a:p>
            <a:pPr algn="ctr">
              <a:buNone/>
            </a:pPr>
            <a:r>
              <a:rPr lang="ar-SA" dirty="0" smtClean="0"/>
              <a:t> </a:t>
            </a:r>
            <a:r>
              <a:rPr lang="ar-SA" dirty="0" smtClean="0"/>
              <a:t>ابتسام سالم </a:t>
            </a:r>
            <a:r>
              <a:rPr lang="ar-SA" dirty="0" err="1" smtClean="0"/>
              <a:t>القحطاني</a:t>
            </a:r>
            <a:r>
              <a:rPr lang="ar-SA" dirty="0" smtClean="0"/>
              <a:t> &amp; </a:t>
            </a:r>
            <a:r>
              <a:rPr lang="ar-SA" dirty="0" smtClean="0"/>
              <a:t>نوف الرشيدي &amp; نوره </a:t>
            </a:r>
            <a:r>
              <a:rPr lang="ar-SA" dirty="0" err="1" smtClean="0"/>
              <a:t>القحطاني</a:t>
            </a:r>
            <a:endParaRPr lang="ar-SA" dirty="0" smtClean="0"/>
          </a:p>
        </p:txBody>
      </p:sp>
      <p:sp>
        <p:nvSpPr>
          <p:cNvPr id="6" name="عنصر نائب للنص 5"/>
          <p:cNvSpPr>
            <a:spLocks noGrp="1"/>
          </p:cNvSpPr>
          <p:nvPr>
            <p:ph sz="half" idx="2"/>
          </p:nvPr>
        </p:nvSpPr>
        <p:spPr>
          <a:xfrm>
            <a:off x="571472" y="1928802"/>
            <a:ext cx="8110566" cy="20002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ar-SA" sz="2800" dirty="0" smtClean="0"/>
              <a:t>جامعة </a:t>
            </a:r>
            <a:r>
              <a:rPr lang="ar-SA" sz="2800" dirty="0" err="1" smtClean="0"/>
              <a:t>الدمام</a:t>
            </a:r>
            <a:endParaRPr lang="ar-SA" sz="2800" dirty="0" smtClean="0"/>
          </a:p>
          <a:p>
            <a:pPr algn="ctr">
              <a:buNone/>
            </a:pPr>
            <a:r>
              <a:rPr lang="ar-SA" sz="2800" dirty="0" smtClean="0"/>
              <a:t>كلية التربية للبنات بالجبيل</a:t>
            </a:r>
          </a:p>
          <a:p>
            <a:pPr algn="ctr">
              <a:buNone/>
            </a:pPr>
            <a:r>
              <a:rPr lang="ar-SA" sz="2800" dirty="0" smtClean="0"/>
              <a:t>قسم رياض الأطفال</a:t>
            </a:r>
          </a:p>
          <a:p>
            <a:pPr algn="ctr">
              <a:buNone/>
            </a:pPr>
            <a:r>
              <a:rPr lang="ar-SA" sz="2800" dirty="0" smtClean="0"/>
              <a:t>الصحة واللياقة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الأمراض المعدية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2786082"/>
          </a:xfr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30000"/>
            </a:pPr>
            <a:r>
              <a:rPr lang="ar-SA" sz="2200" dirty="0" smtClean="0"/>
              <a:t>تحدث الأمراض المعدية نتيجة دخول  أحد الكائنات الملوثة إلى الجسم .</a:t>
            </a:r>
          </a:p>
          <a:p>
            <a:pPr>
              <a:buClr>
                <a:srgbClr val="C00000"/>
              </a:buClr>
              <a:buSzPct val="130000"/>
            </a:pPr>
            <a:r>
              <a:rPr lang="ar-SA" sz="2200" dirty="0" smtClean="0"/>
              <a:t>الكائنات الملوثة أربع مجموعات :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sz="2200" dirty="0" smtClean="0"/>
              <a:t>كائنات شبيهة بالنباتات ( البكتيريا – الفطريات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sz="2200" dirty="0" smtClean="0"/>
              <a:t>كائنات من أصل حيواني ( وحيدات الخلية – الديدان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sz="2200" dirty="0" err="1" smtClean="0"/>
              <a:t>الريكتسيا</a:t>
            </a:r>
            <a:r>
              <a:rPr lang="ar-SA" sz="2200" dirty="0" smtClean="0"/>
              <a:t> ( فصيلة أحياء </a:t>
            </a:r>
            <a:r>
              <a:rPr lang="ar-SA" sz="2200" dirty="0" err="1" smtClean="0"/>
              <a:t>دقيقية</a:t>
            </a:r>
            <a:r>
              <a:rPr lang="ar-SA" sz="2200" dirty="0" smtClean="0"/>
              <a:t>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sz="2200" dirty="0" smtClean="0"/>
              <a:t>الفيروسات ( عوامل مسببة لجدري الماء – الأنفلونزا- الحصبة – الايدز ... ) .</a:t>
            </a:r>
            <a:endParaRPr lang="ar-SA" sz="2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     العناية المنزلية بالأمراض المعدية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C00000"/>
              </a:buClr>
              <a:buSzPct val="130000"/>
            </a:pPr>
            <a:r>
              <a:rPr lang="ar-SA" dirty="0" smtClean="0"/>
              <a:t>في حالة الأمراض المعدية وللحد من انتشار المرض يتطلب الاحتياطات التالية  :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تخصيص غرفة خاصة للمريض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أن تكون الغرفة قرب الحمام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وضع شريط منخلي للنوافذ لمنع دخول الحشرات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وضع أدوات معينة للعناية بالمريض حتى يشفى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عدم إثارة الغبار ( يحمل جراثيم ) أثناء تنظيف الغرفة ( استعمال المكنسة الكهربائية حل معقول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الوقاية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للوقاية خطوات أهمها :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غسل اليدين والعناية بالأظافر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العناية بأطباق المريض ( التخلص من الأكل – تغسيل أطباقه على حده ... ) . 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التخلص من الفضلات ( المطهرات المنزلية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غسل ملابس المريض ومفروشاته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صحة المريض العقلية ( إدخال السرور والمرح على المريض )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إعادة غرفة المريض إلى الاستعمال العام ( غسل الأثاث – فتح النوافذ  ...) .</a:t>
            </a:r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469025">
            <a:off x="5679010" y="90680"/>
            <a:ext cx="3308613" cy="1206352"/>
          </a:xfrm>
        </p:spPr>
        <p:txBody>
          <a:bodyPr>
            <a:noAutofit/>
          </a:bodyPr>
          <a:lstStyle/>
          <a:p>
            <a:pPr algn="ctr"/>
            <a:r>
              <a:rPr lang="ar-SA" sz="5400" dirty="0" smtClean="0"/>
              <a:t>مرض شائع </a:t>
            </a:r>
            <a:endParaRPr lang="ar-SA" sz="54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 rot="446752">
            <a:off x="500034" y="1357298"/>
            <a:ext cx="2209800" cy="2179320"/>
          </a:xfrm>
        </p:spPr>
        <p:txBody>
          <a:bodyPr>
            <a:normAutofit/>
          </a:bodyPr>
          <a:lstStyle/>
          <a:p>
            <a:pPr algn="ctr"/>
            <a:r>
              <a:rPr lang="ar-SA" sz="6000" dirty="0" smtClean="0"/>
              <a:t>جدري الماء</a:t>
            </a:r>
            <a:endParaRPr lang="ar-SA" sz="6000" dirty="0"/>
          </a:p>
        </p:txBody>
      </p:sp>
      <p:pic>
        <p:nvPicPr>
          <p:cNvPr id="6" name="عنصر نائب للصورة 5" descr="افضل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05" r="3005"/>
          <a:stretch>
            <a:fillRect/>
          </a:stretch>
        </p:blipFill>
        <p:spPr/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جدري الماء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686304" cy="443484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سببه : فيروس .</a:t>
            </a:r>
          </a:p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أعراضه : تبدأ بعد مرور 10-16 يوم من الاحتكاك بشخص مصاب :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حمى طفيفة وارتجاف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ألم في الظهر والأطراف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تقيؤ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طفح جلدي بعد يوم واحد .</a:t>
            </a:r>
          </a:p>
          <a:p>
            <a:pPr marL="880110" lvl="1" indent="-51435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تظهر البقع الجلدية مجموعات ( </a:t>
            </a:r>
            <a:r>
              <a:rPr lang="ar-SA" dirty="0" err="1" smtClean="0"/>
              <a:t>فروة</a:t>
            </a:r>
            <a:r>
              <a:rPr lang="ar-SA" dirty="0" smtClean="0"/>
              <a:t> الرأس –الوجه – الصدر – أعلى الظهر ) .</a:t>
            </a:r>
          </a:p>
          <a:p>
            <a:pPr marL="880110" lvl="1" indent="-514350">
              <a:buFont typeface="+mj-lt"/>
              <a:buAutoNum type="arabicPeriod"/>
            </a:pPr>
            <a:endParaRPr lang="ar-SA" dirty="0" smtClean="0"/>
          </a:p>
          <a:p>
            <a:endParaRPr lang="ar-SA" dirty="0"/>
          </a:p>
        </p:txBody>
      </p:sp>
      <p:pic>
        <p:nvPicPr>
          <p:cNvPr id="7" name="عنصر نائب للمحتوى 6" descr="الجدري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6387" y="2828131"/>
            <a:ext cx="2562225" cy="2619375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جدري الماء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6710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	ما يجب عمله :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sz="1200" dirty="0" smtClean="0"/>
          </a:p>
          <a:p>
            <a:pPr lvl="2">
              <a:buClr>
                <a:srgbClr val="C00000"/>
              </a:buClr>
              <a:buSzPct val="130000"/>
            </a:pPr>
            <a:r>
              <a:rPr lang="ar-SA" dirty="0" smtClean="0"/>
              <a:t>مسح الأجزاء المصابة بمحلول </a:t>
            </a:r>
            <a:r>
              <a:rPr lang="ar-SA" dirty="0" err="1" smtClean="0"/>
              <a:t>بيكربونات</a:t>
            </a:r>
            <a:r>
              <a:rPr lang="ar-SA" dirty="0" smtClean="0"/>
              <a:t> الصودا – </a:t>
            </a:r>
            <a:r>
              <a:rPr lang="ar-SA" dirty="0" err="1" smtClean="0"/>
              <a:t>الكالامين</a:t>
            </a:r>
            <a:r>
              <a:rPr lang="ar-SA" dirty="0" smtClean="0"/>
              <a:t> ( للحكة ) .</a:t>
            </a:r>
          </a:p>
          <a:p>
            <a:pPr lvl="2">
              <a:buClr>
                <a:srgbClr val="C00000"/>
              </a:buClr>
              <a:buSzPct val="130000"/>
            </a:pPr>
            <a:r>
              <a:rPr lang="ar-SA" dirty="0" smtClean="0"/>
              <a:t>تقليم أظافر المريض .</a:t>
            </a:r>
          </a:p>
          <a:p>
            <a:pPr lvl="2">
              <a:buClr>
                <a:srgbClr val="C00000"/>
              </a:buClr>
              <a:buSzPct val="130000"/>
            </a:pPr>
            <a:r>
              <a:rPr lang="ar-SA" dirty="0" smtClean="0"/>
              <a:t>استعمال زيت الزيتون في مرحلة التقشر ( للجلد ) .</a:t>
            </a:r>
          </a:p>
          <a:p>
            <a:pPr>
              <a:buClr>
                <a:srgbClr val="C00000"/>
              </a:buClr>
              <a:buSzPct val="130000"/>
            </a:pPr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469025">
            <a:off x="5679010" y="90680"/>
            <a:ext cx="3308613" cy="1206352"/>
          </a:xfrm>
        </p:spPr>
        <p:txBody>
          <a:bodyPr>
            <a:noAutofit/>
          </a:bodyPr>
          <a:lstStyle/>
          <a:p>
            <a:pPr algn="ctr"/>
            <a:r>
              <a:rPr lang="ar-SA" sz="5400" dirty="0" smtClean="0"/>
              <a:t>مرض شائع </a:t>
            </a:r>
            <a:endParaRPr lang="ar-SA" sz="54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 rot="446752">
            <a:off x="500034" y="1357298"/>
            <a:ext cx="2209800" cy="2179320"/>
          </a:xfrm>
        </p:spPr>
        <p:txBody>
          <a:bodyPr>
            <a:normAutofit/>
          </a:bodyPr>
          <a:lstStyle/>
          <a:p>
            <a:pPr algn="ctr"/>
            <a:r>
              <a:rPr lang="ar-SA" sz="6000" dirty="0" err="1" smtClean="0"/>
              <a:t>الدفتريا</a:t>
            </a:r>
            <a:endParaRPr lang="ar-SA" sz="6000" dirty="0"/>
          </a:p>
        </p:txBody>
      </p:sp>
      <p:pic>
        <p:nvPicPr>
          <p:cNvPr id="7" name="عنصر نائب للصورة 6" descr="diphter_img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285" r="11285"/>
          <a:stretch>
            <a:fillRect/>
          </a:stretch>
        </p:blipFill>
        <p:spPr/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الدفتريا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سببه : بكتريا عضوية .</a:t>
            </a:r>
          </a:p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ينتقل : بواسطة الإفرازات الملوثة من الأنف أو البلعوم وينشرها رذاذ الرطوبة الملوثة .</a:t>
            </a:r>
          </a:p>
          <a:p>
            <a:pPr>
              <a:buClr>
                <a:srgbClr val="C00000"/>
              </a:buClr>
              <a:buSzPct val="130000"/>
            </a:pPr>
            <a:r>
              <a:rPr lang="ar-SA" dirty="0" smtClean="0"/>
              <a:t>تغزو البكتريا المسببة له البلعوم والحنجرة والقصبة الهوائية على مراحل</a:t>
            </a:r>
          </a:p>
          <a:p>
            <a:pPr marL="1124712" lvl="2" indent="-45720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فتصاب الأغشية بتلف خطير .</a:t>
            </a:r>
          </a:p>
          <a:p>
            <a:pPr marL="1124712" lvl="2" indent="-45720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ينشأ تركيب فريد ( شبه غشاء يغلف المناطق المصابة ) .</a:t>
            </a:r>
          </a:p>
          <a:p>
            <a:pPr marL="1124712" lvl="2" indent="-45720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يصير هذا الغشاء سميكاً يعترض مرور الهواء يهدد حياة المريض .</a:t>
            </a:r>
          </a:p>
          <a:p>
            <a:pPr marL="1124712" lvl="2" indent="-457200"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ar-SA" dirty="0" smtClean="0"/>
              <a:t>تفرز البكتريا المسببة مادة سامة قوية تنتشر في الجسم عن طريق الدم ( تتلف القلب والكليتين والأعصاب ).</a:t>
            </a:r>
            <a:endParaRPr lang="ar-SA" dirty="0" smtClean="0"/>
          </a:p>
          <a:p>
            <a:pPr lvl="2">
              <a:buClr>
                <a:srgbClr val="C00000"/>
              </a:buClr>
              <a:buSzPct val="130000"/>
              <a:buNone/>
            </a:pPr>
            <a:r>
              <a:rPr lang="ar-SA" dirty="0" smtClean="0"/>
              <a:t>يمكن إنقاذ المريض بواسطة إحداث فتحة في القصبة الهوائية في أسفل العنق بالخارج . </a:t>
            </a:r>
          </a:p>
        </p:txBody>
      </p:sp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الدفتريا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/>
          <a:lstStyle/>
          <a:p>
            <a:pPr>
              <a:buClr>
                <a:srgbClr val="C00000"/>
              </a:buClr>
              <a:buSzPct val="130000"/>
              <a:buNone/>
            </a:pPr>
            <a:r>
              <a:rPr lang="ar-SA" dirty="0" smtClean="0"/>
              <a:t>أعراضه :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تقرح خفيف في منطقة الحنجرة والبلعوم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ارتفاع درجة حرارة الجسم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صعوبة التنفس والابتلاع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ظهور أدلة على التلف بالمادة السامة ( دوران – العرق الغزير – تضخم في العقد اللمفاوية في العنق ) .</a:t>
            </a:r>
          </a:p>
          <a:p>
            <a:pPr lvl="1">
              <a:buClr>
                <a:srgbClr val="C00000"/>
              </a:buClr>
              <a:buSzPct val="130000"/>
            </a:pPr>
            <a:endParaRPr lang="ar-SA" dirty="0" smtClean="0"/>
          </a:p>
        </p:txBody>
      </p:sp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الدفتريا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SzPct val="130000"/>
              <a:buNone/>
            </a:pPr>
            <a:r>
              <a:rPr lang="ar-SA" dirty="0" smtClean="0"/>
              <a:t>ما يجب عمله :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يعطى المريض مادة مضادة للسم لمنع المضاعفات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يظل المريض في الفراش لمدة أسبوعين على الأقل (كلما كانت الحالة اخطر كلما احتاج إلى مدة أطول )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في الفترة الحادة يراقب تنفس المريض بشكل مستمر للتأكد من عدم اعتراضه بواسطة شبه الغشاء الذي ينشأ في ممرات الهواء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يعطى المريض السوائل عن طريق الوريد وتغذيته بالوسائل الاصطناعية ( بسبب صعوبة الابتلاع ) .</a:t>
            </a:r>
          </a:p>
          <a:p>
            <a:pPr lvl="1">
              <a:buClr>
                <a:srgbClr val="C00000"/>
              </a:buClr>
              <a:buSzPct val="130000"/>
            </a:pPr>
            <a:r>
              <a:rPr lang="ar-SA" dirty="0" smtClean="0"/>
              <a:t>إحاطته بياقة ثلجية كل 15/ الساعة .</a:t>
            </a:r>
          </a:p>
          <a:p>
            <a:pPr lvl="1">
              <a:buClr>
                <a:srgbClr val="C00000"/>
              </a:buClr>
              <a:buSzPct val="130000"/>
            </a:pPr>
            <a:endParaRPr lang="ar-SA" dirty="0" smtClean="0"/>
          </a:p>
        </p:txBody>
      </p:sp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الدفتريا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0392" lvl="1" indent="-457200">
              <a:buClr>
                <a:srgbClr val="C00000"/>
              </a:buClr>
              <a:buSzPct val="130000"/>
            </a:pPr>
            <a:r>
              <a:rPr lang="ar-SA" dirty="0" smtClean="0"/>
              <a:t>الغسل بمحلول مياه مالحة ودافئة .</a:t>
            </a:r>
          </a:p>
          <a:p>
            <a:pPr marL="850392" lvl="1" indent="-457200">
              <a:buClr>
                <a:srgbClr val="C00000"/>
              </a:buClr>
              <a:buSzPct val="130000"/>
            </a:pPr>
            <a:r>
              <a:rPr lang="ar-SA" dirty="0" smtClean="0"/>
              <a:t>يستأنف المريض نشاطاته المعتادة ببطء شديد بعد انقضاء المرحلة الحادة .</a:t>
            </a:r>
          </a:p>
          <a:p>
            <a:pPr marL="850392" lvl="1" indent="-457200">
              <a:buClr>
                <a:srgbClr val="C00000"/>
              </a:buClr>
              <a:buSzPct val="130000"/>
            </a:pPr>
            <a:r>
              <a:rPr lang="ar-SA" dirty="0" smtClean="0"/>
              <a:t>لا يختلط المريض بالآخرين حتى يظهر فحصان </a:t>
            </a:r>
            <a:r>
              <a:rPr lang="ar-SA" dirty="0" err="1" smtClean="0"/>
              <a:t>مخبريان</a:t>
            </a:r>
            <a:r>
              <a:rPr lang="ar-SA" dirty="0" smtClean="0"/>
              <a:t> ز</a:t>
            </a:r>
            <a:endParaRPr lang="ar-SA" dirty="0"/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حدة نمطي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220</TotalTime>
  <Words>506</Words>
  <Application>Microsoft Office PowerPoint</Application>
  <PresentationFormat>عرض على الشاشة (3:4)‏</PresentationFormat>
  <Paragraphs>75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تدفق</vt:lpstr>
      <vt:lpstr>الشريحة 1</vt:lpstr>
      <vt:lpstr>الأمراض المعدية</vt:lpstr>
      <vt:lpstr>     العناية المنزلية بالأمراض المعدية </vt:lpstr>
      <vt:lpstr>الوقاية</vt:lpstr>
      <vt:lpstr>مرض شائع </vt:lpstr>
      <vt:lpstr>جدري الماء</vt:lpstr>
      <vt:lpstr>جدري الماء</vt:lpstr>
      <vt:lpstr>مرض شائع </vt:lpstr>
      <vt:lpstr>الدفتريا</vt:lpstr>
      <vt:lpstr>الدفتريا</vt:lpstr>
      <vt:lpstr>الدفتريا</vt:lpstr>
      <vt:lpstr>الدفتريا</vt:lpstr>
    </vt:vector>
  </TitlesOfParts>
  <Company>By DR.Ahmed Saker 2o1O ;)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acer</cp:lastModifiedBy>
  <cp:revision>27</cp:revision>
  <dcterms:created xsi:type="dcterms:W3CDTF">2010-11-01T23:56:28Z</dcterms:created>
  <dcterms:modified xsi:type="dcterms:W3CDTF">2010-11-05T22:26:56Z</dcterms:modified>
</cp:coreProperties>
</file>