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76" r:id="rId2"/>
    <p:sldId id="277" r:id="rId3"/>
    <p:sldId id="280" r:id="rId4"/>
    <p:sldId id="293" r:id="rId5"/>
    <p:sldId id="257" r:id="rId6"/>
    <p:sldId id="281" r:id="rId7"/>
    <p:sldId id="290" r:id="rId8"/>
    <p:sldId id="294" r:id="rId9"/>
    <p:sldId id="278" r:id="rId10"/>
    <p:sldId id="291" r:id="rId11"/>
    <p:sldId id="295" r:id="rId12"/>
    <p:sldId id="296" r:id="rId13"/>
    <p:sldId id="292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0066"/>
    <a:srgbClr val="800000"/>
    <a:srgbClr val="0066FF"/>
    <a:srgbClr val="FF3300"/>
    <a:srgbClr val="CC0099"/>
    <a:srgbClr val="000099"/>
    <a:srgbClr val="FF0066"/>
    <a:srgbClr val="B48500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3" d="100"/>
          <a:sy n="83" d="100"/>
        </p:scale>
        <p:origin x="-7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4F1D04-2637-42B9-9C99-A2DCB18D4C4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D0C4B0D-C673-48B2-AFD3-4982A9B66DC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1</a:t>
            </a:fld>
            <a:endParaRPr lang="ar-S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2</a:t>
            </a:fld>
            <a:endParaRPr lang="ar-S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3</a:t>
            </a:fld>
            <a:endParaRPr lang="ar-S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4</a:t>
            </a:fld>
            <a:endParaRPr lang="ar-S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5</a:t>
            </a:fld>
            <a:endParaRPr lang="ar-S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6</a:t>
            </a:fld>
            <a:endParaRPr lang="ar-S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7</a:t>
            </a:fld>
            <a:endParaRPr lang="ar-S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8</a:t>
            </a:fld>
            <a:endParaRPr lang="ar-SA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9</a:t>
            </a:fld>
            <a:endParaRPr lang="ar-SA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10</a:t>
            </a:fld>
            <a:endParaRPr lang="ar-SA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11</a:t>
            </a:fld>
            <a:endParaRPr lang="ar-S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12</a:t>
            </a:fld>
            <a:endParaRPr lang="ar-SA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C4B0D-C673-48B2-AFD3-4982A9B66DC5}" type="slidenum">
              <a:rPr lang="ar-SA" smtClean="0"/>
              <a:pPr/>
              <a:t>13</a:t>
            </a:fld>
            <a:endParaRPr lang="ar-S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7F8CF-61AC-4504-909F-C55511CEDA02}" type="datetimeFigureOut">
              <a:rPr lang="ar-SA" smtClean="0"/>
              <a:pPr/>
              <a:t>28/03/1432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42142-0874-4F75-92AA-6E4558614D4F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://translate.googleusercontent.com/translate_c?hl=ar&amp;langpair=en|ar&amp;u=http://www.scabiespictures.org/scabies-symptoms-pictures_6.html&amp;rurl=translate.google.com.sa&amp;usg=ALkJrhgbHpzkgfRMbid9FGc4kcaBdNb9o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428596" y="285728"/>
            <a:ext cx="823220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ar-SA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الأمراض </a:t>
            </a:r>
            <a:r>
              <a:rPr lang="ar-SA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الجلدية </a:t>
            </a:r>
            <a:endParaRPr lang="ar-SA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buFont typeface="Arial" charset="0"/>
              <a:buChar char="•"/>
            </a:pPr>
            <a:r>
              <a:rPr lang="ar-SA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مرض </a:t>
            </a:r>
            <a:r>
              <a:rPr lang="ar-SA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الجرب ( الحكة </a:t>
            </a:r>
            <a:r>
              <a:rPr lang="ar-SA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ar-SA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Picture 2" descr="صور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48880"/>
            <a:ext cx="3214710" cy="3786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80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4" descr="نقره لعرض الصورة في صفحة مستقل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420888"/>
            <a:ext cx="3927445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8000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202"/>
            <a:ext cx="9144000" cy="6888202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1714480" y="357166"/>
            <a:ext cx="561724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* مرض الجرب ( الحكة ) *</a:t>
            </a:r>
            <a:endParaRPr lang="ar-SA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صورة 10" descr="أعراض الجرب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928802"/>
            <a:ext cx="3500462" cy="4000528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مستطيل 12"/>
          <p:cNvSpPr/>
          <p:nvPr/>
        </p:nvSpPr>
        <p:spPr>
          <a:xfrm>
            <a:off x="4500562" y="1928802"/>
            <a:ext cx="400052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663300"/>
                </a:solidFill>
                <a:latin typeface="Andalus" pitchFamily="2" charset="-78"/>
                <a:cs typeface="Andalus" pitchFamily="2" charset="-78"/>
              </a:rPr>
              <a:t>تعريف المرض :</a:t>
            </a:r>
            <a:r>
              <a:rPr lang="ar-SA" sz="4800" b="1" dirty="0" smtClean="0">
                <a:latin typeface="Andalus" pitchFamily="2" charset="-78"/>
                <a:cs typeface="Andalus" pitchFamily="2" charset="-78"/>
              </a:rPr>
              <a:t> </a:t>
            </a:r>
          </a:p>
          <a:p>
            <a:pPr algn="ctr"/>
            <a:r>
              <a:rPr lang="ar-SA" sz="36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هو عبارة عن مرض جلدي معدي يظهر على هيئة طفح جلدي يتميز بوجود حكة جلدية شديدة في جميع أجزاء الجسم .</a:t>
            </a:r>
            <a:endParaRPr lang="ar-SA" sz="36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88202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2500298" y="1000108"/>
            <a:ext cx="642938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ينتج من عثة الجرب التي تصعب رؤيتها بالعين المجردة ، والأنثى أكبر من الذكر حيث تقوم بحفر أخاديد في الجلد لتضع فيها بيضها ، وقد يبلغ طول الأخدود 3 ملم أو أكثر ويشبه علامات قلم الرصاص .</a:t>
            </a:r>
            <a:endParaRPr lang="ar-SA" sz="2800" b="1" dirty="0" smtClean="0">
              <a:solidFill>
                <a:srgbClr val="000066"/>
              </a:solidFill>
              <a:latin typeface="Andalus" pitchFamily="2" charset="-78"/>
              <a:cs typeface="Andalus" pitchFamily="2" charset="-78"/>
            </a:endParaRPr>
          </a:p>
          <a:p>
            <a:pPr algn="ctr"/>
            <a:endParaRPr lang="ar-SA" sz="2400" b="1" dirty="0" smtClean="0">
              <a:solidFill>
                <a:srgbClr val="000066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4" name="Picture 6" descr="نقره لعرض الصورة في صفحة مستقل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143248"/>
            <a:ext cx="4143404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نقره لعرض الصورة في صفحة مستقلة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143248"/>
            <a:ext cx="3929090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ستطيل 5"/>
          <p:cNvSpPr/>
          <p:nvPr/>
        </p:nvSpPr>
        <p:spPr>
          <a:xfrm>
            <a:off x="3046691" y="214290"/>
            <a:ext cx="609730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2" charset="-78"/>
                <a:ea typeface="Monotype Koufi" pitchFamily="2" charset="-78"/>
                <a:cs typeface="Andalus" pitchFamily="2" charset="-78"/>
              </a:rPr>
              <a:t>العامل المسبب لمرض الجرب: </a:t>
            </a:r>
            <a:endParaRPr lang="ar-SA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itchFamily="2" charset="-78"/>
              <a:ea typeface="Monotype Koufi" pitchFamily="2" charset="-78"/>
              <a:cs typeface="Andalus" pitchFamily="2" charset="-78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202"/>
            <a:ext cx="9144000" cy="6888202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1714480" y="214290"/>
            <a:ext cx="571504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2" charset="-78"/>
                <a:cs typeface="Andalus" pitchFamily="2" charset="-78"/>
              </a:rPr>
              <a:t>هنا صور مكبرة بالمجهر ملايين المرات لعثة الجرب</a:t>
            </a:r>
            <a:endParaRPr lang="ar-SA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5" name="Picture 4" descr="نقره لعرض الصورة في صفحة مستقل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714488"/>
            <a:ext cx="3927445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80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8" descr="نقره لعرض الصورة في صفحة مستقلة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643182"/>
            <a:ext cx="4107645" cy="3786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8000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202"/>
            <a:ext cx="9144000" cy="6888202"/>
          </a:xfrm>
          <a:prstGeom prst="rect">
            <a:avLst/>
          </a:prstGeom>
          <a:noFill/>
        </p:spPr>
      </p:pic>
      <p:sp>
        <p:nvSpPr>
          <p:cNvPr id="24586" name="AutoShape 10" descr="http://www.albdoo.info/uploaded2007/5872/01187471088.jpg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2714612" y="142852"/>
            <a:ext cx="614366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Old Antic Bold" pitchFamily="2" charset="-78"/>
              </a:rPr>
              <a:t>*</a:t>
            </a:r>
            <a:r>
              <a:rPr lang="ar-SA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2" charset="-78"/>
                <a:cs typeface="Andalus" pitchFamily="2" charset="-78"/>
              </a:rPr>
              <a:t>صورة توضح اختراق عثة الجرب السطوح الداخلية للجلد مكونة الأخاديد *</a:t>
            </a:r>
            <a:endParaRPr lang="ar-SA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16" name="صورة 15" descr="http://www.hakeem-sy.com/main/files/content-scabies-mit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285992"/>
            <a:ext cx="6286544" cy="4414843"/>
          </a:xfrm>
          <a:prstGeom prst="ellipse">
            <a:avLst/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202"/>
            <a:ext cx="9144000" cy="6888202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3929058" y="1500175"/>
            <a:ext cx="500062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الجرب يختار المواضع الدقيقة من الجلد مثل :</a:t>
            </a:r>
          </a:p>
          <a:p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بين الأصابع  ، والسطوح الداخلية للساعدين ، والفخذين  ، والساقين ، وتحت الإبطين ، وحول </a:t>
            </a:r>
            <a:r>
              <a:rPr lang="ar-SA" sz="28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السرة</a:t>
            </a:r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 ولكن قليلا ما يصيب الوجه  ، </a:t>
            </a:r>
            <a:r>
              <a:rPr lang="ar-SA" sz="28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</a:t>
            </a:r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28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فروة</a:t>
            </a:r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الرأس  ، وباطن اليدين  ، والقدمين  ، إلا عند الأطفال الرضع .    </a:t>
            </a:r>
          </a:p>
          <a:p>
            <a:endParaRPr lang="ar-SA" sz="3600" b="1" dirty="0" smtClean="0">
              <a:solidFill>
                <a:srgbClr val="000066"/>
              </a:solidFill>
              <a:latin typeface="Arabic Typesetting" pitchFamily="66" charset="-78"/>
              <a:cs typeface="DecoType Naskh Special" pitchFamily="2" charset="-78"/>
            </a:endParaRPr>
          </a:p>
          <a:p>
            <a:pPr algn="ctr"/>
            <a:endParaRPr lang="ar-SA" sz="3600" dirty="0">
              <a:solidFill>
                <a:srgbClr val="000066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00034" y="285728"/>
            <a:ext cx="784862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2" charset="-78"/>
                <a:cs typeface="Andalus" pitchFamily="2" charset="-78"/>
              </a:rPr>
              <a:t>المواضع التي يكثر </a:t>
            </a:r>
            <a:r>
              <a:rPr lang="ar-SA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2" charset="-78"/>
                <a:cs typeface="Andalus" pitchFamily="2" charset="-78"/>
              </a:rPr>
              <a:t>في</a:t>
            </a:r>
            <a:r>
              <a:rPr lang="ar-SA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2" charset="-78"/>
                <a:cs typeface="Andalus" pitchFamily="2" charset="-78"/>
              </a:rPr>
              <a:t>ها انتشار المرض</a:t>
            </a:r>
            <a:endParaRPr lang="ar-SA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5" name="صورة 4" descr="صورة طفح الجرب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500306"/>
            <a:ext cx="3316784" cy="3979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سهم إلى اليسار 5"/>
          <p:cNvSpPr/>
          <p:nvPr/>
        </p:nvSpPr>
        <p:spPr>
          <a:xfrm>
            <a:off x="3786182" y="5929330"/>
            <a:ext cx="2286016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4429124" y="4929198"/>
            <a:ext cx="328614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  <a:latin typeface="Andalus" pitchFamily="2" charset="-78"/>
                <a:cs typeface="Andalus" pitchFamily="2" charset="-78"/>
              </a:rPr>
              <a:t>صورة توضح وجود الجرب بين الأصابع 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202"/>
            <a:ext cx="9144000" cy="6888202"/>
          </a:xfrm>
          <a:prstGeom prst="rect">
            <a:avLst/>
          </a:prstGeom>
          <a:noFill/>
        </p:spPr>
      </p:pic>
      <p:pic>
        <p:nvPicPr>
          <p:cNvPr id="3" name="صورة 2" descr="http://images.medicinenet.com/images/SlideShow/scabies_s5_red_bumps_wrist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428868"/>
            <a:ext cx="3857652" cy="3937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صورة 3" descr="http://images.medicinenet.com/images/SlideShow/scabies_s3_mite_arm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2428868"/>
            <a:ext cx="4018689" cy="4029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ستطيل 5"/>
          <p:cNvSpPr/>
          <p:nvPr/>
        </p:nvSpPr>
        <p:spPr>
          <a:xfrm>
            <a:off x="1571604" y="428604"/>
            <a:ext cx="658741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*</a:t>
            </a:r>
            <a:r>
              <a:rPr lang="ar-SA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2" charset="-78"/>
                <a:cs typeface="Andalus" pitchFamily="2" charset="-78"/>
              </a:rPr>
              <a:t>كذلك يكثر مرض الجرب في هذه المناطق من الجسم*</a:t>
            </a:r>
            <a:endParaRPr lang="ar-SA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202"/>
            <a:ext cx="9144000" cy="6888202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5143504" y="1214422"/>
            <a:ext cx="378618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حكة شديدة ونوع من </a:t>
            </a:r>
            <a:r>
              <a:rPr lang="ar-SA" sz="24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الإكزيما</a:t>
            </a:r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بسبب الهرش </a:t>
            </a:r>
          </a:p>
          <a:p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وكذلك قد ينتج من التلوث التهابات حادة </a:t>
            </a:r>
            <a:r>
              <a:rPr lang="ar-SA" sz="24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تصحبها</a:t>
            </a:r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ظهور بثور وحبوب وحويصلات وقشور .</a:t>
            </a:r>
          </a:p>
          <a:p>
            <a:endParaRPr lang="ar-SA" sz="2400" b="1" dirty="0" smtClean="0">
              <a:solidFill>
                <a:srgbClr val="000099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endParaRPr lang="ar-SA" sz="2400" b="1" dirty="0" smtClean="0">
              <a:solidFill>
                <a:srgbClr val="000099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endParaRPr lang="ar-SA" sz="2400" b="1" dirty="0" smtClean="0">
              <a:solidFill>
                <a:srgbClr val="000099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يفقس البيض في حوالي ستة أيام وتنمو الطفيليات بسرعة ، وقد يستمر طوال عدة أشهر أو سنوات إذا لم تتم معالجته بالطريقة المناسبة 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4071934" y="214290"/>
            <a:ext cx="48638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أعراض مرض الجرب :</a:t>
            </a:r>
            <a:endParaRPr lang="ar-SA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902133" y="3071810"/>
            <a:ext cx="4241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SA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مدة حضانة المرض :</a:t>
            </a:r>
            <a:endParaRPr lang="ar-SA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صورة 8" descr="صورة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071678"/>
            <a:ext cx="4143404" cy="4500594"/>
          </a:xfrm>
          <a:prstGeom prst="rect">
            <a:avLst/>
          </a:prstGeom>
          <a:ln w="38100" cap="sq">
            <a:solidFill>
              <a:srgbClr val="6633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مربع نص 10"/>
          <p:cNvSpPr txBox="1"/>
          <p:nvPr/>
        </p:nvSpPr>
        <p:spPr>
          <a:xfrm>
            <a:off x="785786" y="214290"/>
            <a:ext cx="2857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6633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ظهور البثور والحبوب</a:t>
            </a:r>
            <a:endParaRPr lang="ar-SA" sz="2800" dirty="0">
              <a:solidFill>
                <a:srgbClr val="6633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2" name="سهم للأسفل 11"/>
          <p:cNvSpPr/>
          <p:nvPr/>
        </p:nvSpPr>
        <p:spPr>
          <a:xfrm>
            <a:off x="1857356" y="785794"/>
            <a:ext cx="357190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88202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1500166" y="2285992"/>
            <a:ext cx="66437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ar-SA" sz="32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الملامسة المباشرة للجلد المصاب ، لذلك ينتشر في الأماكن المزدحمة. </a:t>
            </a:r>
          </a:p>
          <a:p>
            <a:endParaRPr lang="ar-SA" sz="3200" b="1" dirty="0" smtClean="0">
              <a:solidFill>
                <a:srgbClr val="000066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r>
              <a:rPr lang="ar-SA" sz="32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/>
            </a:r>
            <a:br>
              <a:rPr lang="ar-SA" sz="32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r>
              <a:rPr lang="ar-SA" sz="32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/>
            </a:r>
            <a:br>
              <a:rPr lang="ar-SA" sz="32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endParaRPr lang="ar-SA" sz="3200" b="1" dirty="0">
              <a:solidFill>
                <a:srgbClr val="000066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785918" y="714356"/>
            <a:ext cx="585791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طرق العدوى بمرض الجرب :</a:t>
            </a:r>
            <a:endParaRPr lang="ar-SA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214414" y="4071942"/>
            <a:ext cx="678661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ar-SA" sz="32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استعمال المناشف ، </a:t>
            </a:r>
            <a:r>
              <a:rPr lang="ar-SA" sz="32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</a:t>
            </a:r>
            <a:r>
              <a:rPr lang="ar-SA" sz="32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الأدوات الشخصية ، أغطية الفراش ، وارتداء الملابس الملوثة للشخص المصاب ، أو بالنوم في فراشه .</a:t>
            </a:r>
            <a:endParaRPr lang="ar-SA" sz="3200" dirty="0">
              <a:solidFill>
                <a:srgbClr val="000066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202"/>
            <a:ext cx="9144000" cy="6888202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2071670" y="357166"/>
            <a:ext cx="51748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2" charset="-78"/>
                <a:cs typeface="Andalus" pitchFamily="2" charset="-78"/>
              </a:rPr>
              <a:t>*طرق علاج مرض الجرب *</a:t>
            </a:r>
            <a:endParaRPr lang="ar-SA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500166" y="1357298"/>
            <a:ext cx="650082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ar-SA" sz="3600" dirty="0" smtClean="0">
                <a:solidFill>
                  <a:srgbClr val="000066"/>
                </a:solidFill>
              </a:rPr>
              <a:t> </a:t>
            </a:r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عندما يظهر على الجلد علامات الهرش الملوثة فيجب علاجه </a:t>
            </a:r>
            <a:r>
              <a:rPr lang="ar-SA" sz="28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بإستعمال</a:t>
            </a:r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مرهم </a:t>
            </a:r>
            <a:r>
              <a:rPr lang="ar-SA" sz="28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نيوسبورين</a:t>
            </a:r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وذلك بفركه على الجلد المصاب أربع </a:t>
            </a:r>
            <a:r>
              <a:rPr lang="ar-SA" sz="28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أوخمس</a:t>
            </a:r>
            <a:r>
              <a:rPr lang="ar-SA" sz="28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مرات يوميا .</a:t>
            </a:r>
          </a:p>
        </p:txBody>
      </p:sp>
      <p:pic>
        <p:nvPicPr>
          <p:cNvPr id="6" name="Picture 2" descr="http://www.neosporin.com/../images/neosporin_products/Neo_origina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500438"/>
            <a:ext cx="3214710" cy="3071834"/>
          </a:xfrm>
          <a:prstGeom prst="roundRect">
            <a:avLst>
              <a:gd name="adj" fmla="val 16667"/>
            </a:avLst>
          </a:prstGeom>
          <a:ln>
            <a:solidFill>
              <a:srgbClr val="6633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 descr="http://www.neosporin.com/../images/neosporin_products/Neo_plus_combine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500438"/>
            <a:ext cx="3357586" cy="3076394"/>
          </a:xfrm>
          <a:prstGeom prst="roundRect">
            <a:avLst>
              <a:gd name="adj" fmla="val 16667"/>
            </a:avLst>
          </a:prstGeom>
          <a:ln>
            <a:solidFill>
              <a:srgbClr val="6633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202"/>
            <a:ext cx="9144000" cy="6888202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1714480" y="1428736"/>
            <a:ext cx="63579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يستعمل مرهم </a:t>
            </a:r>
            <a:r>
              <a:rPr lang="ar-SA" sz="2800" b="1" dirty="0" err="1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ايوراكس</a:t>
            </a:r>
            <a:r>
              <a:rPr lang="ar-SA" sz="2800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أو كويل لمدة ثلاث ليال على الجسم بأكمله والحرص على أن يدخل المرهم تحت أظافر أصابع اليدين والرجلين .</a:t>
            </a:r>
          </a:p>
          <a:p>
            <a:pPr algn="ctr">
              <a:buFont typeface="Wingdings" pitchFamily="2" charset="2"/>
              <a:buChar char="v"/>
            </a:pPr>
            <a:endParaRPr lang="ar-SA" sz="2800" b="1" dirty="0" smtClean="0">
              <a:solidFill>
                <a:srgbClr val="00206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>
              <a:buFont typeface="Wingdings" pitchFamily="2" charset="2"/>
              <a:buChar char="v"/>
            </a:pPr>
            <a:r>
              <a:rPr lang="ar-SA" sz="2800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استعمال الملابس الداخلية وملابس النوم والملاءات ذاتها طوال فترة العلاج </a:t>
            </a:r>
            <a:r>
              <a:rPr lang="ar-SA" sz="2400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>
              <a:buFont typeface="Wingdings" pitchFamily="2" charset="2"/>
              <a:buChar char="v"/>
            </a:pPr>
            <a:endParaRPr lang="ar-SA" sz="2400" b="1" dirty="0" smtClean="0">
              <a:solidFill>
                <a:srgbClr val="00206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000232" y="4357694"/>
            <a:ext cx="62865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ar-SA" sz="2800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قبل استعمال المرهم يفرك الجسم بالصابون والماء الفاتر </a:t>
            </a:r>
            <a:r>
              <a:rPr lang="ar-SA" sz="2800" b="1" dirty="0" err="1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</a:t>
            </a:r>
            <a:r>
              <a:rPr lang="ar-SA" sz="2800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إذا كان مستحيلا فإنه يغسل كل صباح ، ولكن يجب استعماله طوال خمسة أيام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143240" y="285728"/>
            <a:ext cx="33377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تابع لطرق العلاج :</a:t>
            </a:r>
            <a:endParaRPr lang="ar-SA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202"/>
            <a:ext cx="9144000" cy="6888202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3143240" y="571480"/>
            <a:ext cx="54292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قبل آخر ليلة من ليالي العلاج يجب </a:t>
            </a:r>
            <a:r>
              <a:rPr lang="ar-SA" sz="24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الإستحمام</a:t>
            </a:r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بمياه حارة وارتداء الملابس النظيفة وكذلك استخدام ملاءات نظيفة أما الملابس الملوثة فتنظف على البخار أو تغسل في محلول تنظيف أو ترسل للمغسلة .</a:t>
            </a:r>
          </a:p>
          <a:p>
            <a:pPr algn="ctr">
              <a:buFont typeface="Wingdings" pitchFamily="2" charset="2"/>
              <a:buChar char="v"/>
            </a:pPr>
            <a:endParaRPr lang="ar-SA" sz="2400" b="1" dirty="0" smtClean="0">
              <a:solidFill>
                <a:srgbClr val="000066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ctr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بعد إكمال العلاج يستعمل غسول </a:t>
            </a:r>
            <a:r>
              <a:rPr lang="ar-SA" sz="24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كالامين</a:t>
            </a:r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أربع أو خمس مرات في اليوم لتهدئة المرض وتجفيف الجلد .</a:t>
            </a:r>
          </a:p>
          <a:p>
            <a:pPr algn="ctr">
              <a:buFont typeface="Wingdings" pitchFamily="2" charset="2"/>
              <a:buChar char="v"/>
            </a:pPr>
            <a:endParaRPr lang="ar-SA" sz="2400" b="1" dirty="0" smtClean="0">
              <a:solidFill>
                <a:srgbClr val="000066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ctr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إذا ظل الجلد متهيجا يجب </a:t>
            </a:r>
            <a:r>
              <a:rPr lang="ar-SA" sz="2400" b="1" dirty="0" err="1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الإستحمام</a:t>
            </a:r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بحمام نشا طوال نصف ساعة مرة أو مرتين في اليوم .</a:t>
            </a:r>
          </a:p>
          <a:p>
            <a:pPr algn="ctr">
              <a:buFont typeface="Wingdings" pitchFamily="2" charset="2"/>
              <a:buChar char="v"/>
            </a:pPr>
            <a:endParaRPr lang="ar-SA" sz="2400" b="1" dirty="0" smtClean="0">
              <a:solidFill>
                <a:srgbClr val="000066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ctr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000066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إذا لم يشفى المريض بعد مرور أسبوع من العلاج فإنه يكرر العلاج بالمرهم .</a:t>
            </a:r>
            <a:endParaRPr lang="ar-SA" sz="2400" dirty="0" smtClean="0">
              <a:solidFill>
                <a:srgbClr val="000066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85720" y="642918"/>
            <a:ext cx="280760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تابع لعلاج مرض الجرب</a:t>
            </a:r>
            <a:endParaRPr lang="ar-SA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سهم إلى اليمين 5"/>
          <p:cNvSpPr/>
          <p:nvPr/>
        </p:nvSpPr>
        <p:spPr>
          <a:xfrm>
            <a:off x="785786" y="2214554"/>
            <a:ext cx="164307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6w.net/album/26/w6w200504140953443dbdc69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88202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1071538" y="857232"/>
            <a:ext cx="6858048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وختاما :</a:t>
            </a:r>
          </a:p>
          <a:p>
            <a:pPr algn="ctr"/>
            <a:r>
              <a:rPr lang="ar-S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نأمل أن يكون هذا العرض قد نال إعجاب دكتورة المادة  الفاضلة : ناهد رمضان .</a:t>
            </a:r>
          </a:p>
          <a:p>
            <a:pPr algn="ctr"/>
            <a:r>
              <a:rPr lang="ar-S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ونشكر لها جهودها المبذولة ...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471</Words>
  <Application>Microsoft Office PowerPoint</Application>
  <PresentationFormat>عرض على الشاشة (3:4)‏</PresentationFormat>
  <Paragraphs>59</Paragraphs>
  <Slides>13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Toshiba</dc:creator>
  <cp:lastModifiedBy>itp-0ct-10</cp:lastModifiedBy>
  <cp:revision>71</cp:revision>
  <dcterms:created xsi:type="dcterms:W3CDTF">2010-10-24T14:06:44Z</dcterms:created>
  <dcterms:modified xsi:type="dcterms:W3CDTF">2011-03-03T11:27:32Z</dcterms:modified>
</cp:coreProperties>
</file>