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36" r:id="rId1"/>
  </p:sldMasterIdLst>
  <p:notesMasterIdLst>
    <p:notesMasterId r:id="rId20"/>
  </p:notesMasterIdLst>
  <p:sldIdLst>
    <p:sldId id="256" r:id="rId2"/>
    <p:sldId id="264" r:id="rId3"/>
    <p:sldId id="259" r:id="rId4"/>
    <p:sldId id="258" r:id="rId5"/>
    <p:sldId id="273" r:id="rId6"/>
    <p:sldId id="265" r:id="rId7"/>
    <p:sldId id="260" r:id="rId8"/>
    <p:sldId id="269" r:id="rId9"/>
    <p:sldId id="266" r:id="rId10"/>
    <p:sldId id="267" r:id="rId11"/>
    <p:sldId id="268" r:id="rId12"/>
    <p:sldId id="261" r:id="rId13"/>
    <p:sldId id="262" r:id="rId14"/>
    <p:sldId id="263" r:id="rId15"/>
    <p:sldId id="274" r:id="rId16"/>
    <p:sldId id="270" r:id="rId17"/>
    <p:sldId id="271" r:id="rId18"/>
    <p:sldId id="272"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909" autoAdjust="0"/>
    <p:restoredTop sz="94576" autoAdjust="0"/>
  </p:normalViewPr>
  <p:slideViewPr>
    <p:cSldViewPr>
      <p:cViewPr varScale="1">
        <p:scale>
          <a:sx n="73" d="100"/>
          <a:sy n="73" d="100"/>
        </p:scale>
        <p:origin x="-50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332B6CB-9FD5-4FC9-815C-2CBC322867D3}" type="datetimeFigureOut">
              <a:rPr lang="ar-SA" smtClean="0"/>
              <a:pPr/>
              <a:t>22/12/31</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1AB1095-9FA9-4DD6-9DE2-7C02530DE18B}" type="slidenum">
              <a:rPr lang="ar-SA" smtClean="0"/>
              <a:pPr/>
              <a:t>‹#›</a:t>
            </a:fld>
            <a:endParaRPr lang="ar-SA" dirty="0"/>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C1AB1095-9FA9-4DD6-9DE2-7C02530DE18B}" type="slidenum">
              <a:rPr lang="ar-SA" smtClean="0"/>
              <a:pPr/>
              <a:t>1</a:t>
            </a:fld>
            <a:endParaRPr lang="ar-S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C1AB1095-9FA9-4DD6-9DE2-7C02530DE18B}" type="slidenum">
              <a:rPr lang="ar-SA" smtClean="0"/>
              <a:pPr/>
              <a:t>3</a:t>
            </a:fld>
            <a:endParaRPr lang="ar-S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C1AB1095-9FA9-4DD6-9DE2-7C02530DE18B}" type="slidenum">
              <a:rPr lang="ar-SA" smtClean="0"/>
              <a:pPr/>
              <a:t>4</a:t>
            </a:fld>
            <a:endParaRPr lang="ar-S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C1AB1095-9FA9-4DD6-9DE2-7C02530DE18B}" type="slidenum">
              <a:rPr lang="ar-SA" smtClean="0"/>
              <a:pPr/>
              <a:t>7</a:t>
            </a:fld>
            <a:endParaRPr lang="ar-S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C1AB1095-9FA9-4DD6-9DE2-7C02530DE18B}" type="slidenum">
              <a:rPr lang="ar-SA" smtClean="0"/>
              <a:pPr/>
              <a:t>12</a:t>
            </a:fld>
            <a:endParaRPr lang="ar-S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C1AB1095-9FA9-4DD6-9DE2-7C02530DE18B}" type="slidenum">
              <a:rPr lang="ar-SA" smtClean="0"/>
              <a:pPr/>
              <a:t>13</a:t>
            </a:fld>
            <a:endParaRPr lang="ar-S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C1AB1095-9FA9-4DD6-9DE2-7C02530DE18B}" type="slidenum">
              <a:rPr lang="ar-SA" smtClean="0"/>
              <a:pPr/>
              <a:t>14</a:t>
            </a:fld>
            <a:endParaRPr lang="ar-S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2" name="عنصر نائب للتذييل 1"/>
          <p:cNvSpPr>
            <a:spLocks noGrp="1"/>
          </p:cNvSpPr>
          <p:nvPr>
            <p:ph type="ftr" sz="quarter" idx="11"/>
          </p:nvPr>
        </p:nvSpPr>
        <p:spPr/>
        <p:txBody>
          <a:bodyPr/>
          <a:lstStyle/>
          <a:p>
            <a:endParaRPr lang="ar-SA" dirty="0"/>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7C75901E-31AD-42CE-B6CF-13E9270B85C6}"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dirty="0"/>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7C75901E-31AD-42CE-B6CF-13E9270B85C6}"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11" name="عنصر نائب للتذييل 10"/>
          <p:cNvSpPr>
            <a:spLocks noGrp="1"/>
          </p:cNvSpPr>
          <p:nvPr>
            <p:ph type="ftr" sz="quarter" idx="11"/>
          </p:nvPr>
        </p:nvSpPr>
        <p:spPr/>
        <p:txBody>
          <a:bodyPr/>
          <a:lstStyle/>
          <a:p>
            <a:endParaRPr lang="ar-SA" dirty="0"/>
          </a:p>
        </p:txBody>
      </p:sp>
      <p:sp>
        <p:nvSpPr>
          <p:cNvPr id="16" name="عنصر نائب لرقم الشريحة 15"/>
          <p:cNvSpPr>
            <a:spLocks noGrp="1"/>
          </p:cNvSpPr>
          <p:nvPr>
            <p:ph type="sldNum" sz="quarter" idx="12"/>
          </p:nvPr>
        </p:nvSpPr>
        <p:spPr/>
        <p:txBody>
          <a:bodyPr/>
          <a:lstStyle/>
          <a:p>
            <a:fld id="{7C75901E-31AD-42CE-B6CF-13E9270B85C6}" type="slidenum">
              <a:rPr lang="ar-SA" smtClean="0"/>
              <a:pPr/>
              <a:t>‹#›</a:t>
            </a:fld>
            <a:endParaRPr lang="ar-SA" dirty="0"/>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10" name="عنصر نائب للتذييل 9"/>
          <p:cNvSpPr>
            <a:spLocks noGrp="1"/>
          </p:cNvSpPr>
          <p:nvPr>
            <p:ph type="ftr" sz="quarter" idx="11"/>
          </p:nvPr>
        </p:nvSpPr>
        <p:spPr/>
        <p:txBody>
          <a:bodyPr/>
          <a:lstStyle/>
          <a:p>
            <a:endParaRPr lang="ar-SA" dirty="0"/>
          </a:p>
        </p:txBody>
      </p:sp>
      <p:sp>
        <p:nvSpPr>
          <p:cNvPr id="31" name="عنصر نائب لرقم الشريحة 30"/>
          <p:cNvSpPr>
            <a:spLocks noGrp="1"/>
          </p:cNvSpPr>
          <p:nvPr>
            <p:ph type="sldNum" sz="quarter" idx="12"/>
          </p:nvPr>
        </p:nvSpPr>
        <p:spPr/>
        <p:txBody>
          <a:bodyPr/>
          <a:lstStyle/>
          <a:p>
            <a:fld id="{7C75901E-31AD-42CE-B6CF-13E9270B85C6}"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a:xfrm>
            <a:off x="8229600" y="6477000"/>
            <a:ext cx="762000" cy="246888"/>
          </a:xfrm>
        </p:spPr>
        <p:txBody>
          <a:bodyPr/>
          <a:lstStyle/>
          <a:p>
            <a:fld id="{7C75901E-31AD-42CE-B6CF-13E9270B85C6}" type="slidenum">
              <a:rPr lang="ar-SA" smtClean="0"/>
              <a:pPr/>
              <a:t>‹#›</a:t>
            </a:fld>
            <a:endParaRPr lang="ar-SA" dirty="0"/>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21" name="عنصر نائب للتذييل 20"/>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7C75901E-31AD-42CE-B6CF-13E9270B85C6}"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24" name="عنصر نائب للتذييل 23"/>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7C75901E-31AD-42CE-B6CF-13E9270B85C6}"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29" name="عنصر نائب للتذييل 28"/>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7C75901E-31AD-42CE-B6CF-13E9270B85C6}"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dirty="0"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31" name="عنصر نائب لرقم الشريحة 30"/>
          <p:cNvSpPr>
            <a:spLocks noGrp="1"/>
          </p:cNvSpPr>
          <p:nvPr>
            <p:ph type="sldNum" sz="quarter" idx="12"/>
          </p:nvPr>
        </p:nvSpPr>
        <p:spPr/>
        <p:txBody>
          <a:bodyPr/>
          <a:lstStyle/>
          <a:p>
            <a:fld id="{7C75901E-31AD-42CE-B6CF-13E9270B85C6}" type="slidenum">
              <a:rPr lang="ar-SA" smtClean="0"/>
              <a:pPr/>
              <a:t>‹#›</a:t>
            </a:fld>
            <a:endParaRPr lang="ar-SA" dirty="0"/>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7C75901E-31AD-42CE-B6CF-13E9270B85C6}"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94C9219-3C70-448F-80E1-4B81086B635E}" type="datetimeFigureOut">
              <a:rPr lang="ar-SA" smtClean="0"/>
              <a:pPr/>
              <a:t>22/12/31</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7C75901E-31AD-42CE-B6CF-13E9270B85C6}"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394C9219-3C70-448F-80E1-4B81086B635E}" type="datetimeFigureOut">
              <a:rPr lang="ar-SA" smtClean="0"/>
              <a:pPr/>
              <a:t>22/12/31</a:t>
            </a:fld>
            <a:endParaRPr lang="ar-SA" dirty="0"/>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dirty="0"/>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C75901E-31AD-42CE-B6CF-13E9270B85C6}" type="slidenum">
              <a:rPr lang="ar-SA" smtClean="0"/>
              <a:pPr/>
              <a:t>‹#›</a:t>
            </a:fld>
            <a:endParaRPr lang="ar-SA" dirty="0"/>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3400" y="332656"/>
            <a:ext cx="7851648" cy="2160240"/>
          </a:xfrm>
        </p:spPr>
        <p:txBody>
          <a:bodyPr>
            <a:normAutofit/>
          </a:bodyPr>
          <a:lstStyle/>
          <a:p>
            <a:pPr algn="ctr"/>
            <a:r>
              <a:rPr lang="en-US" sz="4800" i="1" dirty="0" smtClean="0">
                <a:solidFill>
                  <a:schemeClr val="accent3">
                    <a:lumMod val="75000"/>
                  </a:schemeClr>
                </a:solidFill>
              </a:rPr>
              <a:t> </a:t>
            </a:r>
            <a:r>
              <a:rPr lang="ar-SA" sz="4800" b="1" i="1" dirty="0" smtClean="0">
                <a:solidFill>
                  <a:schemeClr val="accent3">
                    <a:lumMod val="75000"/>
                  </a:schemeClr>
                </a:solidFill>
              </a:rPr>
              <a:t>مرض </a:t>
            </a:r>
            <a:r>
              <a:rPr lang="ar-SA" sz="4800" b="1" i="1" dirty="0" smtClean="0">
                <a:solidFill>
                  <a:schemeClr val="accent3">
                    <a:lumMod val="75000"/>
                  </a:schemeClr>
                </a:solidFill>
              </a:rPr>
              <a:t>قرحة الفراش أو </a:t>
            </a:r>
            <a:r>
              <a:rPr lang="ar-SA" sz="4800" b="1" i="1" dirty="0" smtClean="0">
                <a:solidFill>
                  <a:schemeClr val="accent3">
                    <a:lumMod val="75000"/>
                  </a:schemeClr>
                </a:solidFill>
              </a:rPr>
              <a:t>(الأضطجاع).</a:t>
            </a:r>
            <a:endParaRPr lang="ar-SA" sz="4800" b="1" i="1" dirty="0">
              <a:solidFill>
                <a:schemeClr val="accent3">
                  <a:lumMod val="75000"/>
                </a:schemeClr>
              </a:solidFill>
            </a:endParaRPr>
          </a:p>
        </p:txBody>
      </p:sp>
      <p:sp>
        <p:nvSpPr>
          <p:cNvPr id="3" name="عنوان فرعي 2"/>
          <p:cNvSpPr>
            <a:spLocks noGrp="1"/>
          </p:cNvSpPr>
          <p:nvPr>
            <p:ph type="subTitle" idx="1"/>
          </p:nvPr>
        </p:nvSpPr>
        <p:spPr>
          <a:xfrm>
            <a:off x="533400" y="2420888"/>
            <a:ext cx="7711008" cy="2016224"/>
          </a:xfrm>
        </p:spPr>
        <p:txBody>
          <a:bodyPr>
            <a:normAutofit fontScale="55000" lnSpcReduction="20000"/>
          </a:bodyPr>
          <a:lstStyle/>
          <a:p>
            <a:pPr algn="r"/>
            <a:r>
              <a:rPr lang="ar-SA" sz="5800" b="1" i="1" dirty="0" smtClean="0">
                <a:solidFill>
                  <a:schemeClr val="tx1"/>
                </a:solidFill>
                <a:latin typeface="Andalus" pitchFamily="18" charset="-78"/>
                <a:cs typeface="Andalus" pitchFamily="18" charset="-78"/>
              </a:rPr>
              <a:t>إعداد الطالبة:زينب سعيد العبكري.</a:t>
            </a:r>
          </a:p>
          <a:p>
            <a:pPr algn="r"/>
            <a:r>
              <a:rPr lang="ar-SA" sz="5800" b="1" i="1" dirty="0" smtClean="0">
                <a:solidFill>
                  <a:schemeClr val="tx1"/>
                </a:solidFill>
                <a:latin typeface="Andalus" pitchFamily="18" charset="-78"/>
                <a:cs typeface="Andalus" pitchFamily="18" charset="-78"/>
              </a:rPr>
              <a:t>سنة تحضيرية ـ المجموعة (7)أدبي ـ (عام 1431ـ 1432هـ).</a:t>
            </a:r>
          </a:p>
          <a:p>
            <a:pPr algn="r"/>
            <a:r>
              <a:rPr lang="ar-SA" sz="5800" b="1" i="1" dirty="0" smtClean="0">
                <a:solidFill>
                  <a:schemeClr val="tx1"/>
                </a:solidFill>
                <a:latin typeface="Andalus" pitchFamily="18" charset="-78"/>
                <a:cs typeface="Andalus" pitchFamily="18" charset="-78"/>
              </a:rPr>
              <a:t>دكتورة المادة : د. ناهد رمضان عمر.</a:t>
            </a:r>
          </a:p>
          <a:p>
            <a:pPr algn="r"/>
            <a:r>
              <a:rPr lang="ar-SA" sz="5800" b="1" i="1" dirty="0" smtClean="0">
                <a:solidFill>
                  <a:schemeClr val="tx1"/>
                </a:solidFill>
                <a:latin typeface="Andalus" pitchFamily="18" charset="-78"/>
                <a:cs typeface="Andalus" pitchFamily="18" charset="-78"/>
              </a:rPr>
              <a:t>مادة : الصحة واللياقة.</a:t>
            </a:r>
          </a:p>
          <a:p>
            <a:pPr algn="r"/>
            <a:endParaRPr lang="ar-SA" sz="2800" b="1" i="1" dirty="0">
              <a:solidFill>
                <a:schemeClr val="tx1"/>
              </a:solidFill>
            </a:endParaRPr>
          </a:p>
        </p:txBody>
      </p:sp>
      <p:pic>
        <p:nvPicPr>
          <p:cNvPr id="7" name="صورة 6" descr="hjjuu.bmp"/>
          <p:cNvPicPr>
            <a:picLocks noChangeAspect="1"/>
          </p:cNvPicPr>
          <p:nvPr/>
        </p:nvPicPr>
        <p:blipFill>
          <a:blip r:embed="rId3" cstate="print"/>
          <a:stretch>
            <a:fillRect/>
          </a:stretch>
        </p:blipFill>
        <p:spPr>
          <a:xfrm>
            <a:off x="827584" y="4221088"/>
            <a:ext cx="7488832" cy="2376264"/>
          </a:xfrm>
          <a:prstGeom prst="rect">
            <a:avLst/>
          </a:prstGeom>
          <a:ln>
            <a:noFill/>
          </a:ln>
          <a:effectLst>
            <a:softEdge rad="112500"/>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5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2"/>
                                        </p:tgtEl>
                                        <p:attrNameLst>
                                          <p:attrName>fillcolor</p:attrName>
                                        </p:attrNameLst>
                                      </p:cBhvr>
                                      <p:tavLst>
                                        <p:tav tm="0">
                                          <p:val>
                                            <p:clrVal>
                                              <a:schemeClr val="accent2"/>
                                            </p:clrVal>
                                          </p:val>
                                        </p:tav>
                                        <p:tav tm="50000">
                                          <p:val>
                                            <p:clrVal>
                                              <a:schemeClr val="hlink"/>
                                            </p:clrVal>
                                          </p:val>
                                        </p:tav>
                                      </p:tavLst>
                                    </p:anim>
                                    <p:set>
                                      <p:cBhvr>
                                        <p:cTn id="9" dur="500"/>
                                        <p:tgtEl>
                                          <p:spTgt spid="2"/>
                                        </p:tgtEl>
                                        <p:attrNameLst>
                                          <p:attrName>fill.type</p:attrName>
                                        </p:attrNameLst>
                                      </p:cBhvr>
                                      <p:to>
                                        <p:strVal val="solid"/>
                                      </p:to>
                                    </p:set>
                                  </p:childTnLst>
                                </p:cTn>
                              </p:par>
                            </p:childTnLst>
                          </p:cTn>
                        </p:par>
                        <p:par>
                          <p:cTn id="10" fill="hold">
                            <p:stCondLst>
                              <p:cond delay="6750"/>
                            </p:stCondLst>
                            <p:childTnLst>
                              <p:par>
                                <p:cTn id="11" presetID="9" presetClass="path" presetSubtype="0" accel="50000" decel="50000" fill="hold" grpId="0" nodeType="afterEffect">
                                  <p:stCondLst>
                                    <p:cond delay="0"/>
                                  </p:stCondLst>
                                  <p:childTnLst>
                                    <p:animMotion origin="layout" path="M 0 0  C 0.012 -0.024  0.033 -0.05867  0.058 -0.05867  C 0.095 -0.05867  0.125 -0.02267  0.125 0.02267  C 0.125 0.03733  0.122 0.05067  0.116 0.06267  C 0.117 0.06267  0 0.24267  0 0.244  C 0 0.24267  -0.117 0.06267  -0.116 0.06267  C -0.122 0.05067  -0.125 0.03733  -0.125 0.02267  C -0.125 -0.02267  -0.095 -0.05867  -0.057 -0.05867  C -0.033 -0.05867  -0.012 -0.024  0 0  Z" pathEditMode="relative" ptsTypes="">
                                      <p:cBhvr>
                                        <p:cTn id="12" dur="2000" fill="hold"/>
                                        <p:tgtEl>
                                          <p:spTgt spid="3">
                                            <p:txEl>
                                              <p:pRg st="0" end="0"/>
                                            </p:txEl>
                                          </p:spTgt>
                                        </p:tgtEl>
                                        <p:attrNameLst>
                                          <p:attrName>ppt_x</p:attrName>
                                          <p:attrName>ppt_y</p:attrName>
                                        </p:attrNameLst>
                                      </p:cBhvr>
                                    </p:animMotion>
                                  </p:childTnLst>
                                </p:cTn>
                              </p:par>
                            </p:childTnLst>
                          </p:cTn>
                        </p:par>
                        <p:par>
                          <p:cTn id="13" fill="hold">
                            <p:stCondLst>
                              <p:cond delay="8750"/>
                            </p:stCondLst>
                            <p:childTnLst>
                              <p:par>
                                <p:cTn id="14" presetID="9" presetClass="path" presetSubtype="0" accel="50000" decel="50000" fill="hold" grpId="0" nodeType="afterEffect">
                                  <p:stCondLst>
                                    <p:cond delay="0"/>
                                  </p:stCondLst>
                                  <p:childTnLst>
                                    <p:animMotion origin="layout" path="M 0 0  C 0.012 -0.024  0.033 -0.05867  0.058 -0.05867  C 0.095 -0.05867  0.125 -0.02267  0.125 0.02267  C 0.125 0.03733  0.122 0.05067  0.116 0.06267  C 0.117 0.06267  0 0.24267  0 0.244  C 0 0.24267  -0.117 0.06267  -0.116 0.06267  C -0.122 0.05067  -0.125 0.03733  -0.125 0.02267  C -0.125 -0.02267  -0.095 -0.05867  -0.057 -0.05867  C -0.033 -0.05867  -0.012 -0.024  0 0  Z" pathEditMode="relative" ptsTypes="">
                                      <p:cBhvr>
                                        <p:cTn id="15" dur="2000" fill="hold"/>
                                        <p:tgtEl>
                                          <p:spTgt spid="3">
                                            <p:txEl>
                                              <p:pRg st="1" end="1"/>
                                            </p:txEl>
                                          </p:spTgt>
                                        </p:tgtEl>
                                        <p:attrNameLst>
                                          <p:attrName>ppt_x</p:attrName>
                                          <p:attrName>ppt_y</p:attrName>
                                        </p:attrNameLst>
                                      </p:cBhvr>
                                    </p:animMotion>
                                  </p:childTnLst>
                                </p:cTn>
                              </p:par>
                            </p:childTnLst>
                          </p:cTn>
                        </p:par>
                        <p:par>
                          <p:cTn id="16" fill="hold">
                            <p:stCondLst>
                              <p:cond delay="10750"/>
                            </p:stCondLst>
                            <p:childTnLst>
                              <p:par>
                                <p:cTn id="17" presetID="9" presetClass="path" presetSubtype="0" accel="50000" decel="50000" fill="hold" grpId="0" nodeType="afterEffect">
                                  <p:stCondLst>
                                    <p:cond delay="0"/>
                                  </p:stCondLst>
                                  <p:childTnLst>
                                    <p:animMotion origin="layout" path="M 0 0  C 0.012 -0.024  0.033 -0.05867  0.058 -0.05867  C 0.095 -0.05867  0.125 -0.02267  0.125 0.02267  C 0.125 0.03733  0.122 0.05067  0.116 0.06267  C 0.117 0.06267  0 0.24267  0 0.244  C 0 0.24267  -0.117 0.06267  -0.116 0.06267  C -0.122 0.05067  -0.125 0.03733  -0.125 0.02267  C -0.125 -0.02267  -0.095 -0.05867  -0.057 -0.05867  C -0.033 -0.05867  -0.012 -0.024  0 0  Z" pathEditMode="relative" ptsTypes="">
                                      <p:cBhvr>
                                        <p:cTn id="18" dur="2000" fill="hold"/>
                                        <p:tgtEl>
                                          <p:spTgt spid="3">
                                            <p:txEl>
                                              <p:pRg st="2" end="2"/>
                                            </p:txEl>
                                          </p:spTgt>
                                        </p:tgtEl>
                                        <p:attrNameLst>
                                          <p:attrName>ppt_x</p:attrName>
                                          <p:attrName>ppt_y</p:attrName>
                                        </p:attrNameLst>
                                      </p:cBhvr>
                                    </p:animMotion>
                                  </p:childTnLst>
                                </p:cTn>
                              </p:par>
                            </p:childTnLst>
                          </p:cTn>
                        </p:par>
                        <p:par>
                          <p:cTn id="19" fill="hold">
                            <p:stCondLst>
                              <p:cond delay="12750"/>
                            </p:stCondLst>
                            <p:childTnLst>
                              <p:par>
                                <p:cTn id="20" presetID="9" presetClass="path" presetSubtype="0" accel="50000" decel="50000" fill="hold" grpId="0" nodeType="afterEffect">
                                  <p:stCondLst>
                                    <p:cond delay="0"/>
                                  </p:stCondLst>
                                  <p:childTnLst>
                                    <p:animMotion origin="layout" path="M 0 0  C 0.012 -0.024  0.033 -0.05867  0.058 -0.05867  C 0.095 -0.05867  0.125 -0.02267  0.125 0.02267  C 0.125 0.03733  0.122 0.05067  0.116 0.06267  C 0.117 0.06267  0 0.24267  0 0.244  C 0 0.24267  -0.117 0.06267  -0.116 0.06267  C -0.122 0.05067  -0.125 0.03733  -0.125 0.02267  C -0.125 -0.02267  -0.095 -0.05867  -0.057 -0.05867  C -0.033 -0.05867  -0.012 -0.024  0 0  Z" pathEditMode="relative" ptsTypes="">
                                      <p:cBhvr>
                                        <p:cTn id="21" dur="2000" fill="hold"/>
                                        <p:tgtEl>
                                          <p:spTgt spid="3">
                                            <p:txEl>
                                              <p:pRg st="3" end="3"/>
                                            </p:txEl>
                                          </p:spTgt>
                                        </p:tgtEl>
                                        <p:attrNameLst>
                                          <p:attrName>ppt_x</p:attrName>
                                          <p:attrName>ppt_y</p:attrName>
                                        </p:attrNameLst>
                                      </p:cBhvr>
                                    </p:animMotion>
                                  </p:childTnLst>
                                </p:cTn>
                              </p:par>
                            </p:childTnLst>
                          </p:cTn>
                        </p:par>
                        <p:par>
                          <p:cTn id="22" fill="hold">
                            <p:stCondLst>
                              <p:cond delay="14750"/>
                            </p:stCondLst>
                            <p:childTnLst>
                              <p:par>
                                <p:cTn id="23" presetID="26"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fontScale="90000"/>
          </a:bodyPr>
          <a:lstStyle/>
          <a:p>
            <a:pPr algn="ctr"/>
            <a:r>
              <a:rPr lang="ar-SA" sz="7300" b="1" i="1" dirty="0" smtClean="0">
                <a:solidFill>
                  <a:schemeClr val="accent3">
                    <a:lumMod val="75000"/>
                  </a:schemeClr>
                </a:solidFill>
                <a:latin typeface="Andalus" pitchFamily="18" charset="-78"/>
                <a:cs typeface="Andalus" pitchFamily="18" charset="-78"/>
              </a:rPr>
              <a:t>صورة لمرض قرحة الفراش</a:t>
            </a:r>
            <a:r>
              <a:rPr lang="ar-SA" sz="5400" b="1" i="1" dirty="0" smtClean="0">
                <a:solidFill>
                  <a:schemeClr val="accent3">
                    <a:lumMod val="75000"/>
                  </a:schemeClr>
                </a:solidFill>
                <a:latin typeface="Andalus" pitchFamily="18" charset="-78"/>
                <a:cs typeface="Andalus" pitchFamily="18" charset="-78"/>
              </a:rPr>
              <a:t>.</a:t>
            </a:r>
            <a:endParaRPr lang="ar-SA" b="1" i="1" dirty="0">
              <a:solidFill>
                <a:schemeClr val="accent3">
                  <a:lumMod val="75000"/>
                </a:schemeClr>
              </a:solidFill>
              <a:latin typeface="Andalus" pitchFamily="18" charset="-78"/>
              <a:cs typeface="Andalus" pitchFamily="18" charset="-78"/>
            </a:endParaRPr>
          </a:p>
        </p:txBody>
      </p:sp>
      <p:pic>
        <p:nvPicPr>
          <p:cNvPr id="4" name="عنصر نائب للمحتوى 3" descr="stage42300.jpg"/>
          <p:cNvPicPr>
            <a:picLocks noGrp="1" noChangeAspect="1"/>
          </p:cNvPicPr>
          <p:nvPr>
            <p:ph idx="1"/>
          </p:nvPr>
        </p:nvPicPr>
        <p:blipFill>
          <a:blip r:embed="rId2" cstate="print"/>
          <a:stretch>
            <a:fillRect/>
          </a:stretch>
        </p:blipFill>
        <p:spPr>
          <a:xfrm>
            <a:off x="899592" y="2060848"/>
            <a:ext cx="7200800" cy="43257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1000"/>
                                        <p:tgtEl>
                                          <p:spTgt spid="3"/>
                                        </p:tgtEl>
                                      </p:cBhvr>
                                    </p:animEffect>
                                  </p:childTnLst>
                                </p:cTn>
                              </p:par>
                            </p:childTnLst>
                          </p:cTn>
                        </p:par>
                        <p:par>
                          <p:cTn id="8" fill="hold">
                            <p:stCondLst>
                              <p:cond delay="1000"/>
                            </p:stCondLst>
                            <p:childTnLst>
                              <p:par>
                                <p:cTn id="9" presetID="8"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amond(in)">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800" b="1" i="1" dirty="0" smtClean="0">
                <a:solidFill>
                  <a:schemeClr val="accent3"/>
                </a:solidFill>
              </a:rPr>
              <a:t> </a:t>
            </a:r>
            <a:r>
              <a:rPr lang="ar-SA" sz="4800" b="1" i="1" dirty="0" smtClean="0">
                <a:solidFill>
                  <a:schemeClr val="accent3">
                    <a:lumMod val="75000"/>
                  </a:schemeClr>
                </a:solidFill>
              </a:rPr>
              <a:t>مرض قرحة الفراش(مقدمة</a:t>
            </a:r>
            <a:r>
              <a:rPr lang="ar-SA" b="1" i="1" dirty="0" smtClean="0">
                <a:solidFill>
                  <a:schemeClr val="accent3"/>
                </a:solidFill>
              </a:rPr>
              <a:t>)</a:t>
            </a:r>
            <a:endParaRPr lang="ar-SA" b="1" i="1" dirty="0"/>
          </a:p>
        </p:txBody>
      </p:sp>
      <p:sp>
        <p:nvSpPr>
          <p:cNvPr id="3" name="عنصر نائب للمحتوى 2"/>
          <p:cNvSpPr>
            <a:spLocks noGrp="1"/>
          </p:cNvSpPr>
          <p:nvPr>
            <p:ph idx="1"/>
          </p:nvPr>
        </p:nvSpPr>
        <p:spPr/>
        <p:txBody>
          <a:bodyPr>
            <a:normAutofit fontScale="85000" lnSpcReduction="10000"/>
          </a:bodyPr>
          <a:lstStyle/>
          <a:p>
            <a:r>
              <a:rPr lang="ar-SA" sz="2800" dirty="0" smtClean="0"/>
              <a:t>قال تعالى في كتابة العزيز:(</a:t>
            </a:r>
            <a:r>
              <a:rPr lang="ar-SA" sz="2800" dirty="0" smtClean="0">
                <a:solidFill>
                  <a:schemeClr val="accent4">
                    <a:lumMod val="50000"/>
                  </a:schemeClr>
                </a:solidFill>
              </a:rPr>
              <a:t>وتحسبهم ايقاظا وهم رقود ونقلبهم ذات اليمين وذات الشمال وكلبهم باسط ذراعيه بالوصيد لو اطلعت عليهم لوليت منهم فرارا ولمئت منهم رعبا </a:t>
            </a:r>
            <a:r>
              <a:rPr lang="ar-SA" sz="2800" dirty="0" smtClean="0"/>
              <a:t>)...</a:t>
            </a:r>
          </a:p>
          <a:p>
            <a:r>
              <a:rPr lang="ar-SA" sz="2800" dirty="0" smtClean="0"/>
              <a:t>الله جل جلاله لحكمه بالغة جعل في كل أنحاء الجسم مراكز ضغط هذا المراكز تتحسس الضغط فإذا ضغط الجسم الذي تحت الهيكل العظمي أعطى إشارات إلى الدماغ, ماذا يفعل الدماغ ؟ وأنت نائم,وأنت غارق في النوم يعطي أمرا لهذا الجسم لكي يتقلب على طرفه الآخر بهذا التقلب يستريح قسم من الضغط . فلولا أن الله لم يقلب أصحاب الكهف ذات اليمين وذات الشمال لما بقوا 300عام إذا هذه الآية من آيات الأعجاز العلمي في القرآن لولا هذا التقليب لما بقي هذا الجسم يتلقى إمدادته من الدم بأوعية واسعة بل لمات مرض خطير اسمه (</a:t>
            </a:r>
            <a:r>
              <a:rPr lang="ar-SA" sz="2800" dirty="0" smtClean="0">
                <a:solidFill>
                  <a:srgbClr val="FF0000"/>
                </a:solidFill>
              </a:rPr>
              <a:t>قرحة الفراش</a:t>
            </a:r>
            <a:r>
              <a:rPr lang="ar-SA" sz="2800" dirty="0" smtClean="0"/>
              <a:t>). </a:t>
            </a:r>
            <a:endParaRPr lang="ar-SA" sz="2800" dirty="0"/>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fmla="#ppt_w*sin(2.5*pi*$)">
                                          <p:val>
                                            <p:fltVal val="0"/>
                                          </p:val>
                                        </p:tav>
                                        <p:tav tm="100000">
                                          <p:val>
                                            <p:fltVal val="1"/>
                                          </p:val>
                                        </p:tav>
                                      </p:tavLst>
                                    </p:anim>
                                    <p:anim calcmode="lin" valueType="num">
                                      <p:cBhvr>
                                        <p:cTn id="8" dur="30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3000"/>
                            </p:stCondLst>
                            <p:childTnLst>
                              <p:par>
                                <p:cTn id="10" presetID="8" presetClass="entr" presetSubtype="16"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par>
                          <p:cTn id="13" fill="hold">
                            <p:stCondLst>
                              <p:cond delay="5000"/>
                            </p:stCondLst>
                            <p:childTnLst>
                              <p:par>
                                <p:cTn id="14" presetID="25" presetClass="path" presetSubtype="0" accel="50000" decel="50000" fill="hold" nodeType="afterEffect">
                                  <p:stCondLst>
                                    <p:cond delay="0"/>
                                  </p:stCondLst>
                                  <p:childTnLst>
                                    <p:animMotion origin="layout" path="M 0 0  C -0.022 -0.02267  -0.033 -0.06133  -0.027 -0.1  C -0.024 -0.11333  -0.02 -0.12667  -0.014 -0.13733  C -0.01 -0.10667  0.004 -0.07867  0.025 -0.06133  C 0.025 -0.09867  0.041 -0.13467  0.068 -0.15067  C 0.077 -0.15733  0.087 -0.16  0.097 -0.16133  C 0.082 -0.13867  0.074 -0.10667  0.077 -0.07333  C 0.099 -0.09733  0.13 -0.10267  0.157 -0.08533  C 0.166 -0.08  0.175 -0.07067  0.181 -0.06133  C 0.158 -0.064  0.134 -0.052  0.117 -0.028  C 0.144 -0.02  0.167 0.008  0.174 0.04667  C 0.176 0.06  0.176 0.07333  0.174 0.08667  C 0.161 0.06133  0.139 0.044  0.115 0.04133  C 0.127 0.07467  0.124 0.116  0.106 0.14667  C 0.099 0.15733  0.091 0.16667  0.082 0.172  C 0.089 0.14267  0.085 0.10933  0.072 0.08267  C 0.06 0.116  0.034 0.13867  0.004 0.13867  C -0.007 0.13867  -0.017 0.136  -0.026 0.13067  C -0.004 0.12  0.013 0.09467  0.021 0.064  C -0.007 0.072  -0.036 0.06  -0.055 0.02933  C -0.062 0.01733  -0.066 0.00533  -0.069 -0.008  C -0.049 0.00933  -0.023 0.012  0 0  Z" pathEditMode="relative" ptsTypes="">
                                      <p:cBhvr>
                                        <p:cTn id="15" dur="2000" fill="hold"/>
                                        <p:tgtEl>
                                          <p:spTgt spid="3">
                                            <p:txEl>
                                              <p:pRg st="1" end="1"/>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000" b="1" i="1" dirty="0" smtClean="0">
                <a:solidFill>
                  <a:schemeClr val="accent3">
                    <a:lumMod val="75000"/>
                  </a:schemeClr>
                </a:solidFill>
              </a:rPr>
              <a:t>مرض قرحة الفراش(تعريف بالمرض</a:t>
            </a:r>
            <a:r>
              <a:rPr lang="ar-SA" sz="4000" b="1" i="1" dirty="0" smtClean="0">
                <a:solidFill>
                  <a:schemeClr val="accent3">
                    <a:lumMod val="75000"/>
                  </a:schemeClr>
                </a:solidFill>
              </a:rPr>
              <a:t>)</a:t>
            </a:r>
            <a:endParaRPr lang="ar-SA" sz="4000" b="1" i="1" dirty="0">
              <a:solidFill>
                <a:schemeClr val="accent3">
                  <a:lumMod val="75000"/>
                </a:schemeClr>
              </a:solidFill>
            </a:endParaRPr>
          </a:p>
        </p:txBody>
      </p:sp>
      <p:sp>
        <p:nvSpPr>
          <p:cNvPr id="3" name="عنصر نائب للمحتوى 2"/>
          <p:cNvSpPr>
            <a:spLocks noGrp="1"/>
          </p:cNvSpPr>
          <p:nvPr>
            <p:ph idx="1"/>
          </p:nvPr>
        </p:nvSpPr>
        <p:spPr/>
        <p:txBody>
          <a:bodyPr/>
          <a:lstStyle/>
          <a:p>
            <a:r>
              <a:rPr lang="ar-SA" sz="4000" dirty="0" smtClean="0">
                <a:solidFill>
                  <a:srgbClr val="FF0000"/>
                </a:solidFill>
              </a:rPr>
              <a:t>تعريف مرض قرحة الفراش:</a:t>
            </a:r>
          </a:p>
          <a:p>
            <a:r>
              <a:rPr lang="ar-SA" dirty="0" smtClean="0"/>
              <a:t>هي عبارة عن إصابة تحدث في الجلد نتيجة عدم تدفق الدم بشكل سليم.وهو عبارة عن تقرح في الجلد والأنسجة التي تحته.</a:t>
            </a:r>
          </a:p>
          <a:p>
            <a:r>
              <a:rPr lang="ar-SA" sz="4000" dirty="0" smtClean="0">
                <a:solidFill>
                  <a:srgbClr val="FF0000"/>
                </a:solidFill>
              </a:rPr>
              <a:t>العامل المسبب للمرض:</a:t>
            </a:r>
          </a:p>
          <a:p>
            <a:pPr>
              <a:buNone/>
            </a:pPr>
            <a:r>
              <a:rPr lang="ar-SA" sz="2400" dirty="0" smtClean="0"/>
              <a:t>العامل المسبب للمرض هو البكتريا التي يصاب </a:t>
            </a:r>
          </a:p>
          <a:p>
            <a:pPr>
              <a:buNone/>
            </a:pPr>
            <a:r>
              <a:rPr lang="ar-SA" sz="2400" dirty="0" smtClean="0"/>
              <a:t>بها الجلد .</a:t>
            </a:r>
            <a:endParaRPr lang="ar-SA" sz="2400" dirty="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1000" autoRev="1" fill="hold">
                                          <p:stCondLst>
                                            <p:cond delay="0"/>
                                          </p:stCondLst>
                                        </p:cTn>
                                        <p:tgtEl>
                                          <p:spTgt spid="2"/>
                                        </p:tgtEl>
                                        <p:attrNameLst>
                                          <p:attrName>ppt_w</p:attrName>
                                        </p:attrNameLst>
                                      </p:cBhvr>
                                    </p:anim>
                                    <p:anim by="(#ppt_w*0.50)" calcmode="lin" valueType="num">
                                      <p:cBhvr>
                                        <p:cTn id="8" dur="1000" decel="50000" autoRev="1" fill="hold">
                                          <p:stCondLst>
                                            <p:cond delay="0"/>
                                          </p:stCondLst>
                                        </p:cTn>
                                        <p:tgtEl>
                                          <p:spTgt spid="2"/>
                                        </p:tgtEl>
                                        <p:attrNameLst>
                                          <p:attrName>ppt_x</p:attrName>
                                        </p:attrNameLst>
                                      </p:cBhvr>
                                    </p:anim>
                                    <p:anim from="(-#ppt_h/2)" to="(#ppt_y)" calcmode="lin" valueType="num">
                                      <p:cBhvr>
                                        <p:cTn id="9" dur="2000" fill="hold">
                                          <p:stCondLst>
                                            <p:cond delay="0"/>
                                          </p:stCondLst>
                                        </p:cTn>
                                        <p:tgtEl>
                                          <p:spTgt spid="2"/>
                                        </p:tgtEl>
                                        <p:attrNameLst>
                                          <p:attrName>ppt_y</p:attrName>
                                        </p:attrNameLst>
                                      </p:cBhvr>
                                    </p:anim>
                                    <p:animRot by="21600000">
                                      <p:cBhvr>
                                        <p:cTn id="10" dur="2000" fill="hold">
                                          <p:stCondLst>
                                            <p:cond delay="0"/>
                                          </p:stCondLst>
                                        </p:cTn>
                                        <p:tgtEl>
                                          <p:spTgt spid="2"/>
                                        </p:tgtEl>
                                        <p:attrNameLst>
                                          <p:attrName>r</p:attrName>
                                        </p:attrNameLst>
                                      </p:cBhvr>
                                    </p:animRot>
                                  </p:childTnLst>
                                </p:cTn>
                              </p:par>
                            </p:childTnLst>
                          </p:cTn>
                        </p:par>
                        <p:par>
                          <p:cTn id="11" fill="hold">
                            <p:stCondLst>
                              <p:cond delay="7000"/>
                            </p:stCondLst>
                            <p:childTnLst>
                              <p:par>
                                <p:cTn id="12" presetID="35" presetClass="emph" presetSubtype="0" fill="hold" grpId="0" nodeType="afterEffect">
                                  <p:stCondLst>
                                    <p:cond delay="0"/>
                                  </p:stCondLst>
                                  <p:childTnLst>
                                    <p:anim calcmode="discrete" valueType="str">
                                      <p:cBhvr>
                                        <p:cTn id="13" dur="2000" fill="hold"/>
                                        <p:tgtEl>
                                          <p:spTgt spid="3">
                                            <p:txEl>
                                              <p:pRg st="0" end="0"/>
                                            </p:txEl>
                                          </p:spTgt>
                                        </p:tgtEl>
                                        <p:attrNameLst>
                                          <p:attrName>style.visibility</p:attrName>
                                        </p:attrNameLst>
                                      </p:cBhvr>
                                      <p:tavLst>
                                        <p:tav tm="0">
                                          <p:val>
                                            <p:strVal val="hidden"/>
                                          </p:val>
                                        </p:tav>
                                        <p:tav tm="50000">
                                          <p:val>
                                            <p:strVal val="visible"/>
                                          </p:val>
                                        </p:tav>
                                      </p:tavLst>
                                    </p:anim>
                                  </p:childTnLst>
                                </p:cTn>
                              </p:par>
                            </p:childTnLst>
                          </p:cTn>
                        </p:par>
                        <p:par>
                          <p:cTn id="14" fill="hold">
                            <p:stCondLst>
                              <p:cond delay="9000"/>
                            </p:stCondLst>
                            <p:childTnLst>
                              <p:par>
                                <p:cTn id="15" presetID="35" presetClass="emph" presetSubtype="0" fill="hold" grpId="0" nodeType="afterEffect">
                                  <p:stCondLst>
                                    <p:cond delay="0"/>
                                  </p:stCondLst>
                                  <p:childTnLst>
                                    <p:anim calcmode="discrete" valueType="str">
                                      <p:cBhvr>
                                        <p:cTn id="16" dur="2000" fill="hold"/>
                                        <p:tgtEl>
                                          <p:spTgt spid="3">
                                            <p:txEl>
                                              <p:pRg st="1" end="1"/>
                                            </p:txEl>
                                          </p:spTgt>
                                        </p:tgtEl>
                                        <p:attrNameLst>
                                          <p:attrName>style.visibility</p:attrName>
                                        </p:attrNameLst>
                                      </p:cBhvr>
                                      <p:tavLst>
                                        <p:tav tm="0">
                                          <p:val>
                                            <p:strVal val="hidden"/>
                                          </p:val>
                                        </p:tav>
                                        <p:tav tm="50000">
                                          <p:val>
                                            <p:strVal val="visible"/>
                                          </p:val>
                                        </p:tav>
                                      </p:tavLst>
                                    </p:anim>
                                  </p:childTnLst>
                                </p:cTn>
                              </p:par>
                            </p:childTnLst>
                          </p:cTn>
                        </p:par>
                        <p:par>
                          <p:cTn id="17" fill="hold">
                            <p:stCondLst>
                              <p:cond delay="11000"/>
                            </p:stCondLst>
                            <p:childTnLst>
                              <p:par>
                                <p:cTn id="18" presetID="35" presetClass="emph" presetSubtype="0" fill="hold" grpId="0" nodeType="afterEffect">
                                  <p:stCondLst>
                                    <p:cond delay="0"/>
                                  </p:stCondLst>
                                  <p:childTnLst>
                                    <p:anim calcmode="discrete" valueType="str">
                                      <p:cBhvr>
                                        <p:cTn id="19" dur="2000" fill="hold"/>
                                        <p:tgtEl>
                                          <p:spTgt spid="3">
                                            <p:txEl>
                                              <p:pRg st="2" end="2"/>
                                            </p:txEl>
                                          </p:spTgt>
                                        </p:tgtEl>
                                        <p:attrNameLst>
                                          <p:attrName>style.visibility</p:attrName>
                                        </p:attrNameLst>
                                      </p:cBhvr>
                                      <p:tavLst>
                                        <p:tav tm="0">
                                          <p:val>
                                            <p:strVal val="hidden"/>
                                          </p:val>
                                        </p:tav>
                                        <p:tav tm="50000">
                                          <p:val>
                                            <p:strVal val="visible"/>
                                          </p:val>
                                        </p:tav>
                                      </p:tavLst>
                                    </p:anim>
                                  </p:childTnLst>
                                </p:cTn>
                              </p:par>
                            </p:childTnLst>
                          </p:cTn>
                        </p:par>
                        <p:par>
                          <p:cTn id="20" fill="hold">
                            <p:stCondLst>
                              <p:cond delay="13000"/>
                            </p:stCondLst>
                            <p:childTnLst>
                              <p:par>
                                <p:cTn id="21" presetID="35" presetClass="emph" presetSubtype="0" fill="hold" grpId="0" nodeType="afterEffect">
                                  <p:stCondLst>
                                    <p:cond delay="0"/>
                                  </p:stCondLst>
                                  <p:childTnLst>
                                    <p:anim calcmode="discrete" valueType="str">
                                      <p:cBhvr>
                                        <p:cTn id="22" dur="2000" fill="hold"/>
                                        <p:tgtEl>
                                          <p:spTgt spid="3">
                                            <p:txEl>
                                              <p:pRg st="3" end="3"/>
                                            </p:txEl>
                                          </p:spTgt>
                                        </p:tgtEl>
                                        <p:attrNameLst>
                                          <p:attrName>style.visibility</p:attrName>
                                        </p:attrNameLst>
                                      </p:cBhvr>
                                      <p:tavLst>
                                        <p:tav tm="0">
                                          <p:val>
                                            <p:strVal val="hidden"/>
                                          </p:val>
                                        </p:tav>
                                        <p:tav tm="50000">
                                          <p:val>
                                            <p:strVal val="visible"/>
                                          </p:val>
                                        </p:tav>
                                      </p:tavLst>
                                    </p:anim>
                                  </p:childTnLst>
                                </p:cTn>
                              </p:par>
                            </p:childTnLst>
                          </p:cTn>
                        </p:par>
                        <p:par>
                          <p:cTn id="23" fill="hold">
                            <p:stCondLst>
                              <p:cond delay="15000"/>
                            </p:stCondLst>
                            <p:childTnLst>
                              <p:par>
                                <p:cTn id="24" presetID="35" presetClass="emph" presetSubtype="0" fill="hold" grpId="0" nodeType="afterEffect">
                                  <p:stCondLst>
                                    <p:cond delay="0"/>
                                  </p:stCondLst>
                                  <p:childTnLst>
                                    <p:anim calcmode="discrete" valueType="str">
                                      <p:cBhvr>
                                        <p:cTn id="25" dur="2000" fill="hold"/>
                                        <p:tgtEl>
                                          <p:spTgt spid="3">
                                            <p:txEl>
                                              <p:pRg st="4" end="4"/>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5400" b="1" i="1" dirty="0" smtClean="0">
                <a:solidFill>
                  <a:schemeClr val="accent3">
                    <a:lumMod val="75000"/>
                  </a:schemeClr>
                </a:solidFill>
                <a:latin typeface="Andalus" pitchFamily="18" charset="-78"/>
                <a:cs typeface="Andalus" pitchFamily="18" charset="-78"/>
              </a:rPr>
              <a:t>صورة للعامل المسبب لمرض قرحة الفراش</a:t>
            </a:r>
            <a:r>
              <a:rPr lang="ar-SA" sz="5400" b="1" i="1" dirty="0" smtClean="0">
                <a:solidFill>
                  <a:schemeClr val="accent1">
                    <a:lumMod val="50000"/>
                  </a:schemeClr>
                </a:solidFill>
                <a:latin typeface="Andalus" pitchFamily="18" charset="-78"/>
                <a:cs typeface="Andalus" pitchFamily="18" charset="-78"/>
              </a:rPr>
              <a:t>.</a:t>
            </a:r>
            <a:endParaRPr lang="ar-SA" sz="5400" b="1" i="1" dirty="0">
              <a:solidFill>
                <a:schemeClr val="accent1">
                  <a:lumMod val="50000"/>
                </a:schemeClr>
              </a:solidFill>
              <a:latin typeface="Andalus" pitchFamily="18" charset="-78"/>
              <a:cs typeface="Andalus" pitchFamily="18" charset="-78"/>
            </a:endParaRPr>
          </a:p>
        </p:txBody>
      </p:sp>
      <p:pic>
        <p:nvPicPr>
          <p:cNvPr id="4" name="عنصر نائب للمحتوى 3" descr="5912alsh3er.jpg"/>
          <p:cNvPicPr>
            <a:picLocks noGrp="1" noChangeAspect="1"/>
          </p:cNvPicPr>
          <p:nvPr>
            <p:ph idx="1"/>
          </p:nvPr>
        </p:nvPicPr>
        <p:blipFill>
          <a:blip r:embed="rId2" cstate="print"/>
          <a:stretch>
            <a:fillRect/>
          </a:stretch>
        </p:blipFill>
        <p:spPr>
          <a:xfrm>
            <a:off x="539552" y="1461630"/>
            <a:ext cx="7848872" cy="484768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600" decel="100000"/>
                                        <p:tgtEl>
                                          <p:spTgt spid="2"/>
                                        </p:tgtEl>
                                      </p:cBhvr>
                                    </p:animEffect>
                                    <p:anim calcmode="lin" valueType="num">
                                      <p:cBhvr>
                                        <p:cTn id="8" dur="1600" decel="100000" fill="hold"/>
                                        <p:tgtEl>
                                          <p:spTgt spid="2"/>
                                        </p:tgtEl>
                                        <p:attrNameLst>
                                          <p:attrName>style.rotation</p:attrName>
                                        </p:attrNameLst>
                                      </p:cBhvr>
                                      <p:tavLst>
                                        <p:tav tm="0">
                                          <p:val>
                                            <p:fltVal val="-90"/>
                                          </p:val>
                                        </p:tav>
                                        <p:tav tm="100000">
                                          <p:val>
                                            <p:fltVal val="0"/>
                                          </p:val>
                                        </p:tav>
                                      </p:tavLst>
                                    </p:anim>
                                    <p:anim calcmode="lin" valueType="num">
                                      <p:cBhvr>
                                        <p:cTn id="9" dur="1600" decel="100000" fill="hold"/>
                                        <p:tgtEl>
                                          <p:spTgt spid="2"/>
                                        </p:tgtEl>
                                        <p:attrNameLst>
                                          <p:attrName>ppt_x</p:attrName>
                                        </p:attrNameLst>
                                      </p:cBhvr>
                                      <p:tavLst>
                                        <p:tav tm="0">
                                          <p:val>
                                            <p:strVal val="#ppt_x+0.4"/>
                                          </p:val>
                                        </p:tav>
                                        <p:tav tm="100000">
                                          <p:val>
                                            <p:strVal val="#ppt_x-0.05"/>
                                          </p:val>
                                        </p:tav>
                                      </p:tavLst>
                                    </p:anim>
                                    <p:anim calcmode="lin" valueType="num">
                                      <p:cBhvr>
                                        <p:cTn id="10" dur="1600" decel="100000" fill="hold"/>
                                        <p:tgtEl>
                                          <p:spTgt spid="2"/>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2"/>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2000"/>
                            </p:stCondLst>
                            <p:childTnLst>
                              <p:par>
                                <p:cTn id="14" presetID="35"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anim calcmode="lin" valueType="num">
                                      <p:cBhvr>
                                        <p:cTn id="17" dur="2000" fill="hold"/>
                                        <p:tgtEl>
                                          <p:spTgt spid="4"/>
                                        </p:tgtEl>
                                        <p:attrNameLst>
                                          <p:attrName>style.rotation</p:attrName>
                                        </p:attrNameLst>
                                      </p:cBhvr>
                                      <p:tavLst>
                                        <p:tav tm="0">
                                          <p:val>
                                            <p:fltVal val="720"/>
                                          </p:val>
                                        </p:tav>
                                        <p:tav tm="100000">
                                          <p:val>
                                            <p:fltVal val="0"/>
                                          </p:val>
                                        </p:tav>
                                      </p:tavLst>
                                    </p:anim>
                                    <p:anim calcmode="lin" valueType="num">
                                      <p:cBhvr>
                                        <p:cTn id="18" dur="2000" fill="hold"/>
                                        <p:tgtEl>
                                          <p:spTgt spid="4"/>
                                        </p:tgtEl>
                                        <p:attrNameLst>
                                          <p:attrName>ppt_h</p:attrName>
                                        </p:attrNameLst>
                                      </p:cBhvr>
                                      <p:tavLst>
                                        <p:tav tm="0">
                                          <p:val>
                                            <p:fltVal val="0"/>
                                          </p:val>
                                        </p:tav>
                                        <p:tav tm="100000">
                                          <p:val>
                                            <p:strVal val="#ppt_h"/>
                                          </p:val>
                                        </p:tav>
                                      </p:tavLst>
                                    </p:anim>
                                    <p:anim calcmode="lin" valueType="num">
                                      <p:cBhvr>
                                        <p:cTn id="19"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a:bodyPr>
          <a:lstStyle/>
          <a:p>
            <a:r>
              <a:rPr lang="ar-SA" sz="4400" b="1" i="1" dirty="0" smtClean="0">
                <a:solidFill>
                  <a:schemeClr val="accent3">
                    <a:lumMod val="75000"/>
                  </a:schemeClr>
                </a:solidFill>
                <a:latin typeface="Andalus" pitchFamily="18" charset="-78"/>
                <a:cs typeface="Andalus" pitchFamily="18" charset="-78"/>
              </a:rPr>
              <a:t>وضع الجلد قبل وبعد الأصابة بمرض قرحة الفراش</a:t>
            </a:r>
            <a:r>
              <a:rPr lang="ar-SA" b="1" i="1" dirty="0" smtClean="0">
                <a:solidFill>
                  <a:schemeClr val="accent3">
                    <a:lumMod val="75000"/>
                  </a:schemeClr>
                </a:solidFill>
                <a:latin typeface="Andalus" pitchFamily="18" charset="-78"/>
                <a:cs typeface="Andalus" pitchFamily="18" charset="-78"/>
              </a:rPr>
              <a:t>.</a:t>
            </a:r>
            <a:endParaRPr lang="ar-SA" b="1" i="1" dirty="0">
              <a:solidFill>
                <a:schemeClr val="accent3">
                  <a:lumMod val="75000"/>
                </a:schemeClr>
              </a:solidFill>
              <a:latin typeface="Andalus" pitchFamily="18" charset="-78"/>
              <a:cs typeface="Andalus" pitchFamily="18" charset="-78"/>
            </a:endParaRPr>
          </a:p>
        </p:txBody>
      </p:sp>
      <p:pic>
        <p:nvPicPr>
          <p:cNvPr id="4" name="عنصر نائب للمحتوى 3" descr="untitled.bmp"/>
          <p:cNvPicPr>
            <a:picLocks noGrp="1" noChangeAspect="1"/>
          </p:cNvPicPr>
          <p:nvPr>
            <p:ph idx="1"/>
          </p:nvPr>
        </p:nvPicPr>
        <p:blipFill>
          <a:blip r:embed="rId2" cstate="print"/>
          <a:stretch>
            <a:fillRect/>
          </a:stretch>
        </p:blipFill>
        <p:spPr>
          <a:xfrm>
            <a:off x="323528" y="1700808"/>
            <a:ext cx="8544594" cy="41764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2300"/>
                            </p:stCondLst>
                            <p:childTnLst>
                              <p:par>
                                <p:cTn id="13" presetID="11" presetClass="path" presetSubtype="0" accel="50000" decel="50000" fill="hold" nodeType="afterEffect">
                                  <p:stCondLst>
                                    <p:cond delay="0"/>
                                  </p:stCondLst>
                                  <p:childTnLst>
                                    <p:animMotion origin="layout" path="M 0 0  L 0.036 0.08267  L 0.108 0.08267  L 0.072 0.16667  L 0.108 0.24933  L 0.036 0.24933  L 0 0.33333  L -0.036 0.24933  L -0.108 0.24933  L -0.072 0.16667  L -0.108 0.08267  L -0.036 0.08267  L 0 0  Z" pathEditMode="relative" ptsTypes="">
                                      <p:cBhvr>
                                        <p:cTn id="14"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sz="4900" b="1" i="1" dirty="0" smtClean="0">
                <a:solidFill>
                  <a:schemeClr val="accent3">
                    <a:lumMod val="75000"/>
                  </a:schemeClr>
                </a:solidFill>
              </a:rPr>
              <a:t>مرض قرحة الفراش(الأشخاص المعرضون للإصابة بالمرض</a:t>
            </a:r>
            <a:r>
              <a:rPr lang="ar-SA" b="1" i="1" dirty="0" smtClean="0">
                <a:solidFill>
                  <a:schemeClr val="accent3">
                    <a:lumMod val="75000"/>
                  </a:schemeClr>
                </a:solidFill>
              </a:rPr>
              <a:t>)</a:t>
            </a:r>
            <a:endParaRPr lang="ar-SA" b="1" i="1" dirty="0">
              <a:solidFill>
                <a:schemeClr val="accent3">
                  <a:lumMod val="75000"/>
                </a:schemeClr>
              </a:solidFill>
            </a:endParaRPr>
          </a:p>
        </p:txBody>
      </p:sp>
      <p:sp>
        <p:nvSpPr>
          <p:cNvPr id="3" name="عنصر نائب للمحتوى 2"/>
          <p:cNvSpPr>
            <a:spLocks noGrp="1"/>
          </p:cNvSpPr>
          <p:nvPr>
            <p:ph idx="1"/>
          </p:nvPr>
        </p:nvSpPr>
        <p:spPr/>
        <p:txBody>
          <a:bodyPr/>
          <a:lstStyle/>
          <a:p>
            <a:r>
              <a:rPr lang="ar-SA" b="1" i="1" dirty="0" smtClean="0"/>
              <a:t>ويصيب المرض بشكل مميز الأشخاص الموهنين الذين يلزمون الفراش ويظلون مضطجعين في وضع واحد فترة طويلة جدا بحيث يحرم الضغط أجزاء الجلد التي تحمل وزنهم من مددها الطبيعي من الدم . فيصير الموضع المصاب غامق اللون أكثر فأكثر , ويتشقق الجلد ويحترق . والوقاية أفضل كثيرا من العلاج في هذه الحالة , لأن العلاج متعب وصعب.  </a:t>
            </a:r>
            <a:endParaRPr lang="ar-SA" b="1" i="1" dirty="0"/>
          </a:p>
        </p:txBody>
      </p:sp>
    </p:spTree>
  </p:cSld>
  <p:clrMapOvr>
    <a:masterClrMapping/>
  </p:clrMapOvr>
  <p:transition>
    <p:push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fontScale="90000"/>
          </a:bodyPr>
          <a:lstStyle/>
          <a:p>
            <a:pPr algn="ctr"/>
            <a:r>
              <a:rPr lang="ar-SA" sz="6000" b="1" i="1" dirty="0" smtClean="0">
                <a:solidFill>
                  <a:schemeClr val="accent3">
                    <a:lumMod val="75000"/>
                  </a:schemeClr>
                </a:solidFill>
                <a:latin typeface="Andalus" pitchFamily="18" charset="-78"/>
                <a:cs typeface="Andalus" pitchFamily="18" charset="-78"/>
              </a:rPr>
              <a:t>المواضع الأكثر عرضة لإصابة بالمرض.</a:t>
            </a:r>
            <a:endParaRPr lang="ar-SA" sz="6000" b="1" i="1" dirty="0">
              <a:solidFill>
                <a:schemeClr val="accent3">
                  <a:lumMod val="75000"/>
                </a:schemeClr>
              </a:solidFill>
              <a:latin typeface="Andalus" pitchFamily="18" charset="-78"/>
              <a:cs typeface="Andalus" pitchFamily="18" charset="-78"/>
            </a:endParaRPr>
          </a:p>
        </p:txBody>
      </p:sp>
      <p:pic>
        <p:nvPicPr>
          <p:cNvPr id="4" name="عنصر نائب للمحتوى 3" descr="عند النوم على الجنب.bmp"/>
          <p:cNvPicPr>
            <a:picLocks noGrp="1" noChangeAspect="1"/>
          </p:cNvPicPr>
          <p:nvPr>
            <p:ph idx="1"/>
          </p:nvPr>
        </p:nvPicPr>
        <p:blipFill>
          <a:blip r:embed="rId2" cstate="print"/>
          <a:stretch>
            <a:fillRect/>
          </a:stretch>
        </p:blipFill>
        <p:spPr>
          <a:xfrm>
            <a:off x="755576" y="1484784"/>
            <a:ext cx="7416823" cy="48965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path" presetSubtype="0" accel="50000" decel="50000" fill="hold" grpId="0" nodeType="withEffect">
                                  <p:stCondLst>
                                    <p:cond delay="0"/>
                                  </p:stCondLst>
                                  <p:childTnLst>
                                    <p:animMotion origin="layout" path="M 0 0 C 0.001 0.034 0.011 0.065 0.028 0.085 C 0.028 0.086 0.055 0.113 0.055 0.112 C 0.07 0.127 0.079 0.148 0.079 0.17 C 0.079 0.214 0.044 0.249 0 0.25 C -0.044 0.249 -0.079 0.214 -0.079 0.17 C -0.079 0.148 -0.07 0.127 -0.055 0.112 C -0.055 0.113 -0.028 0.086 -0.028 0.085 C -0.011 0.065 -0.001 0.034 0 0 Z" pathEditMode="relative" ptsTypes="">
                                      <p:cBhvr>
                                        <p:cTn id="6" dur="1000" fill="hold"/>
                                        <p:tgtEl>
                                          <p:spTgt spid="3"/>
                                        </p:tgtEl>
                                        <p:attrNameLst>
                                          <p:attrName>ppt_x</p:attrName>
                                          <p:attrName>ppt_y</p:attrName>
                                        </p:attrNameLst>
                                      </p:cBhvr>
                                    </p:animMotion>
                                  </p:childTnLst>
                                </p:cTn>
                              </p:par>
                            </p:childTnLst>
                          </p:cTn>
                        </p:par>
                        <p:par>
                          <p:cTn id="7" fill="hold">
                            <p:stCondLst>
                              <p:cond delay="1000"/>
                            </p:stCondLst>
                            <p:childTnLst>
                              <p:par>
                                <p:cTn id="8" presetID="56" presetClass="entr" presetSubtype="0" fill="hold"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 by="(-#ppt_w*2)" calcmode="lin" valueType="num">
                                      <p:cBhvr rctx="PPT">
                                        <p:cTn id="10" dur="500" autoRev="1" fill="hold">
                                          <p:stCondLst>
                                            <p:cond delay="0"/>
                                          </p:stCondLst>
                                        </p:cTn>
                                        <p:tgtEl>
                                          <p:spTgt spid="4"/>
                                        </p:tgtEl>
                                        <p:attrNameLst>
                                          <p:attrName>ppt_w</p:attrName>
                                        </p:attrNameLst>
                                      </p:cBhvr>
                                    </p:anim>
                                    <p:anim by="(#ppt_w*0.50)" calcmode="lin" valueType="num">
                                      <p:cBhvr>
                                        <p:cTn id="11" dur="500" decel="50000" autoRev="1" fill="hold">
                                          <p:stCondLst>
                                            <p:cond delay="0"/>
                                          </p:stCondLst>
                                        </p:cTn>
                                        <p:tgtEl>
                                          <p:spTgt spid="4"/>
                                        </p:tgtEl>
                                        <p:attrNameLst>
                                          <p:attrName>ppt_x</p:attrName>
                                        </p:attrNameLst>
                                      </p:cBhvr>
                                    </p:anim>
                                    <p:anim from="(-#ppt_h/2)" to="(#ppt_y)" calcmode="lin" valueType="num">
                                      <p:cBhvr>
                                        <p:cTn id="12" dur="1000" fill="hold">
                                          <p:stCondLst>
                                            <p:cond delay="0"/>
                                          </p:stCondLst>
                                        </p:cTn>
                                        <p:tgtEl>
                                          <p:spTgt spid="4"/>
                                        </p:tgtEl>
                                        <p:attrNameLst>
                                          <p:attrName>ppt_y</p:attrName>
                                        </p:attrNameLst>
                                      </p:cBhvr>
                                    </p:anim>
                                    <p:animRot by="21600000">
                                      <p:cBhvr>
                                        <p:cTn id="13"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Autofit/>
          </a:bodyPr>
          <a:lstStyle/>
          <a:p>
            <a:pPr algn="ctr"/>
            <a:r>
              <a:rPr lang="ar-SA" sz="6000" b="1" i="1" dirty="0" smtClean="0">
                <a:solidFill>
                  <a:schemeClr val="accent3">
                    <a:lumMod val="75000"/>
                  </a:schemeClr>
                </a:solidFill>
                <a:latin typeface="Andalus" pitchFamily="18" charset="-78"/>
                <a:cs typeface="Andalus" pitchFamily="18" charset="-78"/>
              </a:rPr>
              <a:t>مراحل تطور مرض قرحة الفراش.</a:t>
            </a:r>
            <a:endParaRPr lang="ar-SA" sz="6000" b="1" i="1" dirty="0">
              <a:solidFill>
                <a:schemeClr val="accent3">
                  <a:lumMod val="75000"/>
                </a:schemeClr>
              </a:solidFill>
              <a:latin typeface="Andalus" pitchFamily="18" charset="-78"/>
              <a:cs typeface="Andalus" pitchFamily="18" charset="-78"/>
            </a:endParaRPr>
          </a:p>
        </p:txBody>
      </p:sp>
      <p:pic>
        <p:nvPicPr>
          <p:cNvPr id="6" name="عنصر نائب للمحتوى 5" descr="juhv.bmp"/>
          <p:cNvPicPr>
            <a:picLocks noGrp="1" noChangeAspect="1"/>
          </p:cNvPicPr>
          <p:nvPr>
            <p:ph idx="1"/>
          </p:nvPr>
        </p:nvPicPr>
        <p:blipFill>
          <a:blip r:embed="rId2" cstate="print"/>
          <a:stretch>
            <a:fillRect/>
          </a:stretch>
        </p:blipFill>
        <p:spPr>
          <a:xfrm>
            <a:off x="539552" y="1321028"/>
            <a:ext cx="7848872" cy="4844276"/>
          </a:xfrm>
          <a:prstGeom prst="rect">
            <a:avLst/>
          </a:prstGeom>
          <a:ln>
            <a:noFill/>
          </a:ln>
          <a:effectLst>
            <a:softEdge rad="112500"/>
          </a:effectLst>
        </p:spPr>
      </p:pic>
    </p:spTree>
  </p:cSld>
  <p:clrMapOvr>
    <a:masterClrMapping/>
  </p:clrMapOvr>
  <p:transition>
    <p:comb/>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sz="4800" b="1" i="1" dirty="0" smtClean="0">
                <a:solidFill>
                  <a:schemeClr val="accent3">
                    <a:lumMod val="75000"/>
                  </a:schemeClr>
                </a:solidFill>
                <a:latin typeface="Andalus" pitchFamily="18" charset="-78"/>
                <a:cs typeface="Andalus" pitchFamily="18" charset="-78"/>
              </a:rPr>
              <a:t>الجلد </a:t>
            </a:r>
            <a:r>
              <a:rPr lang="ar-SA" b="1" i="1" dirty="0" smtClean="0">
                <a:solidFill>
                  <a:schemeClr val="accent3">
                    <a:lumMod val="75000"/>
                  </a:schemeClr>
                </a:solidFill>
                <a:latin typeface="Andalus" pitchFamily="18" charset="-78"/>
                <a:cs typeface="Andalus" pitchFamily="18" charset="-78"/>
              </a:rPr>
              <a:t> </a:t>
            </a:r>
            <a:r>
              <a:rPr lang="ar-SA" sz="4800" b="1" i="1" dirty="0" smtClean="0">
                <a:solidFill>
                  <a:schemeClr val="accent3">
                    <a:lumMod val="75000"/>
                  </a:schemeClr>
                </a:solidFill>
                <a:latin typeface="Andalus" pitchFamily="18" charset="-78"/>
                <a:cs typeface="Andalus" pitchFamily="18" charset="-78"/>
              </a:rPr>
              <a:t>المصاب بالمرض في المراحل صعبة العلاج.</a:t>
            </a:r>
            <a:endParaRPr lang="ar-SA" sz="4800" b="1" i="1" dirty="0">
              <a:solidFill>
                <a:schemeClr val="accent3">
                  <a:lumMod val="75000"/>
                </a:schemeClr>
              </a:solidFill>
              <a:latin typeface="Andalus" pitchFamily="18" charset="-78"/>
              <a:cs typeface="Andalus" pitchFamily="18" charset="-78"/>
            </a:endParaRPr>
          </a:p>
        </p:txBody>
      </p:sp>
      <p:pic>
        <p:nvPicPr>
          <p:cNvPr id="4" name="عنصر نائب للمحتوى 3" descr="press2-s.jpg"/>
          <p:cNvPicPr>
            <a:picLocks noGrp="1" noChangeAspect="1"/>
          </p:cNvPicPr>
          <p:nvPr>
            <p:ph idx="1"/>
          </p:nvPr>
        </p:nvPicPr>
        <p:blipFill>
          <a:blip r:embed="rId2" cstate="print"/>
          <a:stretch>
            <a:fillRect/>
          </a:stretch>
        </p:blipFill>
        <p:spPr>
          <a:xfrm>
            <a:off x="1115616" y="1916832"/>
            <a:ext cx="6696744" cy="464155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path" presetSubtype="0" accel="50000" decel="50000" fill="hold" grpId="0" nodeType="withEffect">
                                  <p:stCondLst>
                                    <p:cond delay="0"/>
                                  </p:stCondLst>
                                  <p:childTnLst>
                                    <p:animMotion origin="layout" path="M 0 0  C -0.014 -0.00667  -0.029 -0.012  -0.044 -0.012  C -0.114 -0.012  -0.169 0.064  -0.169 0.156  C -0.169 0.24667  -0.114 0.32133  -0.044 0.32133  C -0.029 0.32133  -0.014 0.31733  0 0.31067  C -0.047 0.28667  -0.08 0.22667  -0.08 0.156  C -0.08 0.084  -0.047 0.024  0 0  Z" pathEditMode="relative" ptsTypes="">
                                      <p:cBhvr>
                                        <p:cTn id="6" dur="2000" fill="hold"/>
                                        <p:tgtEl>
                                          <p:spTgt spid="3"/>
                                        </p:tgtEl>
                                        <p:attrNameLst>
                                          <p:attrName>ppt_x</p:attrName>
                                          <p:attrName>ppt_y</p:attrName>
                                        </p:attrNameLst>
                                      </p:cBhvr>
                                    </p:animMotion>
                                  </p:childTnLst>
                                </p:cTn>
                              </p:par>
                            </p:childTnLst>
                          </p:cTn>
                        </p:par>
                        <p:par>
                          <p:cTn id="7" fill="hold">
                            <p:stCondLst>
                              <p:cond delay="2000"/>
                            </p:stCondLst>
                            <p:childTnLst>
                              <p:par>
                                <p:cTn id="8" presetID="9"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fontScale="90000"/>
          </a:bodyPr>
          <a:lstStyle/>
          <a:p>
            <a:pPr algn="ctr"/>
            <a:r>
              <a:rPr lang="ar-SA" sz="4400" b="1" i="1" dirty="0" smtClean="0">
                <a:solidFill>
                  <a:schemeClr val="accent3">
                    <a:lumMod val="75000"/>
                  </a:schemeClr>
                </a:solidFill>
                <a:latin typeface="Andalus" pitchFamily="18" charset="-78"/>
                <a:cs typeface="Andalus" pitchFamily="18" charset="-78"/>
              </a:rPr>
              <a:t>وضعيات الجلوس للشخص المصاب بمرض قرحة الفراش</a:t>
            </a:r>
            <a:r>
              <a:rPr lang="ar-SA" b="1" i="1" dirty="0" smtClean="0">
                <a:solidFill>
                  <a:schemeClr val="accent3">
                    <a:lumMod val="75000"/>
                  </a:schemeClr>
                </a:solidFill>
                <a:latin typeface="Andalus" pitchFamily="18" charset="-78"/>
                <a:cs typeface="Andalus" pitchFamily="18" charset="-78"/>
              </a:rPr>
              <a:t>.</a:t>
            </a:r>
            <a:endParaRPr lang="ar-SA" b="1" i="1" dirty="0">
              <a:solidFill>
                <a:schemeClr val="accent3">
                  <a:lumMod val="75000"/>
                </a:schemeClr>
              </a:solidFill>
              <a:latin typeface="Andalus" pitchFamily="18" charset="-78"/>
              <a:cs typeface="Andalus" pitchFamily="18" charset="-78"/>
            </a:endParaRPr>
          </a:p>
        </p:txBody>
      </p:sp>
      <p:pic>
        <p:nvPicPr>
          <p:cNvPr id="4" name="عنصر نائب للمحتوى 3" descr="الجلوس على الكرسي.bmp"/>
          <p:cNvPicPr>
            <a:picLocks noGrp="1" noChangeAspect="1"/>
          </p:cNvPicPr>
          <p:nvPr>
            <p:ph idx="1"/>
          </p:nvPr>
        </p:nvPicPr>
        <p:blipFill>
          <a:blip r:embed="rId2" cstate="print"/>
          <a:stretch>
            <a:fillRect/>
          </a:stretch>
        </p:blipFill>
        <p:spPr>
          <a:xfrm>
            <a:off x="611560" y="1988840"/>
            <a:ext cx="7661983" cy="38884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path" presetSubtype="0" accel="50000" decel="50000" fill="hold" nodeType="withEffect">
                                  <p:stCondLst>
                                    <p:cond delay="0"/>
                                  </p:stCondLst>
                                  <p:childTnLst>
                                    <p:animMotion origin="layout" path="M 0 0 L 0.125 0.216 L -0.125 0.216 L 0 0 Z" pathEditMode="relative" ptsTypes="">
                                      <p:cBhvr>
                                        <p:cTn id="6" dur="1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000" b="1" i="1" dirty="0" smtClean="0">
                <a:solidFill>
                  <a:schemeClr val="accent3">
                    <a:lumMod val="75000"/>
                  </a:schemeClr>
                </a:solidFill>
              </a:rPr>
              <a:t>مرض قرحة </a:t>
            </a:r>
            <a:r>
              <a:rPr lang="ar-SA" sz="4000" b="1" i="1" dirty="0" smtClean="0">
                <a:solidFill>
                  <a:schemeClr val="accent3">
                    <a:lumMod val="75000"/>
                  </a:schemeClr>
                </a:solidFill>
              </a:rPr>
              <a:t>الفراش</a:t>
            </a:r>
            <a:r>
              <a:rPr lang="ar-SA" b="1" i="1" dirty="0" smtClean="0">
                <a:solidFill>
                  <a:schemeClr val="accent3">
                    <a:lumMod val="75000"/>
                  </a:schemeClr>
                </a:solidFill>
              </a:rPr>
              <a:t> </a:t>
            </a:r>
            <a:r>
              <a:rPr lang="ar-SA" b="1" i="1" dirty="0" smtClean="0">
                <a:solidFill>
                  <a:schemeClr val="accent3">
                    <a:lumMod val="75000"/>
                  </a:schemeClr>
                </a:solidFill>
              </a:rPr>
              <a:t>(أسباب </a:t>
            </a:r>
            <a:r>
              <a:rPr lang="ar-SA" b="1" i="1" dirty="0" smtClean="0">
                <a:solidFill>
                  <a:schemeClr val="accent3">
                    <a:lumMod val="75000"/>
                  </a:schemeClr>
                </a:solidFill>
              </a:rPr>
              <a:t>المرض)</a:t>
            </a:r>
            <a:endParaRPr lang="ar-SA" b="1" i="1" dirty="0">
              <a:solidFill>
                <a:schemeClr val="accent3"/>
              </a:solidFill>
            </a:endParaRPr>
          </a:p>
        </p:txBody>
      </p:sp>
      <p:sp>
        <p:nvSpPr>
          <p:cNvPr id="3" name="عنصر نائب للمحتوى 2"/>
          <p:cNvSpPr>
            <a:spLocks noGrp="1"/>
          </p:cNvSpPr>
          <p:nvPr>
            <p:ph idx="1"/>
          </p:nvPr>
        </p:nvSpPr>
        <p:spPr/>
        <p:txBody>
          <a:bodyPr>
            <a:normAutofit fontScale="77500" lnSpcReduction="20000"/>
          </a:bodyPr>
          <a:lstStyle/>
          <a:p>
            <a:pPr marL="514350" indent="-514350">
              <a:buFont typeface="+mj-lt"/>
              <a:buAutoNum type="arabicPeriod"/>
            </a:pPr>
            <a:r>
              <a:rPr lang="ar-SA" sz="2800" b="1" i="1" dirty="0" smtClean="0"/>
              <a:t>تحدث بسبب إستمرار الضغط الخارجي الواقع على الأنسجة والذي يؤدي بدوره إلى الضغط على أوردة الدم الدقيقة والشعيرات الدموية الصغيرة التي تغدي الجلد بالأكسجين والغداء وإذا أستمر ذلك الضغظ لفترة طويلة تموت الأنسجة وتبدأ القرح و تتراوح من الأصابة من بسيطة إلى خطيرة تصل إلى العظم وإذا لم تعالج وتركت بلا عناية يحدث إلتهاب وتعفن وتؤدي إلى الموت.</a:t>
            </a:r>
          </a:p>
          <a:p>
            <a:pPr marL="514350" indent="-514350">
              <a:buFont typeface="+mj-lt"/>
              <a:buAutoNum type="arabicPeriod"/>
            </a:pPr>
            <a:r>
              <a:rPr lang="ar-SA" sz="2800" b="1" i="1" dirty="0" smtClean="0"/>
              <a:t>عدم تناول غداء صحي سبب رئيسي.</a:t>
            </a:r>
          </a:p>
          <a:p>
            <a:pPr marL="514350" indent="-514350">
              <a:buFont typeface="+mj-lt"/>
              <a:buAutoNum type="arabicPeriod"/>
            </a:pPr>
            <a:r>
              <a:rPr lang="ar-SA" sz="2800" b="1" i="1" dirty="0" smtClean="0"/>
              <a:t>بعض أنواع ملابس غير مريحة والآسرة الخشنة والأحذية التي تحك الجلد يمكن أن تسبب إصابات بالجلد </a:t>
            </a:r>
          </a:p>
          <a:p>
            <a:pPr marL="514350" indent="-514350">
              <a:buFont typeface="+mj-lt"/>
              <a:buAutoNum type="arabicPeriod"/>
            </a:pPr>
            <a:r>
              <a:rPr lang="ar-SA" sz="2800" b="1" i="1" dirty="0" smtClean="0"/>
              <a:t>إرتفاع درجة حرارة الجو.</a:t>
            </a:r>
          </a:p>
          <a:p>
            <a:pPr marL="514350" indent="-514350">
              <a:buFont typeface="+mj-lt"/>
              <a:buAutoNum type="arabicPeriod"/>
            </a:pPr>
            <a:r>
              <a:rPr lang="ar-SA" sz="2800" b="1" i="1" dirty="0" smtClean="0"/>
              <a:t>وضع بودرة على الجسم بكميات كبيرة.</a:t>
            </a:r>
          </a:p>
          <a:p>
            <a:pPr marL="514350" indent="-514350">
              <a:buFont typeface="+mj-lt"/>
              <a:buAutoNum type="arabicPeriod"/>
            </a:pPr>
            <a:r>
              <a:rPr lang="ar-SA" sz="2800" b="1" i="1" dirty="0" smtClean="0"/>
              <a:t>تعرض الجلد لفترة طويلة للبلل نتيجة للعرق أو البول يمكن أن يتسبب في حدوث إلتهاب في سطح الجلد.</a:t>
            </a:r>
            <a:endParaRPr lang="ar-SA" sz="2800" b="1" i="1"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grpId="0" nodeType="clickEffect">
                                  <p:stCondLst>
                                    <p:cond delay="0"/>
                                  </p:stCondLst>
                                  <p:childTnLst>
                                    <p:animClr clrSpc="hsl">
                                      <p:cBhvr override="childStyle">
                                        <p:cTn id="6" dur="500" fill="hold"/>
                                        <p:tgtEl>
                                          <p:spTgt spid="2"/>
                                        </p:tgtEl>
                                        <p:attrNameLst>
                                          <p:attrName>style.color</p:attrName>
                                        </p:attrNameLst>
                                      </p:cBhvr>
                                      <p:by>
                                        <p:hsl h="0" s="12549" l="25098"/>
                                      </p:by>
                                    </p:animClr>
                                    <p:animClr clrSpc="hsl">
                                      <p:cBhvr>
                                        <p:cTn id="7" dur="500" fill="hold"/>
                                        <p:tgtEl>
                                          <p:spTgt spid="2"/>
                                        </p:tgtEl>
                                        <p:attrNameLst>
                                          <p:attrName>fillcolor</p:attrName>
                                        </p:attrNameLst>
                                      </p:cBhvr>
                                      <p:by>
                                        <p:hsl h="0" s="12549" l="25098"/>
                                      </p:by>
                                    </p:animClr>
                                    <p:animClr clrSpc="hsl">
                                      <p:cBhvr>
                                        <p:cTn id="8" dur="500" fill="hold"/>
                                        <p:tgtEl>
                                          <p:spTgt spid="2"/>
                                        </p:tgtEl>
                                        <p:attrNameLst>
                                          <p:attrName>stroke.color</p:attrName>
                                        </p:attrNameLst>
                                      </p:cBhvr>
                                      <p:by>
                                        <p:hsl h="0" s="12549" l="25098"/>
                                      </p:by>
                                    </p:animClr>
                                    <p:set>
                                      <p:cBhvr>
                                        <p:cTn id="9" dur="500" fill="hold"/>
                                        <p:tgtEl>
                                          <p:spTgt spid="2"/>
                                        </p:tgtEl>
                                        <p:attrNameLst>
                                          <p:attrName>fill.type</p:attrName>
                                        </p:attrNameLst>
                                      </p:cBhvr>
                                      <p:to>
                                        <p:strVal val="solid"/>
                                      </p:to>
                                    </p:set>
                                  </p:childTnLst>
                                </p:cTn>
                              </p:par>
                            </p:childTnLst>
                          </p:cTn>
                        </p:par>
                        <p:par>
                          <p:cTn id="10" fill="hold">
                            <p:stCondLst>
                              <p:cond delay="500"/>
                            </p:stCondLst>
                            <p:childTnLst>
                              <p:par>
                                <p:cTn id="11" presetID="52" presetClass="path" presetSubtype="0" accel="50000" decel="50000" fill="hold" grpId="1" nodeType="afterEffect">
                                  <p:stCondLst>
                                    <p:cond delay="0"/>
                                  </p:stCondLst>
                                  <p:childTnLst>
                                    <p:animMotion origin="layout" path="M 0 0  C -0.001 0.03333  0.06 0.06267  0.137 0.064  C 0.198 0.06667  0.248 0.05067  0.249 0.03067  C 0.249 0.01067  0.2 -0.008  0.138 -0.00933  C 0.107 -0.00933  0.079 -0.00667  0.059 0  C 0.03 0.00933  0.013 0.024  0.013 0.04133  C 0.013 0.05067  0.018 0.06  0.027 0.068  C 0.048 0.08533  0.089 0.09733  0.136 0.09867  C 0.191 0.10133  0.236 0.08667  0.236 0.06933  C 0.237 0.05067  0.192 0.03467  0.137 0.032  C 0.109 0.032  0.084 0.03467  0.065 0.04  C 0.04 0.04933  0.024 0.064  0.024 0.07867  C 0.024 0.08667  0.029 0.09467  0.037 0.10267  C 0.056 0.11733  0.092 0.12933  0.135 0.13067  C 0.185 0.132  0.225 0.11867  0.225 0.10267  C 0.226 0.08667  0.186 0.072  0.136 0.07067  C 0.111 0.06933  0.088 0.072  0.071 0.07733  C 0.048 0.08533  0.035 0.09733  0.035 0.112  C 0.035 0.11867  0.039 0.12667  0.046 0.13333  C 0.063 0.14667  0.096 0.15733  0.134 0.15867  C 0.179 0.15867  0.215 0.148  0.215 0.13333  C 0.215 0.11867  0.18 0.10533  0.135 0.104  C 0.113 0.104  0.092 0.10667  0.077 0.11067  C 0.056 0.11733  0.044 0.12933  0.043 0.14133  C 0.043 0.148  0.048 0.15467  0.054 0.16  C 0.069 0.17333  0.099 0.18267  0.133 0.18267  C 0.173 0.184  0.206 0.17467  0.206 0.16133  C 0.207 0.148  0.174 0.136  0.134 0.13467  C 0.114 0.13467  0.095 0.136  0.082 0.14133  C 0.063 0.14667  0.052 0.15733  0.052 0.168  C 0.052 0.17467  0.055 0.18  0.061 0.18533  C 0.075 0.19733  0.101 0.20533  0.132 0.20667  C 0.169 0.20667  0.198 0.19867  0.198 0.18667  C 0.199 0.17467  0.17 0.164  0.133 0.16267  C 0.115 0.16267  0.099 0.164  0.087 0.168  C 0.07 0.17333  0.06 0.18267  0.06 0.19333  C 0.06 0.19867  0.063 0.20267  0.068 0.208  C 0.08 0.21867  0.104 0.22533  0.132 0.22667  C 0.165 0.228  0.191 0.22  0.191 0.208  C 0.191 0.19867  0.166 0.188  0.133 0.188  C 0.116 0.18667  0.101 0.18933  0.09 0.192  C 0.075 0.19733  0.066 0.20533  0.066 0.21467  C 0.066 0.22  0.069 0.224  0.074 0.228  C 0.085 0.23733  0.107 0.244  0.131 0.24533  C 0.161 0.24667  0.185 0.23867  0.185 0.22933  C 0.185 0.21867  0.161 0.21067  0.132 0.20933  C 0.118 0.20933  0.104 0.21067  0.094 0.21467  C 0.08 0.21867  0.072 0.22533  0.072 0.23467  C 0.072 0.23867  0.075 0.24267  0.079 0.24667  C 0.089 0.25467  0.108 0.26133  0.131 0.26133  C 0.157 0.26267  0.179 0.256  0.179 0.24667  C 0.179 0.23867  0.158 0.23067  0.131 0.23067  C 0.119 0.22933  0.106 0.23067  0.097 0.23333  C 0.085 0.23867  0.078 0.24533  0.078 0.252  C 0.078 0.256  0.08 0.26  0.084 0.26267  C 0.093 0.27067  0.11 0.276  0.131 0.27733  C 0.155 0.27733  0.174 0.27067  0.174 0.264  C 0.174 0.256  0.155 0.248  0.131 0.248  C 0.119 0.248  0.108 0.24933  0.101 0.252  C 0.089 0.25467  0.083 0.26133  0.083 0.268  C 0.083 0.27067  0.085 0.27467  0.088 0.27733  C 0.096 0.28533  0.112 0.28933  0.13 0.29067  C 0.152 0.29067  0.169 0.28533  0.169 0.27867  C 0.169 0.27067  0.152 0.26533  0.131 0.264  C 0.12 0.264  0.11 0.26533  0.103 0.268  C 0.093 0.27067  0.087 0.276  0.087 0.28267  C 0.087 0.28533  0.089 0.288  0.092 0.29067  E" pathEditMode="relative" ptsTypes="">
                                      <p:cBhvr>
                                        <p:cTn id="12"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4000" b="1" i="1" dirty="0" smtClean="0">
                <a:solidFill>
                  <a:schemeClr val="accent3">
                    <a:lumMod val="75000"/>
                  </a:schemeClr>
                </a:solidFill>
              </a:rPr>
              <a:t>مرض قرحة الفراش (طرق الوقاية من المرض)</a:t>
            </a:r>
            <a:endParaRPr lang="ar-SA" sz="4000" b="1" i="1" dirty="0">
              <a:solidFill>
                <a:schemeClr val="accent3">
                  <a:lumMod val="75000"/>
                </a:schemeClr>
              </a:solidFill>
            </a:endParaRPr>
          </a:p>
        </p:txBody>
      </p:sp>
      <p:sp>
        <p:nvSpPr>
          <p:cNvPr id="3" name="عنصر نائب للمحتوى 2"/>
          <p:cNvSpPr>
            <a:spLocks noGrp="1"/>
          </p:cNvSpPr>
          <p:nvPr>
            <p:ph idx="1"/>
          </p:nvPr>
        </p:nvSpPr>
        <p:spPr/>
        <p:txBody>
          <a:bodyPr>
            <a:normAutofit fontScale="85000" lnSpcReduction="10000"/>
          </a:bodyPr>
          <a:lstStyle/>
          <a:p>
            <a:pPr marL="514350" indent="-514350">
              <a:buNone/>
            </a:pPr>
            <a:r>
              <a:rPr lang="ar-SA" b="1" i="1" dirty="0" smtClean="0">
                <a:solidFill>
                  <a:srgbClr val="FF0000"/>
                </a:solidFill>
              </a:rPr>
              <a:t>الوقاية:</a:t>
            </a:r>
            <a:r>
              <a:rPr lang="ar-SA" b="1" i="1" dirty="0" smtClean="0"/>
              <a:t>يسأل الطبيب المعالج عن طريقة منع حدوث قروح الفراش في حالة المريض الخاصة:</a:t>
            </a:r>
          </a:p>
          <a:p>
            <a:pPr marL="514350" indent="-514350">
              <a:buFont typeface="+mj-lt"/>
              <a:buAutoNum type="arabicPeriod"/>
            </a:pPr>
            <a:r>
              <a:rPr lang="ar-SA" b="1" i="1" dirty="0" smtClean="0"/>
              <a:t>تغيير وضع المريض بين الحين والآخر.</a:t>
            </a:r>
          </a:p>
          <a:p>
            <a:pPr marL="514350" indent="-514350">
              <a:buFont typeface="+mj-lt"/>
              <a:buAutoNum type="arabicPeriod"/>
            </a:pPr>
            <a:r>
              <a:rPr lang="ar-SA" b="1" i="1" dirty="0" smtClean="0"/>
              <a:t>استعمال لبادات أو حلقات مطاطية منفوخة كي توزع </a:t>
            </a:r>
          </a:p>
          <a:p>
            <a:pPr marL="514350" indent="-514350">
              <a:buNone/>
            </a:pPr>
            <a:r>
              <a:rPr lang="ar-SA" b="1" i="1" dirty="0" smtClean="0"/>
              <a:t>ضغط وزن الجسم . </a:t>
            </a:r>
          </a:p>
          <a:p>
            <a:pPr marL="514350" indent="-514350">
              <a:buNone/>
            </a:pPr>
            <a:r>
              <a:rPr lang="ar-SA" b="1" i="1" dirty="0" smtClean="0">
                <a:solidFill>
                  <a:schemeClr val="accent3">
                    <a:lumMod val="60000"/>
                    <a:lumOff val="40000"/>
                  </a:schemeClr>
                </a:solidFill>
              </a:rPr>
              <a:t>3.</a:t>
            </a:r>
            <a:r>
              <a:rPr lang="ar-SA" b="1" i="1" dirty="0" smtClean="0"/>
              <a:t>المحافظة على نظافة الجلد التامة.</a:t>
            </a:r>
          </a:p>
          <a:p>
            <a:pPr marL="514350" indent="-514350">
              <a:buNone/>
            </a:pPr>
            <a:r>
              <a:rPr lang="ar-SA" b="1" i="1" dirty="0" smtClean="0">
                <a:solidFill>
                  <a:schemeClr val="accent3">
                    <a:lumMod val="60000"/>
                    <a:lumOff val="40000"/>
                  </a:schemeClr>
                </a:solidFill>
              </a:rPr>
              <a:t>4.</a:t>
            </a:r>
            <a:r>
              <a:rPr lang="ar-SA" b="1" i="1" dirty="0" smtClean="0"/>
              <a:t>استعمال بودرة التلك ولباسا مناسبا لوقاية الجلد من الأحتكاك </a:t>
            </a:r>
          </a:p>
          <a:p>
            <a:pPr marL="514350" indent="-514350">
              <a:buNone/>
            </a:pPr>
            <a:r>
              <a:rPr lang="ar-SA" b="1" i="1" dirty="0" smtClean="0"/>
              <a:t>بملاءة الفراش(الشرشف).</a:t>
            </a:r>
            <a:endParaRPr lang="ar-SA" b="1" i="1" dirty="0"/>
          </a:p>
        </p:txBody>
      </p:sp>
      <p:pic>
        <p:nvPicPr>
          <p:cNvPr id="6" name="صورة 5" descr="21271352671793968759.jpg"/>
          <p:cNvPicPr>
            <a:picLocks noChangeAspect="1"/>
          </p:cNvPicPr>
          <p:nvPr/>
        </p:nvPicPr>
        <p:blipFill>
          <a:blip r:embed="rId3" cstate="print"/>
          <a:stretch>
            <a:fillRect/>
          </a:stretch>
        </p:blipFill>
        <p:spPr>
          <a:xfrm>
            <a:off x="1331640" y="5229200"/>
            <a:ext cx="3456384" cy="1440160"/>
          </a:xfrm>
          <a:prstGeom prst="rect">
            <a:avLst/>
          </a:prstGeom>
          <a:ln>
            <a:noFill/>
          </a:ln>
          <a:effectLst>
            <a:softEdge rad="112500"/>
          </a:effectLst>
        </p:spPr>
      </p:pic>
    </p:spTree>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par>
                          <p:cTn id="11" fill="hold">
                            <p:stCondLst>
                              <p:cond delay="1000"/>
                            </p:stCondLst>
                            <p:childTnLst>
                              <p:par>
                                <p:cTn id="12" presetID="21"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4)">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800" b="1" i="1" dirty="0" smtClean="0">
                <a:solidFill>
                  <a:schemeClr val="accent3"/>
                </a:solidFill>
              </a:rPr>
              <a:t> </a:t>
            </a:r>
            <a:r>
              <a:rPr lang="ar-SA" sz="4800" b="1" i="1" dirty="0" smtClean="0">
                <a:solidFill>
                  <a:schemeClr val="accent3">
                    <a:lumMod val="75000"/>
                  </a:schemeClr>
                </a:solidFill>
              </a:rPr>
              <a:t>مرض قرحة الفراش (العلاج).</a:t>
            </a:r>
            <a:endParaRPr lang="ar-SA" sz="4800" b="1" i="1" dirty="0">
              <a:solidFill>
                <a:schemeClr val="accent3">
                  <a:lumMod val="75000"/>
                </a:schemeClr>
              </a:solidFill>
            </a:endParaRPr>
          </a:p>
        </p:txBody>
      </p:sp>
      <p:sp>
        <p:nvSpPr>
          <p:cNvPr id="3" name="عنصر نائب للمحتوى 2"/>
          <p:cNvSpPr>
            <a:spLocks noGrp="1"/>
          </p:cNvSpPr>
          <p:nvPr>
            <p:ph idx="1"/>
          </p:nvPr>
        </p:nvSpPr>
        <p:spPr/>
        <p:txBody>
          <a:bodyPr>
            <a:normAutofit fontScale="85000" lnSpcReduction="20000"/>
          </a:bodyPr>
          <a:lstStyle/>
          <a:p>
            <a:pPr>
              <a:buNone/>
            </a:pPr>
            <a:r>
              <a:rPr lang="ar-SA" b="1" i="1" dirty="0" smtClean="0"/>
              <a:t>على الطبيب المسئول أن يعطى تعليمات مفصلة حول العلاج وهي كالأتي:</a:t>
            </a:r>
          </a:p>
          <a:p>
            <a:pPr marL="514350" indent="-514350">
              <a:buFont typeface="+mj-lt"/>
              <a:buAutoNum type="arabicPeriod"/>
            </a:pPr>
            <a:r>
              <a:rPr lang="ar-SA" b="1" i="1" dirty="0" smtClean="0"/>
              <a:t>يستخدم فراشا هوائيا خاصا مصمما لهذا الغرض تعبأ فيه وتفرغ منه تلقائيا مساحات من الهواء بوسيلة ميكانيكية.</a:t>
            </a:r>
          </a:p>
          <a:p>
            <a:pPr marL="514350" indent="-514350">
              <a:buFont typeface="+mj-lt"/>
              <a:buAutoNum type="arabicPeriod"/>
            </a:pPr>
            <a:r>
              <a:rPr lang="ar-SA" b="1" i="1" dirty="0" smtClean="0"/>
              <a:t>تنظف القرح وتضمد يوميا بإستخدام محلولا ملحيا معقما</a:t>
            </a:r>
          </a:p>
          <a:p>
            <a:pPr marL="514350" indent="-514350">
              <a:buNone/>
            </a:pPr>
            <a:r>
              <a:rPr lang="ar-SA" b="1" i="1" dirty="0" smtClean="0"/>
              <a:t>وضمادات معقمة أيضا.</a:t>
            </a:r>
          </a:p>
          <a:p>
            <a:pPr marL="514350" indent="-514350">
              <a:buNone/>
            </a:pPr>
            <a:r>
              <a:rPr lang="ar-SA" b="1" i="1" dirty="0" smtClean="0">
                <a:solidFill>
                  <a:schemeClr val="accent4">
                    <a:lumMod val="60000"/>
                    <a:lumOff val="40000"/>
                  </a:schemeClr>
                </a:solidFill>
              </a:rPr>
              <a:t>3.</a:t>
            </a:r>
            <a:r>
              <a:rPr lang="ar-SA" b="1" i="1" dirty="0" smtClean="0"/>
              <a:t>قد تعجل مراهم المضادات الأحيائية في الشفاء أحيانا.</a:t>
            </a:r>
          </a:p>
          <a:p>
            <a:pPr marL="514350" indent="-514350">
              <a:buNone/>
            </a:pPr>
            <a:r>
              <a:rPr lang="ar-SA" b="1" i="1" dirty="0" smtClean="0">
                <a:solidFill>
                  <a:schemeClr val="accent4">
                    <a:lumMod val="60000"/>
                    <a:lumOff val="40000"/>
                  </a:schemeClr>
                </a:solidFill>
              </a:rPr>
              <a:t>4.</a:t>
            </a:r>
            <a:r>
              <a:rPr lang="ar-SA" b="1" i="1" dirty="0" smtClean="0"/>
              <a:t>التأكد من حصول المريض على وجبة متوازنة كافية.</a:t>
            </a:r>
            <a:endParaRPr lang="ar-SA" b="1" i="1" dirty="0" smtClean="0">
              <a:solidFill>
                <a:schemeClr val="accent4">
                  <a:lumMod val="60000"/>
                  <a:lumOff val="40000"/>
                </a:schemeClr>
              </a:solidFill>
            </a:endParaRPr>
          </a:p>
          <a:p>
            <a:pPr marL="514350" indent="-514350">
              <a:buFont typeface="+mj-lt"/>
              <a:buAutoNum type="arabicPeriod"/>
            </a:pPr>
            <a:endParaRPr lang="ar-SA" b="1" i="1"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2.5"/>
                                          </p:val>
                                        </p:tav>
                                        <p:tav tm="100000">
                                          <p:val>
                                            <p:strVal val="#ppt_w"/>
                                          </p:val>
                                        </p:tav>
                                      </p:tavLst>
                                    </p:anim>
                                    <p:anim calcmode="lin" valueType="num">
                                      <p:cBhvr>
                                        <p:cTn id="8" dur="2000" fill="hold"/>
                                        <p:tgtEl>
                                          <p:spTgt spid="2"/>
                                        </p:tgtEl>
                                        <p:attrNameLst>
                                          <p:attrName>ppt_h</p:attrName>
                                        </p:attrNameLst>
                                      </p:cBhvr>
                                      <p:tavLst>
                                        <p:tav tm="0">
                                          <p:val>
                                            <p:strVal val="#ppt_h*0.01"/>
                                          </p:val>
                                        </p:tav>
                                        <p:tav tm="100000">
                                          <p:val>
                                            <p:strVal val="#ppt_h"/>
                                          </p:val>
                                        </p:tav>
                                      </p:tavLst>
                                    </p:anim>
                                    <p:anim calcmode="lin" valueType="num">
                                      <p:cBhvr>
                                        <p:cTn id="9" dur="2000" fill="hold"/>
                                        <p:tgtEl>
                                          <p:spTgt spid="2"/>
                                        </p:tgtEl>
                                        <p:attrNameLst>
                                          <p:attrName>ppt_x</p:attrName>
                                        </p:attrNameLst>
                                      </p:cBhvr>
                                      <p:tavLst>
                                        <p:tav tm="0">
                                          <p:val>
                                            <p:strVal val="#ppt_x"/>
                                          </p:val>
                                        </p:tav>
                                        <p:tav tm="100000">
                                          <p:val>
                                            <p:strVal val="#ppt_x"/>
                                          </p:val>
                                        </p:tav>
                                      </p:tavLst>
                                    </p:anim>
                                    <p:anim calcmode="lin" valueType="num">
                                      <p:cBhvr>
                                        <p:cTn id="10" dur="2000" fill="hold"/>
                                        <p:tgtEl>
                                          <p:spTgt spid="2"/>
                                        </p:tgtEl>
                                        <p:attrNameLst>
                                          <p:attrName>ppt_y</p:attrName>
                                        </p:attrNameLst>
                                      </p:cBhvr>
                                      <p:tavLst>
                                        <p:tav tm="0">
                                          <p:val>
                                            <p:strVal val="#ppt_h+1"/>
                                          </p:val>
                                        </p:tav>
                                        <p:tav tm="100000">
                                          <p:val>
                                            <p:strVal val="#ppt_y"/>
                                          </p:val>
                                        </p:tav>
                                      </p:tavLst>
                                    </p:anim>
                                    <p:animEffect transition="in" filter="fade">
                                      <p:cBhvr>
                                        <p:cTn id="11" dur="2000"/>
                                        <p:tgtEl>
                                          <p:spTgt spid="2"/>
                                        </p:tgtEl>
                                      </p:cBhvr>
                                    </p:animEffect>
                                  </p:childTnLst>
                                </p:cTn>
                              </p:par>
                            </p:childTnLst>
                          </p:cTn>
                        </p:par>
                        <p:par>
                          <p:cTn id="12" fill="hold">
                            <p:stCondLst>
                              <p:cond delay="2000"/>
                            </p:stCondLst>
                            <p:childTnLst>
                              <p:par>
                                <p:cTn id="13" presetID="15"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2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2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4000"/>
                            </p:stCondLst>
                            <p:childTnLst>
                              <p:par>
                                <p:cTn id="20" presetID="15" presetClass="entr" presetSubtype="0" fill="hold" grpId="0" nodeType="after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3"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4" dur="2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5" dur="2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par>
                          <p:cTn id="26" fill="hold">
                            <p:stCondLst>
                              <p:cond delay="6000"/>
                            </p:stCondLst>
                            <p:childTnLst>
                              <p:par>
                                <p:cTn id="27" presetID="15" presetClass="entr" presetSubtype="0" fill="hold" grpId="0"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1" dur="2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2" dur="2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8000"/>
                            </p:stCondLst>
                            <p:childTnLst>
                              <p:par>
                                <p:cTn id="34" presetID="15" presetClass="entr" presetSubtype="0" fill="hold" grpId="0" nodeType="after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2000" fill="hold"/>
                                        <p:tgtEl>
                                          <p:spTgt spid="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9" dur="2000" fill="hold"/>
                                        <p:tgtEl>
                                          <p:spTgt spid="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par>
                          <p:cTn id="40" fill="hold">
                            <p:stCondLst>
                              <p:cond delay="10000"/>
                            </p:stCondLst>
                            <p:childTnLst>
                              <p:par>
                                <p:cTn id="41" presetID="15" presetClass="entr" presetSubtype="0" fill="hold" grpId="0" nodeType="after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p:cTn id="43"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4" dur="2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5" dur="2000" fill="hold"/>
                                        <p:tgtEl>
                                          <p:spTgt spid="3">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6" dur="2000" fill="hold"/>
                                        <p:tgtEl>
                                          <p:spTgt spid="3">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par>
                          <p:cTn id="47" fill="hold">
                            <p:stCondLst>
                              <p:cond delay="12000"/>
                            </p:stCondLst>
                            <p:childTnLst>
                              <p:par>
                                <p:cTn id="48" presetID="15" presetClass="entr" presetSubtype="0" fill="hold" grpId="0" nodeType="after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 calcmode="lin" valueType="num">
                                      <p:cBhvr>
                                        <p:cTn id="50"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1" dur="2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2" dur="2000" fill="hold"/>
                                        <p:tgtEl>
                                          <p:spTgt spid="3">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3" dur="2000" fill="hold"/>
                                        <p:tgtEl>
                                          <p:spTgt spid="3">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sz="4900" b="1" i="1" dirty="0" smtClean="0">
                <a:solidFill>
                  <a:schemeClr val="accent3">
                    <a:lumMod val="75000"/>
                  </a:schemeClr>
                </a:solidFill>
                <a:latin typeface="Andalus" pitchFamily="18" charset="-78"/>
                <a:cs typeface="Andalus" pitchFamily="18" charset="-78"/>
              </a:rPr>
              <a:t>أحد المراهم الأحيائية المستخدمة لعلاج مرض قرحة الفراش</a:t>
            </a:r>
            <a:r>
              <a:rPr lang="ar-SA" sz="4900" b="1" i="1" dirty="0" smtClean="0">
                <a:latin typeface="Andalus" pitchFamily="18" charset="-78"/>
                <a:cs typeface="Andalus" pitchFamily="18" charset="-78"/>
              </a:rPr>
              <a:t>.</a:t>
            </a:r>
            <a:endParaRPr lang="ar-SA" sz="4900" b="1" i="1" dirty="0">
              <a:latin typeface="Andalus" pitchFamily="18" charset="-78"/>
              <a:cs typeface="Andalus" pitchFamily="18" charset="-78"/>
            </a:endParaRPr>
          </a:p>
        </p:txBody>
      </p:sp>
      <p:pic>
        <p:nvPicPr>
          <p:cNvPr id="4" name="عنصر نائب للمحتوى 3" descr="beds.jpg"/>
          <p:cNvPicPr>
            <a:picLocks noGrp="1" noChangeAspect="1"/>
          </p:cNvPicPr>
          <p:nvPr>
            <p:ph idx="1"/>
          </p:nvPr>
        </p:nvPicPr>
        <p:blipFill>
          <a:blip r:embed="rId2" cstate="print"/>
          <a:stretch>
            <a:fillRect/>
          </a:stretch>
        </p:blipFill>
        <p:spPr>
          <a:xfrm>
            <a:off x="755576" y="1554162"/>
            <a:ext cx="7704856" cy="4755157"/>
          </a:xfrm>
          <a:prstGeom prst="ellipse">
            <a:avLst/>
          </a:prstGeom>
          <a:ln>
            <a:noFill/>
          </a:ln>
          <a:effectLst>
            <a:softEdge rad="112500"/>
          </a:effectLst>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par>
                          <p:cTn id="14" fill="hold">
                            <p:stCondLst>
                              <p:cond delay="2000"/>
                            </p:stCondLst>
                            <p:childTnLst>
                              <p:par>
                                <p:cTn id="15" presetID="11" presetClass="path" presetSubtype="0" accel="50000" decel="50000" fill="hold" nodeType="afterEffect">
                                  <p:stCondLst>
                                    <p:cond delay="0"/>
                                  </p:stCondLst>
                                  <p:childTnLst>
                                    <p:animMotion origin="layout" path="M 0 0  L 0.036 0.08267  L 0.108 0.08267  L 0.072 0.16667  L 0.108 0.24933  L 0.036 0.24933  L 0 0.33333  L -0.036 0.24933  L -0.108 0.24933  L -0.072 0.16667  L -0.108 0.08267  L -0.036 0.08267  L 0 0  Z" pathEditMode="relative" ptsTypes="">
                                      <p:cBhvr>
                                        <p:cTn id="1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04800" y="188640"/>
            <a:ext cx="8686800" cy="1106760"/>
          </a:xfrm>
        </p:spPr>
        <p:txBody>
          <a:bodyPr>
            <a:normAutofit/>
          </a:bodyPr>
          <a:lstStyle/>
          <a:p>
            <a:pPr algn="ctr"/>
            <a:r>
              <a:rPr lang="ar-SA" sz="4400" b="1" i="1" dirty="0" smtClean="0">
                <a:solidFill>
                  <a:schemeClr val="accent3">
                    <a:lumMod val="75000"/>
                  </a:schemeClr>
                </a:solidFill>
                <a:latin typeface="Andalus" pitchFamily="18" charset="-78"/>
                <a:cs typeface="Andalus" pitchFamily="18" charset="-78"/>
              </a:rPr>
              <a:t>الأطعمة الصحية والضارة بمرضى قرحة الفراش</a:t>
            </a:r>
            <a:r>
              <a:rPr lang="ar-SA" b="1" i="1" dirty="0" smtClean="0">
                <a:solidFill>
                  <a:schemeClr val="accent3">
                    <a:lumMod val="75000"/>
                  </a:schemeClr>
                </a:solidFill>
                <a:latin typeface="Andalus" pitchFamily="18" charset="-78"/>
                <a:cs typeface="Andalus" pitchFamily="18" charset="-78"/>
              </a:rPr>
              <a:t>.</a:t>
            </a:r>
            <a:endParaRPr lang="ar-SA" b="1" i="1" dirty="0">
              <a:solidFill>
                <a:schemeClr val="accent3">
                  <a:lumMod val="75000"/>
                </a:schemeClr>
              </a:solidFill>
              <a:latin typeface="Andalus" pitchFamily="18" charset="-78"/>
              <a:cs typeface="Andalus" pitchFamily="18" charset="-78"/>
            </a:endParaRPr>
          </a:p>
        </p:txBody>
      </p:sp>
      <p:pic>
        <p:nvPicPr>
          <p:cNvPr id="4" name="عنصر نائب للمحتوى 3" descr="أكل الصحي.bmp"/>
          <p:cNvPicPr>
            <a:picLocks noGrp="1" noChangeAspect="1"/>
          </p:cNvPicPr>
          <p:nvPr>
            <p:ph idx="1"/>
          </p:nvPr>
        </p:nvPicPr>
        <p:blipFill>
          <a:blip r:embed="rId2" cstate="print"/>
          <a:stretch>
            <a:fillRect/>
          </a:stretch>
        </p:blipFill>
        <p:spPr>
          <a:xfrm>
            <a:off x="4644008" y="1844824"/>
            <a:ext cx="3522687" cy="3888432"/>
          </a:xfrm>
          <a:prstGeom prst="rect">
            <a:avLst/>
          </a:prstGeom>
          <a:ln>
            <a:noFill/>
          </a:ln>
          <a:effectLst>
            <a:softEdge rad="112500"/>
          </a:effectLst>
        </p:spPr>
      </p:pic>
      <p:pic>
        <p:nvPicPr>
          <p:cNvPr id="5" name="صورة 4" descr="أكل الممنوع.bmp"/>
          <p:cNvPicPr>
            <a:picLocks noChangeAspect="1"/>
          </p:cNvPicPr>
          <p:nvPr/>
        </p:nvPicPr>
        <p:blipFill>
          <a:blip r:embed="rId3" cstate="print"/>
          <a:stretch>
            <a:fillRect/>
          </a:stretch>
        </p:blipFill>
        <p:spPr>
          <a:xfrm>
            <a:off x="640091" y="1844824"/>
            <a:ext cx="3499861" cy="4032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1000" autoRev="1" fill="hold">
                                          <p:stCondLst>
                                            <p:cond delay="0"/>
                                          </p:stCondLst>
                                        </p:cTn>
                                        <p:tgtEl>
                                          <p:spTgt spid="4"/>
                                        </p:tgtEl>
                                        <p:attrNameLst>
                                          <p:attrName>ppt_w</p:attrName>
                                        </p:attrNameLst>
                                      </p:cBhvr>
                                    </p:anim>
                                    <p:anim by="(#ppt_w*0.50)" calcmode="lin" valueType="num">
                                      <p:cBhvr>
                                        <p:cTn id="8" dur="1000" decel="50000" autoRev="1" fill="hold">
                                          <p:stCondLst>
                                            <p:cond delay="0"/>
                                          </p:stCondLst>
                                        </p:cTn>
                                        <p:tgtEl>
                                          <p:spTgt spid="4"/>
                                        </p:tgtEl>
                                        <p:attrNameLst>
                                          <p:attrName>ppt_x</p:attrName>
                                        </p:attrNameLst>
                                      </p:cBhvr>
                                    </p:anim>
                                    <p:anim from="(-#ppt_h/2)" to="(#ppt_y)" calcmode="lin" valueType="num">
                                      <p:cBhvr>
                                        <p:cTn id="9" dur="2000" fill="hold">
                                          <p:stCondLst>
                                            <p:cond delay="0"/>
                                          </p:stCondLst>
                                        </p:cTn>
                                        <p:tgtEl>
                                          <p:spTgt spid="4"/>
                                        </p:tgtEl>
                                        <p:attrNameLst>
                                          <p:attrName>ppt_y</p:attrName>
                                        </p:attrNameLst>
                                      </p:cBhvr>
                                    </p:anim>
                                    <p:animRot by="21600000">
                                      <p:cBhvr>
                                        <p:cTn id="10" dur="2000" fill="hold">
                                          <p:stCondLst>
                                            <p:cond delay="0"/>
                                          </p:stCondLst>
                                        </p:cTn>
                                        <p:tgtEl>
                                          <p:spTgt spid="4"/>
                                        </p:tgtEl>
                                        <p:attrNameLst>
                                          <p:attrName>r</p:attrName>
                                        </p:attrNameLst>
                                      </p:cBhvr>
                                    </p:animRot>
                                  </p:childTnLst>
                                </p:cTn>
                              </p:par>
                            </p:childTnLst>
                          </p:cTn>
                        </p:par>
                        <p:par>
                          <p:cTn id="11" fill="hold">
                            <p:stCondLst>
                              <p:cond delay="2000"/>
                            </p:stCondLst>
                            <p:childTnLst>
                              <p:par>
                                <p:cTn id="12" presetID="25"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5" dur="10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6" dur="1000" accel="50000" fill="hold">
                                          <p:stCondLst>
                                            <p:cond delay="1000"/>
                                          </p:stCondLst>
                                        </p:cTn>
                                        <p:tgtEl>
                                          <p:spTgt spid="5"/>
                                        </p:tgtEl>
                                        <p:attrNameLst>
                                          <p:attrName>ppt_w</p:attrName>
                                        </p:attrNameLst>
                                      </p:cBhvr>
                                      <p:tavLst>
                                        <p:tav tm="0">
                                          <p:val>
                                            <p:strVal val="#ppt_w*.05"/>
                                          </p:val>
                                        </p:tav>
                                        <p:tav tm="100000">
                                          <p:val>
                                            <p:strVal val="#ppt_w"/>
                                          </p:val>
                                        </p:tav>
                                      </p:tavLst>
                                    </p:anim>
                                    <p:anim calcmode="lin" valueType="num">
                                      <p:cBhvr>
                                        <p:cTn id="17" dur="2000" fill="hold"/>
                                        <p:tgtEl>
                                          <p:spTgt spid="5"/>
                                        </p:tgtEl>
                                        <p:attrNameLst>
                                          <p:attrName>ppt_h</p:attrName>
                                        </p:attrNameLst>
                                      </p:cBhvr>
                                      <p:tavLst>
                                        <p:tav tm="0">
                                          <p:val>
                                            <p:strVal val="#ppt_h"/>
                                          </p:val>
                                        </p:tav>
                                        <p:tav tm="100000">
                                          <p:val>
                                            <p:strVal val="#ppt_h"/>
                                          </p:val>
                                        </p:tav>
                                      </p:tavLst>
                                    </p:anim>
                                    <p:anim calcmode="lin" valueType="num">
                                      <p:cBhvr>
                                        <p:cTn id="18" dur="10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9" dur="10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0" dur="1000" accel="50000" fill="hold">
                                          <p:stCondLst>
                                            <p:cond delay="1000"/>
                                          </p:stCondLst>
                                        </p:cTn>
                                        <p:tgtEl>
                                          <p:spTgt spid="5"/>
                                        </p:tgtEl>
                                        <p:attrNameLst>
                                          <p:attrName>ppt_y</p:attrName>
                                        </p:attrNameLst>
                                      </p:cBhvr>
                                      <p:tavLst>
                                        <p:tav tm="0">
                                          <p:val>
                                            <p:strVal val="#ppt_y+.1"/>
                                          </p:val>
                                        </p:tav>
                                        <p:tav tm="100000">
                                          <p:val>
                                            <p:strVal val="#ppt_y"/>
                                          </p:val>
                                        </p:tav>
                                      </p:tavLst>
                                    </p:anim>
                                    <p:animEffect transition="in" filter="fade">
                                      <p:cBhvr>
                                        <p:cTn id="21" dur="2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a:bodyPr>
          <a:lstStyle/>
          <a:p>
            <a:pPr algn="ctr"/>
            <a:r>
              <a:rPr lang="ar-SA" sz="4400" b="1" i="1" dirty="0" smtClean="0">
                <a:solidFill>
                  <a:schemeClr val="accent3">
                    <a:lumMod val="75000"/>
                  </a:schemeClr>
                </a:solidFill>
                <a:latin typeface="Andalus" pitchFamily="18" charset="-78"/>
                <a:cs typeface="Andalus" pitchFamily="18" charset="-78"/>
              </a:rPr>
              <a:t>صورة للفراش الهوائي الصحي لمرضى قرحة </a:t>
            </a:r>
            <a:r>
              <a:rPr lang="ar-SA" sz="4400" b="1" i="1" dirty="0" smtClean="0">
                <a:solidFill>
                  <a:schemeClr val="accent3">
                    <a:lumMod val="75000"/>
                  </a:schemeClr>
                </a:solidFill>
                <a:latin typeface="Andalus" pitchFamily="18" charset="-78"/>
                <a:cs typeface="Andalus" pitchFamily="18" charset="-78"/>
              </a:rPr>
              <a:t>الفراش.</a:t>
            </a:r>
            <a:endParaRPr lang="ar-SA" sz="4400" b="1" i="1" dirty="0">
              <a:solidFill>
                <a:schemeClr val="accent3">
                  <a:lumMod val="75000"/>
                </a:schemeClr>
              </a:solidFill>
              <a:latin typeface="Andalus" pitchFamily="18" charset="-78"/>
              <a:cs typeface="Andalus" pitchFamily="18" charset="-78"/>
            </a:endParaRPr>
          </a:p>
        </p:txBody>
      </p:sp>
      <p:pic>
        <p:nvPicPr>
          <p:cNvPr id="4" name="عنصر نائب للمحتوى 3" descr="الفراش المناسب.bmp"/>
          <p:cNvPicPr>
            <a:picLocks noGrp="1" noChangeAspect="1"/>
          </p:cNvPicPr>
          <p:nvPr>
            <p:ph idx="1"/>
          </p:nvPr>
        </p:nvPicPr>
        <p:blipFill>
          <a:blip r:embed="rId2" cstate="print"/>
          <a:stretch>
            <a:fillRect/>
          </a:stretch>
        </p:blipFill>
        <p:spPr>
          <a:xfrm>
            <a:off x="899593" y="1524000"/>
            <a:ext cx="6840760" cy="478532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2000" tmFilter="0, 0; .2, .5; .8, .5; 1, 0"/>
                                        <p:tgtEl>
                                          <p:spTgt spid="3"/>
                                        </p:tgtEl>
                                      </p:cBhvr>
                                    </p:animEffect>
                                    <p:animScale>
                                      <p:cBhvr>
                                        <p:cTn id="7" dur="1000" autoRev="1" fill="hold"/>
                                        <p:tgtEl>
                                          <p:spTgt spid="3"/>
                                        </p:tgtEl>
                                      </p:cBhvr>
                                      <p:by x="105000" y="105000"/>
                                    </p:animScale>
                                  </p:childTnLst>
                                </p:cTn>
                              </p:par>
                            </p:childTnLst>
                          </p:cTn>
                        </p:par>
                        <p:par>
                          <p:cTn id="8" fill="hold">
                            <p:stCondLst>
                              <p:cond delay="20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99592" y="836712"/>
            <a:ext cx="7488832" cy="4247317"/>
          </a:xfrm>
          <a:prstGeom prst="rect">
            <a:avLst/>
          </a:prstGeom>
          <a:noFill/>
        </p:spPr>
        <p:txBody>
          <a:bodyPr wrap="square" rtlCol="1">
            <a:spAutoFit/>
          </a:bodyPr>
          <a:lstStyle/>
          <a:p>
            <a:pPr algn="ctr"/>
            <a:r>
              <a:rPr lang="ar-SA" sz="5400" b="1" i="1" dirty="0" smtClean="0">
                <a:solidFill>
                  <a:schemeClr val="accent2">
                    <a:lumMod val="75000"/>
                  </a:schemeClr>
                </a:solidFill>
                <a:latin typeface="Andalus" pitchFamily="18" charset="-78"/>
                <a:cs typeface="Andalus" pitchFamily="18" charset="-78"/>
              </a:rPr>
              <a:t>وفي الختام </a:t>
            </a:r>
          </a:p>
          <a:p>
            <a:pPr algn="ctr"/>
            <a:r>
              <a:rPr lang="ar-SA" sz="3600" b="1" i="1" dirty="0" smtClean="0">
                <a:solidFill>
                  <a:schemeClr val="accent4">
                    <a:lumMod val="75000"/>
                  </a:schemeClr>
                </a:solidFill>
                <a:latin typeface="Andalus" pitchFamily="18" charset="-78"/>
                <a:cs typeface="Andalus" pitchFamily="18" charset="-78"/>
              </a:rPr>
              <a:t>نأمل أن يحظى العرض على إعجاب دكتورة المادة العزيزة</a:t>
            </a:r>
            <a:r>
              <a:rPr lang="ar-SA" sz="3600" b="1" i="1" dirty="0" smtClean="0">
                <a:solidFill>
                  <a:schemeClr val="accent4">
                    <a:lumMod val="75000"/>
                  </a:schemeClr>
                </a:solidFill>
                <a:latin typeface="Andalus" pitchFamily="18" charset="-78"/>
                <a:cs typeface="Andalus" pitchFamily="18" charset="-78"/>
              </a:rPr>
              <a:t>.</a:t>
            </a:r>
          </a:p>
          <a:p>
            <a:pPr algn="ctr"/>
            <a:r>
              <a:rPr lang="ar-SA" sz="3600" b="1" i="1" dirty="0" smtClean="0">
                <a:solidFill>
                  <a:schemeClr val="accent4">
                    <a:lumMod val="75000"/>
                  </a:schemeClr>
                </a:solidFill>
                <a:latin typeface="Andalus" pitchFamily="18" charset="-78"/>
                <a:cs typeface="Andalus" pitchFamily="18" charset="-78"/>
              </a:rPr>
              <a:t>مع تمنياتنا لجميع المرضى بالشفاء والعافية.</a:t>
            </a:r>
            <a:endParaRPr lang="ar-SA" sz="3600" b="1" i="1" dirty="0" smtClean="0">
              <a:solidFill>
                <a:schemeClr val="accent4">
                  <a:lumMod val="75000"/>
                </a:schemeClr>
              </a:solidFill>
              <a:latin typeface="Andalus" pitchFamily="18" charset="-78"/>
              <a:cs typeface="Andalus" pitchFamily="18" charset="-78"/>
            </a:endParaRPr>
          </a:p>
          <a:p>
            <a:pPr algn="ctr"/>
            <a:r>
              <a:rPr lang="ar-SA" sz="3600" b="1" i="1" dirty="0" smtClean="0">
                <a:solidFill>
                  <a:schemeClr val="accent4">
                    <a:lumMod val="75000"/>
                  </a:schemeClr>
                </a:solidFill>
                <a:latin typeface="Andalus" pitchFamily="18" charset="-78"/>
                <a:cs typeface="Andalus" pitchFamily="18" charset="-78"/>
              </a:rPr>
              <a:t>وقد</a:t>
            </a:r>
          </a:p>
          <a:p>
            <a:pPr algn="ctr"/>
            <a:r>
              <a:rPr lang="ar-SA" sz="3600" b="1" i="1" dirty="0" smtClean="0">
                <a:solidFill>
                  <a:schemeClr val="accent4">
                    <a:lumMod val="75000"/>
                  </a:schemeClr>
                </a:solidFill>
                <a:latin typeface="Andalus" pitchFamily="18" charset="-78"/>
                <a:cs typeface="Andalus" pitchFamily="18" charset="-78"/>
              </a:rPr>
              <a:t>تم العرض بحمد الله </a:t>
            </a:r>
          </a:p>
          <a:p>
            <a:pPr algn="ctr"/>
            <a:r>
              <a:rPr lang="ar-SA" sz="3600" b="1" i="1" dirty="0" smtClean="0">
                <a:solidFill>
                  <a:schemeClr val="accent4">
                    <a:lumMod val="75000"/>
                  </a:schemeClr>
                </a:solidFill>
                <a:latin typeface="Andalus" pitchFamily="18" charset="-78"/>
                <a:cs typeface="Andalus" pitchFamily="18" charset="-78"/>
              </a:rPr>
              <a:t>وتوفيقه.</a:t>
            </a:r>
            <a:endParaRPr lang="ar-SA" sz="3600" b="1" i="1" dirty="0">
              <a:solidFill>
                <a:schemeClr val="accent4">
                  <a:lumMod val="75000"/>
                </a:schemeClr>
              </a:solidFill>
              <a:latin typeface="Andalus" pitchFamily="18" charset="-78"/>
              <a:cs typeface="Andalus" pitchFamily="18" charset="-78"/>
            </a:endParaRPr>
          </a:p>
        </p:txBody>
      </p:sp>
      <p:pic>
        <p:nvPicPr>
          <p:cNvPr id="3" name="صورة 2" descr="لغة الورود.jpg"/>
          <p:cNvPicPr>
            <a:picLocks noChangeAspect="1"/>
          </p:cNvPicPr>
          <p:nvPr/>
        </p:nvPicPr>
        <p:blipFill>
          <a:blip r:embed="rId2" cstate="print"/>
          <a:stretch>
            <a:fillRect/>
          </a:stretch>
        </p:blipFill>
        <p:spPr>
          <a:xfrm>
            <a:off x="683568" y="3789040"/>
            <a:ext cx="1800200" cy="22802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صورة 3" descr="49278.gif"/>
          <p:cNvPicPr>
            <a:picLocks noChangeAspect="1"/>
          </p:cNvPicPr>
          <p:nvPr/>
        </p:nvPicPr>
        <p:blipFill>
          <a:blip r:embed="rId3" cstate="print"/>
          <a:stretch>
            <a:fillRect/>
          </a:stretch>
        </p:blipFill>
        <p:spPr>
          <a:xfrm>
            <a:off x="6588224" y="3789040"/>
            <a:ext cx="1959868" cy="2768175"/>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600" decel="100000"/>
                                        <p:tgtEl>
                                          <p:spTgt spid="2"/>
                                        </p:tgtEl>
                                      </p:cBhvr>
                                    </p:animEffect>
                                    <p:anim calcmode="lin" valueType="num">
                                      <p:cBhvr>
                                        <p:cTn id="8" dur="1600" decel="100000" fill="hold"/>
                                        <p:tgtEl>
                                          <p:spTgt spid="2"/>
                                        </p:tgtEl>
                                        <p:attrNameLst>
                                          <p:attrName>style.rotation</p:attrName>
                                        </p:attrNameLst>
                                      </p:cBhvr>
                                      <p:tavLst>
                                        <p:tav tm="0">
                                          <p:val>
                                            <p:fltVal val="-90"/>
                                          </p:val>
                                        </p:tav>
                                        <p:tav tm="100000">
                                          <p:val>
                                            <p:fltVal val="0"/>
                                          </p:val>
                                        </p:tav>
                                      </p:tavLst>
                                    </p:anim>
                                    <p:anim calcmode="lin" valueType="num">
                                      <p:cBhvr>
                                        <p:cTn id="9" dur="1600" decel="100000" fill="hold"/>
                                        <p:tgtEl>
                                          <p:spTgt spid="2"/>
                                        </p:tgtEl>
                                        <p:attrNameLst>
                                          <p:attrName>ppt_x</p:attrName>
                                        </p:attrNameLst>
                                      </p:cBhvr>
                                      <p:tavLst>
                                        <p:tav tm="0">
                                          <p:val>
                                            <p:strVal val="#ppt_x+0.4"/>
                                          </p:val>
                                        </p:tav>
                                        <p:tav tm="100000">
                                          <p:val>
                                            <p:strVal val="#ppt_x-0.05"/>
                                          </p:val>
                                        </p:tav>
                                      </p:tavLst>
                                    </p:anim>
                                    <p:anim calcmode="lin" valueType="num">
                                      <p:cBhvr>
                                        <p:cTn id="10" dur="1600" decel="100000" fill="hold"/>
                                        <p:tgtEl>
                                          <p:spTgt spid="2"/>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2"/>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2000"/>
                            </p:stCondLst>
                            <p:childTnLst>
                              <p:par>
                                <p:cTn id="14" presetID="34"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from="(-#ppt_w/2)" to="(#ppt_x)" calcmode="lin" valueType="num">
                                      <p:cBhvr>
                                        <p:cTn id="16" dur="1200" fill="hold">
                                          <p:stCondLst>
                                            <p:cond delay="0"/>
                                          </p:stCondLst>
                                        </p:cTn>
                                        <p:tgtEl>
                                          <p:spTgt spid="4"/>
                                        </p:tgtEl>
                                        <p:attrNameLst>
                                          <p:attrName>ppt_x</p:attrName>
                                        </p:attrNameLst>
                                      </p:cBhvr>
                                    </p:anim>
                                    <p:anim from="0" to="-1.0" calcmode="lin" valueType="num">
                                      <p:cBhvr>
                                        <p:cTn id="17" dur="400" decel="50000" autoRev="1" fill="hold">
                                          <p:stCondLst>
                                            <p:cond delay="1200"/>
                                          </p:stCondLst>
                                        </p:cTn>
                                        <p:tgtEl>
                                          <p:spTgt spid="4"/>
                                        </p:tgtEl>
                                        <p:attrNameLst>
                                          <p:attrName>xshear</p:attrName>
                                        </p:attrNameLst>
                                      </p:cBhvr>
                                    </p:anim>
                                    <p:animScale>
                                      <p:cBhvr>
                                        <p:cTn id="18" dur="400" decel="100000" autoRev="1" fill="hold">
                                          <p:stCondLst>
                                            <p:cond delay="1200"/>
                                          </p:stCondLst>
                                        </p:cTn>
                                        <p:tgtEl>
                                          <p:spTgt spid="4"/>
                                        </p:tgtEl>
                                      </p:cBhvr>
                                      <p:from x="100000" y="100000"/>
                                      <p:to x="80000" y="100000"/>
                                    </p:animScale>
                                    <p:anim by="(#ppt_h/3+#ppt_w*0.1)" calcmode="lin" valueType="num">
                                      <p:cBhvr additive="sum">
                                        <p:cTn id="19" dur="400" decel="100000" autoRev="1" fill="hold">
                                          <p:stCondLst>
                                            <p:cond delay="1200"/>
                                          </p:stCondLst>
                                        </p:cTn>
                                        <p:tgtEl>
                                          <p:spTgt spid="4"/>
                                        </p:tgtEl>
                                        <p:attrNameLst>
                                          <p:attrName>ppt_x</p:attrName>
                                        </p:attrNameLst>
                                      </p:cBhvr>
                                    </p:anim>
                                  </p:childTnLst>
                                </p:cTn>
                              </p:par>
                            </p:childTnLst>
                          </p:cTn>
                        </p:par>
                        <p:par>
                          <p:cTn id="20" fill="hold">
                            <p:stCondLst>
                              <p:cond delay="4000"/>
                            </p:stCondLst>
                            <p:childTnLst>
                              <p:par>
                                <p:cTn id="21" presetID="5" presetClass="entr" presetSubtype="1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checkerboard(across)">
                                      <p:cBhvr>
                                        <p:cTn id="2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346</TotalTime>
  <Words>634</Words>
  <Application>Microsoft Office PowerPoint</Application>
  <PresentationFormat>عرض على الشاشة (3:4)‏</PresentationFormat>
  <Paragraphs>61</Paragraphs>
  <Slides>18</Slides>
  <Notes>7</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رحلة</vt:lpstr>
      <vt:lpstr> مرض قرحة الفراش أو (الأضطجاع).</vt:lpstr>
      <vt:lpstr>صورة لمرض قرحة الفراش.</vt:lpstr>
      <vt:lpstr> مرض قرحة الفراش(مقدمة)</vt:lpstr>
      <vt:lpstr>مرض قرحة الفراش(تعريف بالمرض)</vt:lpstr>
      <vt:lpstr>صورة للعامل المسبب لمرض قرحة الفراش.</vt:lpstr>
      <vt:lpstr>وضع الجلد قبل وبعد الأصابة بمرض قرحة الفراش.</vt:lpstr>
      <vt:lpstr>مرض قرحة الفراش(الأشخاص المعرضون للإصابة بالمرض)</vt:lpstr>
      <vt:lpstr>المواضع الأكثر عرضة لإصابة بالمرض.</vt:lpstr>
      <vt:lpstr>مراحل تطور مرض قرحة الفراش.</vt:lpstr>
      <vt:lpstr>الجلد  المصاب بالمرض في المراحل صعبة العلاج.</vt:lpstr>
      <vt:lpstr>وضعيات الجلوس للشخص المصاب بمرض قرحة الفراش.</vt:lpstr>
      <vt:lpstr>مرض قرحة الفراش (أسباب المرض)</vt:lpstr>
      <vt:lpstr>مرض قرحة الفراش (طرق الوقاية من المرض)</vt:lpstr>
      <vt:lpstr> مرض قرحة الفراش (العلاج).</vt:lpstr>
      <vt:lpstr>أحد المراهم الأحيائية المستخدمة لعلاج مرض قرحة الفراش.</vt:lpstr>
      <vt:lpstr>الأطعمة الصحية والضارة بمرضى قرحة الفراش.</vt:lpstr>
      <vt:lpstr>صورة للفراش الهوائي الصحي لمرضى قرحة الفراش.</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ACC</dc:creator>
  <cp:lastModifiedBy>ACC</cp:lastModifiedBy>
  <cp:revision>36</cp:revision>
  <dcterms:created xsi:type="dcterms:W3CDTF">2010-10-21T15:23:22Z</dcterms:created>
  <dcterms:modified xsi:type="dcterms:W3CDTF">2010-11-27T22:44:19Z</dcterms:modified>
</cp:coreProperties>
</file>