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  <p:sldMasterId id="2147483708" r:id="rId2"/>
    <p:sldMasterId id="2147483720" r:id="rId3"/>
    <p:sldMasterId id="2147483756" r:id="rId4"/>
    <p:sldMasterId id="2147483768" r:id="rId5"/>
    <p:sldMasterId id="2147483780" r:id="rId6"/>
    <p:sldMasterId id="2147483804" r:id="rId7"/>
    <p:sldMasterId id="2147483816" r:id="rId8"/>
    <p:sldMasterId id="2147483828" r:id="rId9"/>
  </p:sldMasterIdLst>
  <p:notesMasterIdLst>
    <p:notesMasterId r:id="rId32"/>
  </p:notesMasterIdLst>
  <p:sldIdLst>
    <p:sldId id="269" r:id="rId10"/>
    <p:sldId id="289" r:id="rId11"/>
    <p:sldId id="290" r:id="rId12"/>
    <p:sldId id="298" r:id="rId13"/>
    <p:sldId id="297" r:id="rId14"/>
    <p:sldId id="299" r:id="rId15"/>
    <p:sldId id="300" r:id="rId16"/>
    <p:sldId id="301" r:id="rId17"/>
    <p:sldId id="270" r:id="rId18"/>
    <p:sldId id="271" r:id="rId19"/>
    <p:sldId id="274" r:id="rId20"/>
    <p:sldId id="275" r:id="rId21"/>
    <p:sldId id="277" r:id="rId22"/>
    <p:sldId id="278" r:id="rId23"/>
    <p:sldId id="279" r:id="rId24"/>
    <p:sldId id="293" r:id="rId25"/>
    <p:sldId id="280" r:id="rId26"/>
    <p:sldId id="281" r:id="rId27"/>
    <p:sldId id="294" r:id="rId28"/>
    <p:sldId id="295" r:id="rId29"/>
    <p:sldId id="282" r:id="rId30"/>
    <p:sldId id="286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B1B3631-05A0-43BF-8384-4F33921DB682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39DCB27-8098-4B0C-A9C7-8C8FAB447B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3999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847ECBE-091D-4DFB-87FD-CFEBA3AC477F}" type="slidenum">
              <a:rPr lang="ar-SA" sz="1200">
                <a:solidFill>
                  <a:prstClr val="black"/>
                </a:solidFill>
                <a:latin typeface="Times New Roman" pitchFamily="18" charset="0"/>
              </a:rPr>
              <a:pPr/>
              <a:t>2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86A3CC7-EE3E-4B88-A396-5A7022338C0B}" type="slidenum">
              <a:rPr lang="ar-SA" sz="1200">
                <a:solidFill>
                  <a:prstClr val="black"/>
                </a:solidFill>
                <a:latin typeface="Times New Roman" pitchFamily="18" charset="0"/>
              </a:rPr>
              <a:pPr/>
              <a:t>3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1F516DD-3480-4073-B819-9C73D5299C1A}" type="slidenum">
              <a:rPr lang="ar-SA" sz="1200">
                <a:solidFill>
                  <a:prstClr val="black"/>
                </a:solidFill>
                <a:latin typeface="Times New Roman" pitchFamily="18" charset="0"/>
              </a:rPr>
              <a:pPr/>
              <a:t>4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5D932B1-4B30-46E7-991E-37A890A339FE}" type="slidenum">
              <a:rPr lang="ar-SA" sz="1200">
                <a:solidFill>
                  <a:prstClr val="black"/>
                </a:solidFill>
                <a:latin typeface="Times New Roman" pitchFamily="18" charset="0"/>
              </a:rPr>
              <a:pPr/>
              <a:t>6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24580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485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algn="l" defTabSz="914485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algn="l" defTabSz="914485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algn="l" defTabSz="914485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algn="l" defTabSz="914485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1AB18CD-2E8F-423F-B934-BAB8D3851D79}" type="datetime1">
              <a:rPr lang="ar-SA" sz="1200"/>
              <a:pPr eaLnBrk="1" hangingPunct="1"/>
              <a:t>02/04/1434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33F8B75-B39D-4C15-AE15-011A06AEEECF}" type="slidenum">
              <a:rPr lang="ar-SA" sz="1200">
                <a:solidFill>
                  <a:prstClr val="black"/>
                </a:solidFill>
                <a:latin typeface="Times New Roman" pitchFamily="18" charset="0"/>
              </a:rPr>
              <a:pPr/>
              <a:t>16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SA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300C17D-BC7A-414D-96AD-584AA14BE0D8}" type="slidenum">
              <a:rPr lang="ar-SA" sz="1200">
                <a:solidFill>
                  <a:prstClr val="black"/>
                </a:solidFill>
                <a:latin typeface="Times New Roman" pitchFamily="18" charset="0"/>
              </a:rPr>
              <a:pPr/>
              <a:t>19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A0F9D63-1D76-4150-913F-87C8A7B739C9}" type="slidenum">
              <a:rPr lang="ar-SA" sz="1200">
                <a:solidFill>
                  <a:prstClr val="black"/>
                </a:solidFill>
                <a:latin typeface="Times New Roman" pitchFamily="18" charset="0"/>
              </a:rPr>
              <a:pPr/>
              <a:t>20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68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874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6778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08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907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817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263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1007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8880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791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8823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7" name="Freeform 6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050"/>
          <p:cNvGrpSpPr>
            <a:grpSpLocks/>
          </p:cNvGrpSpPr>
          <p:nvPr userDrawn="1"/>
        </p:nvGrpSpPr>
        <p:grpSpPr bwMode="auto">
          <a:xfrm flipH="1">
            <a:off x="0" y="4763"/>
            <a:ext cx="5102225" cy="4033837"/>
            <a:chOff x="2" y="-44"/>
            <a:chExt cx="3175" cy="2541"/>
          </a:xfrm>
        </p:grpSpPr>
        <p:sp>
          <p:nvSpPr>
            <p:cNvPr id="13" name="Freeform 2051"/>
            <p:cNvSpPr>
              <a:spLocks/>
            </p:cNvSpPr>
            <p:nvPr/>
          </p:nvSpPr>
          <p:spPr bwMode="auto">
            <a:xfrm>
              <a:off x="2" y="-44"/>
              <a:ext cx="1567" cy="2541"/>
            </a:xfrm>
            <a:custGeom>
              <a:avLst/>
              <a:gdLst>
                <a:gd name="T0" fmla="*/ 277 w 1540"/>
                <a:gd name="T1" fmla="*/ 2632 h 2497"/>
                <a:gd name="T2" fmla="*/ 1622 w 1540"/>
                <a:gd name="T3" fmla="*/ 0 h 2497"/>
                <a:gd name="T4" fmla="*/ 1332 w 1540"/>
                <a:gd name="T5" fmla="*/ 0 h 2497"/>
                <a:gd name="T6" fmla="*/ 0 w 1540"/>
                <a:gd name="T7" fmla="*/ 2481 h 2497"/>
                <a:gd name="T8" fmla="*/ 0 w 1540"/>
                <a:gd name="T9" fmla="*/ 2632 h 2497"/>
                <a:gd name="T10" fmla="*/ 277 w 1540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40" h="2497">
                  <a:moveTo>
                    <a:pt x="262" y="2497"/>
                  </a:moveTo>
                  <a:lnTo>
                    <a:pt x="1540" y="0"/>
                  </a:lnTo>
                  <a:lnTo>
                    <a:pt x="1264" y="0"/>
                  </a:lnTo>
                  <a:lnTo>
                    <a:pt x="0" y="2355"/>
                  </a:lnTo>
                  <a:lnTo>
                    <a:pt x="0" y="2497"/>
                  </a:lnTo>
                  <a:lnTo>
                    <a:pt x="26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Freeform 2052"/>
            <p:cNvSpPr>
              <a:spLocks/>
            </p:cNvSpPr>
            <p:nvPr/>
          </p:nvSpPr>
          <p:spPr bwMode="auto">
            <a:xfrm>
              <a:off x="2023" y="-44"/>
              <a:ext cx="1154" cy="2541"/>
            </a:xfrm>
            <a:custGeom>
              <a:avLst/>
              <a:gdLst>
                <a:gd name="T0" fmla="*/ 0 w 1134"/>
                <a:gd name="T1" fmla="*/ 2632 h 2497"/>
                <a:gd name="T2" fmla="*/ 163 w 1134"/>
                <a:gd name="T3" fmla="*/ 2632 h 2497"/>
                <a:gd name="T4" fmla="*/ 1195 w 1134"/>
                <a:gd name="T5" fmla="*/ 0 h 2497"/>
                <a:gd name="T6" fmla="*/ 925 w 1134"/>
                <a:gd name="T7" fmla="*/ 0 h 2497"/>
                <a:gd name="T8" fmla="*/ 28 w 1134"/>
                <a:gd name="T9" fmla="*/ 2162 h 2497"/>
                <a:gd name="T10" fmla="*/ 0 w 1134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34" h="2497">
                  <a:moveTo>
                    <a:pt x="0" y="2497"/>
                  </a:moveTo>
                  <a:lnTo>
                    <a:pt x="154" y="2497"/>
                  </a:lnTo>
                  <a:lnTo>
                    <a:pt x="1134" y="0"/>
                  </a:lnTo>
                  <a:lnTo>
                    <a:pt x="878" y="0"/>
                  </a:lnTo>
                  <a:lnTo>
                    <a:pt x="28" y="2052"/>
                  </a:lnTo>
                  <a:lnTo>
                    <a:pt x="0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Freeform 2053"/>
            <p:cNvSpPr>
              <a:spLocks/>
            </p:cNvSpPr>
            <p:nvPr/>
          </p:nvSpPr>
          <p:spPr bwMode="auto">
            <a:xfrm>
              <a:off x="588" y="-44"/>
              <a:ext cx="1533" cy="2541"/>
            </a:xfrm>
            <a:custGeom>
              <a:avLst/>
              <a:gdLst>
                <a:gd name="T0" fmla="*/ 340 w 1506"/>
                <a:gd name="T1" fmla="*/ 2632 h 2497"/>
                <a:gd name="T2" fmla="*/ 1588 w 1506"/>
                <a:gd name="T3" fmla="*/ 0 h 2497"/>
                <a:gd name="T4" fmla="*/ 1304 w 1506"/>
                <a:gd name="T5" fmla="*/ 0 h 2497"/>
                <a:gd name="T6" fmla="*/ 0 w 1506"/>
                <a:gd name="T7" fmla="*/ 2632 h 2497"/>
                <a:gd name="T8" fmla="*/ 340 w 150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6" h="2497">
                  <a:moveTo>
                    <a:pt x="322" y="2497"/>
                  </a:moveTo>
                  <a:lnTo>
                    <a:pt x="1506" y="0"/>
                  </a:lnTo>
                  <a:lnTo>
                    <a:pt x="1236" y="0"/>
                  </a:lnTo>
                  <a:lnTo>
                    <a:pt x="0" y="2497"/>
                  </a:lnTo>
                  <a:lnTo>
                    <a:pt x="32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Freeform 2054"/>
            <p:cNvSpPr>
              <a:spLocks/>
            </p:cNvSpPr>
            <p:nvPr/>
          </p:nvSpPr>
          <p:spPr bwMode="auto">
            <a:xfrm>
              <a:off x="1237" y="-44"/>
              <a:ext cx="1421" cy="2541"/>
            </a:xfrm>
            <a:custGeom>
              <a:avLst/>
              <a:gdLst>
                <a:gd name="T0" fmla="*/ 332 w 1396"/>
                <a:gd name="T1" fmla="*/ 2632 h 2497"/>
                <a:gd name="T2" fmla="*/ 1472 w 1396"/>
                <a:gd name="T3" fmla="*/ 0 h 2497"/>
                <a:gd name="T4" fmla="*/ 1194 w 1396"/>
                <a:gd name="T5" fmla="*/ 0 h 2497"/>
                <a:gd name="T6" fmla="*/ 0 w 1396"/>
                <a:gd name="T7" fmla="*/ 2632 h 2497"/>
                <a:gd name="T8" fmla="*/ 332 w 139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6" h="2497">
                  <a:moveTo>
                    <a:pt x="314" y="2497"/>
                  </a:moveTo>
                  <a:lnTo>
                    <a:pt x="1396" y="0"/>
                  </a:lnTo>
                  <a:lnTo>
                    <a:pt x="1132" y="0"/>
                  </a:lnTo>
                  <a:lnTo>
                    <a:pt x="0" y="2497"/>
                  </a:lnTo>
                  <a:lnTo>
                    <a:pt x="314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8DFD715-49A5-41E9-B4FF-3C6FE2BDE132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57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DEA8C-FC78-421A-A18A-2B28D05ADF5A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458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E6DF8-AC70-4B88-A038-03B170CBADF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48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DCB3-DE17-4716-B566-AA252EE1357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651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0EC1-1AA0-4C93-919C-2AD4B364C20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691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1D8FE-CFFE-4C54-B860-22E3FD31E59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21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865B3-7324-4D39-818E-C61976C18C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4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E5B77-2AAD-4BBF-9AB4-793C478ED19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785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87C65-3610-4B05-A36E-64F7A1E5B806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3710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D5DD2-A2C5-49BC-B518-F6410A33A22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16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9350-CBF4-4033-9836-45E5AC346A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01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7" name="Freeform 6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050"/>
          <p:cNvGrpSpPr>
            <a:grpSpLocks/>
          </p:cNvGrpSpPr>
          <p:nvPr userDrawn="1"/>
        </p:nvGrpSpPr>
        <p:grpSpPr bwMode="auto">
          <a:xfrm flipH="1">
            <a:off x="0" y="4763"/>
            <a:ext cx="5102225" cy="4033837"/>
            <a:chOff x="2" y="-44"/>
            <a:chExt cx="3175" cy="2541"/>
          </a:xfrm>
        </p:grpSpPr>
        <p:sp>
          <p:nvSpPr>
            <p:cNvPr id="13" name="Freeform 2051"/>
            <p:cNvSpPr>
              <a:spLocks/>
            </p:cNvSpPr>
            <p:nvPr/>
          </p:nvSpPr>
          <p:spPr bwMode="auto">
            <a:xfrm>
              <a:off x="2" y="-44"/>
              <a:ext cx="1567" cy="2541"/>
            </a:xfrm>
            <a:custGeom>
              <a:avLst/>
              <a:gdLst>
                <a:gd name="T0" fmla="*/ 277 w 1540"/>
                <a:gd name="T1" fmla="*/ 2632 h 2497"/>
                <a:gd name="T2" fmla="*/ 1622 w 1540"/>
                <a:gd name="T3" fmla="*/ 0 h 2497"/>
                <a:gd name="T4" fmla="*/ 1332 w 1540"/>
                <a:gd name="T5" fmla="*/ 0 h 2497"/>
                <a:gd name="T6" fmla="*/ 0 w 1540"/>
                <a:gd name="T7" fmla="*/ 2481 h 2497"/>
                <a:gd name="T8" fmla="*/ 0 w 1540"/>
                <a:gd name="T9" fmla="*/ 2632 h 2497"/>
                <a:gd name="T10" fmla="*/ 277 w 1540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40" h="2497">
                  <a:moveTo>
                    <a:pt x="262" y="2497"/>
                  </a:moveTo>
                  <a:lnTo>
                    <a:pt x="1540" y="0"/>
                  </a:lnTo>
                  <a:lnTo>
                    <a:pt x="1264" y="0"/>
                  </a:lnTo>
                  <a:lnTo>
                    <a:pt x="0" y="2355"/>
                  </a:lnTo>
                  <a:lnTo>
                    <a:pt x="0" y="2497"/>
                  </a:lnTo>
                  <a:lnTo>
                    <a:pt x="26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Freeform 2052"/>
            <p:cNvSpPr>
              <a:spLocks/>
            </p:cNvSpPr>
            <p:nvPr/>
          </p:nvSpPr>
          <p:spPr bwMode="auto">
            <a:xfrm>
              <a:off x="2023" y="-44"/>
              <a:ext cx="1154" cy="2541"/>
            </a:xfrm>
            <a:custGeom>
              <a:avLst/>
              <a:gdLst>
                <a:gd name="T0" fmla="*/ 0 w 1134"/>
                <a:gd name="T1" fmla="*/ 2632 h 2497"/>
                <a:gd name="T2" fmla="*/ 163 w 1134"/>
                <a:gd name="T3" fmla="*/ 2632 h 2497"/>
                <a:gd name="T4" fmla="*/ 1195 w 1134"/>
                <a:gd name="T5" fmla="*/ 0 h 2497"/>
                <a:gd name="T6" fmla="*/ 925 w 1134"/>
                <a:gd name="T7" fmla="*/ 0 h 2497"/>
                <a:gd name="T8" fmla="*/ 28 w 1134"/>
                <a:gd name="T9" fmla="*/ 2162 h 2497"/>
                <a:gd name="T10" fmla="*/ 0 w 1134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34" h="2497">
                  <a:moveTo>
                    <a:pt x="0" y="2497"/>
                  </a:moveTo>
                  <a:lnTo>
                    <a:pt x="154" y="2497"/>
                  </a:lnTo>
                  <a:lnTo>
                    <a:pt x="1134" y="0"/>
                  </a:lnTo>
                  <a:lnTo>
                    <a:pt x="878" y="0"/>
                  </a:lnTo>
                  <a:lnTo>
                    <a:pt x="28" y="2052"/>
                  </a:lnTo>
                  <a:lnTo>
                    <a:pt x="0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Freeform 2053"/>
            <p:cNvSpPr>
              <a:spLocks/>
            </p:cNvSpPr>
            <p:nvPr/>
          </p:nvSpPr>
          <p:spPr bwMode="auto">
            <a:xfrm>
              <a:off x="588" y="-44"/>
              <a:ext cx="1533" cy="2541"/>
            </a:xfrm>
            <a:custGeom>
              <a:avLst/>
              <a:gdLst>
                <a:gd name="T0" fmla="*/ 340 w 1506"/>
                <a:gd name="T1" fmla="*/ 2632 h 2497"/>
                <a:gd name="T2" fmla="*/ 1588 w 1506"/>
                <a:gd name="T3" fmla="*/ 0 h 2497"/>
                <a:gd name="T4" fmla="*/ 1304 w 1506"/>
                <a:gd name="T5" fmla="*/ 0 h 2497"/>
                <a:gd name="T6" fmla="*/ 0 w 1506"/>
                <a:gd name="T7" fmla="*/ 2632 h 2497"/>
                <a:gd name="T8" fmla="*/ 340 w 150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6" h="2497">
                  <a:moveTo>
                    <a:pt x="322" y="2497"/>
                  </a:moveTo>
                  <a:lnTo>
                    <a:pt x="1506" y="0"/>
                  </a:lnTo>
                  <a:lnTo>
                    <a:pt x="1236" y="0"/>
                  </a:lnTo>
                  <a:lnTo>
                    <a:pt x="0" y="2497"/>
                  </a:lnTo>
                  <a:lnTo>
                    <a:pt x="32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Freeform 2054"/>
            <p:cNvSpPr>
              <a:spLocks/>
            </p:cNvSpPr>
            <p:nvPr/>
          </p:nvSpPr>
          <p:spPr bwMode="auto">
            <a:xfrm>
              <a:off x="1237" y="-44"/>
              <a:ext cx="1421" cy="2541"/>
            </a:xfrm>
            <a:custGeom>
              <a:avLst/>
              <a:gdLst>
                <a:gd name="T0" fmla="*/ 332 w 1396"/>
                <a:gd name="T1" fmla="*/ 2632 h 2497"/>
                <a:gd name="T2" fmla="*/ 1472 w 1396"/>
                <a:gd name="T3" fmla="*/ 0 h 2497"/>
                <a:gd name="T4" fmla="*/ 1194 w 1396"/>
                <a:gd name="T5" fmla="*/ 0 h 2497"/>
                <a:gd name="T6" fmla="*/ 0 w 1396"/>
                <a:gd name="T7" fmla="*/ 2632 h 2497"/>
                <a:gd name="T8" fmla="*/ 332 w 139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6" h="2497">
                  <a:moveTo>
                    <a:pt x="314" y="2497"/>
                  </a:moveTo>
                  <a:lnTo>
                    <a:pt x="1396" y="0"/>
                  </a:lnTo>
                  <a:lnTo>
                    <a:pt x="1132" y="0"/>
                  </a:lnTo>
                  <a:lnTo>
                    <a:pt x="0" y="2497"/>
                  </a:lnTo>
                  <a:lnTo>
                    <a:pt x="314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8DFD715-49A5-41E9-B4FF-3C6FE2BDE132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4241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DEA8C-FC78-421A-A18A-2B28D05ADF5A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331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E6DF8-AC70-4B88-A038-03B170CBADF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801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DCB3-DE17-4716-B566-AA252EE1357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7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0EC1-1AA0-4C93-919C-2AD4B364C20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333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1D8FE-CFFE-4C54-B860-22E3FD31E59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564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865B3-7324-4D39-818E-C61976C18C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362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E5B77-2AAD-4BBF-9AB4-793C478ED19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1258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87C65-3610-4B05-A36E-64F7A1E5B806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944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D5DD2-A2C5-49BC-B518-F6410A33A22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312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9350-CBF4-4033-9836-45E5AC346A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4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7" name="Freeform 6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050"/>
          <p:cNvGrpSpPr>
            <a:grpSpLocks/>
          </p:cNvGrpSpPr>
          <p:nvPr userDrawn="1"/>
        </p:nvGrpSpPr>
        <p:grpSpPr bwMode="auto">
          <a:xfrm flipH="1">
            <a:off x="0" y="4763"/>
            <a:ext cx="5102225" cy="4033837"/>
            <a:chOff x="2" y="-44"/>
            <a:chExt cx="3175" cy="2541"/>
          </a:xfrm>
        </p:grpSpPr>
        <p:sp>
          <p:nvSpPr>
            <p:cNvPr id="13" name="Freeform 2051"/>
            <p:cNvSpPr>
              <a:spLocks/>
            </p:cNvSpPr>
            <p:nvPr/>
          </p:nvSpPr>
          <p:spPr bwMode="auto">
            <a:xfrm>
              <a:off x="2" y="-44"/>
              <a:ext cx="1567" cy="2541"/>
            </a:xfrm>
            <a:custGeom>
              <a:avLst/>
              <a:gdLst>
                <a:gd name="T0" fmla="*/ 277 w 1540"/>
                <a:gd name="T1" fmla="*/ 2632 h 2497"/>
                <a:gd name="T2" fmla="*/ 1622 w 1540"/>
                <a:gd name="T3" fmla="*/ 0 h 2497"/>
                <a:gd name="T4" fmla="*/ 1332 w 1540"/>
                <a:gd name="T5" fmla="*/ 0 h 2497"/>
                <a:gd name="T6" fmla="*/ 0 w 1540"/>
                <a:gd name="T7" fmla="*/ 2481 h 2497"/>
                <a:gd name="T8" fmla="*/ 0 w 1540"/>
                <a:gd name="T9" fmla="*/ 2632 h 2497"/>
                <a:gd name="T10" fmla="*/ 277 w 1540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40" h="2497">
                  <a:moveTo>
                    <a:pt x="262" y="2497"/>
                  </a:moveTo>
                  <a:lnTo>
                    <a:pt x="1540" y="0"/>
                  </a:lnTo>
                  <a:lnTo>
                    <a:pt x="1264" y="0"/>
                  </a:lnTo>
                  <a:lnTo>
                    <a:pt x="0" y="2355"/>
                  </a:lnTo>
                  <a:lnTo>
                    <a:pt x="0" y="2497"/>
                  </a:lnTo>
                  <a:lnTo>
                    <a:pt x="26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Freeform 2052"/>
            <p:cNvSpPr>
              <a:spLocks/>
            </p:cNvSpPr>
            <p:nvPr/>
          </p:nvSpPr>
          <p:spPr bwMode="auto">
            <a:xfrm>
              <a:off x="2023" y="-44"/>
              <a:ext cx="1154" cy="2541"/>
            </a:xfrm>
            <a:custGeom>
              <a:avLst/>
              <a:gdLst>
                <a:gd name="T0" fmla="*/ 0 w 1134"/>
                <a:gd name="T1" fmla="*/ 2632 h 2497"/>
                <a:gd name="T2" fmla="*/ 163 w 1134"/>
                <a:gd name="T3" fmla="*/ 2632 h 2497"/>
                <a:gd name="T4" fmla="*/ 1195 w 1134"/>
                <a:gd name="T5" fmla="*/ 0 h 2497"/>
                <a:gd name="T6" fmla="*/ 925 w 1134"/>
                <a:gd name="T7" fmla="*/ 0 h 2497"/>
                <a:gd name="T8" fmla="*/ 28 w 1134"/>
                <a:gd name="T9" fmla="*/ 2162 h 2497"/>
                <a:gd name="T10" fmla="*/ 0 w 1134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34" h="2497">
                  <a:moveTo>
                    <a:pt x="0" y="2497"/>
                  </a:moveTo>
                  <a:lnTo>
                    <a:pt x="154" y="2497"/>
                  </a:lnTo>
                  <a:lnTo>
                    <a:pt x="1134" y="0"/>
                  </a:lnTo>
                  <a:lnTo>
                    <a:pt x="878" y="0"/>
                  </a:lnTo>
                  <a:lnTo>
                    <a:pt x="28" y="2052"/>
                  </a:lnTo>
                  <a:lnTo>
                    <a:pt x="0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Freeform 2053"/>
            <p:cNvSpPr>
              <a:spLocks/>
            </p:cNvSpPr>
            <p:nvPr/>
          </p:nvSpPr>
          <p:spPr bwMode="auto">
            <a:xfrm>
              <a:off x="588" y="-44"/>
              <a:ext cx="1533" cy="2541"/>
            </a:xfrm>
            <a:custGeom>
              <a:avLst/>
              <a:gdLst>
                <a:gd name="T0" fmla="*/ 340 w 1506"/>
                <a:gd name="T1" fmla="*/ 2632 h 2497"/>
                <a:gd name="T2" fmla="*/ 1588 w 1506"/>
                <a:gd name="T3" fmla="*/ 0 h 2497"/>
                <a:gd name="T4" fmla="*/ 1304 w 1506"/>
                <a:gd name="T5" fmla="*/ 0 h 2497"/>
                <a:gd name="T6" fmla="*/ 0 w 1506"/>
                <a:gd name="T7" fmla="*/ 2632 h 2497"/>
                <a:gd name="T8" fmla="*/ 340 w 150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6" h="2497">
                  <a:moveTo>
                    <a:pt x="322" y="2497"/>
                  </a:moveTo>
                  <a:lnTo>
                    <a:pt x="1506" y="0"/>
                  </a:lnTo>
                  <a:lnTo>
                    <a:pt x="1236" y="0"/>
                  </a:lnTo>
                  <a:lnTo>
                    <a:pt x="0" y="2497"/>
                  </a:lnTo>
                  <a:lnTo>
                    <a:pt x="32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Freeform 2054"/>
            <p:cNvSpPr>
              <a:spLocks/>
            </p:cNvSpPr>
            <p:nvPr/>
          </p:nvSpPr>
          <p:spPr bwMode="auto">
            <a:xfrm>
              <a:off x="1237" y="-44"/>
              <a:ext cx="1421" cy="2541"/>
            </a:xfrm>
            <a:custGeom>
              <a:avLst/>
              <a:gdLst>
                <a:gd name="T0" fmla="*/ 332 w 1396"/>
                <a:gd name="T1" fmla="*/ 2632 h 2497"/>
                <a:gd name="T2" fmla="*/ 1472 w 1396"/>
                <a:gd name="T3" fmla="*/ 0 h 2497"/>
                <a:gd name="T4" fmla="*/ 1194 w 1396"/>
                <a:gd name="T5" fmla="*/ 0 h 2497"/>
                <a:gd name="T6" fmla="*/ 0 w 1396"/>
                <a:gd name="T7" fmla="*/ 2632 h 2497"/>
                <a:gd name="T8" fmla="*/ 332 w 139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6" h="2497">
                  <a:moveTo>
                    <a:pt x="314" y="2497"/>
                  </a:moveTo>
                  <a:lnTo>
                    <a:pt x="1396" y="0"/>
                  </a:lnTo>
                  <a:lnTo>
                    <a:pt x="1132" y="0"/>
                  </a:lnTo>
                  <a:lnTo>
                    <a:pt x="0" y="2497"/>
                  </a:lnTo>
                  <a:lnTo>
                    <a:pt x="314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8DFD715-49A5-41E9-B4FF-3C6FE2BDE132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399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DEA8C-FC78-421A-A18A-2B28D05ADF5A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878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E6DF8-AC70-4B88-A038-03B170CBADF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4034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DCB3-DE17-4716-B566-AA252EE1357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916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0EC1-1AA0-4C93-919C-2AD4B364C20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545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1D8FE-CFFE-4C54-B860-22E3FD31E59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04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865B3-7324-4D39-818E-C61976C18C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866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E5B77-2AAD-4BBF-9AB4-793C478ED19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4966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87C65-3610-4B05-A36E-64F7A1E5B806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120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D5DD2-A2C5-49BC-B518-F6410A33A22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2971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9350-CBF4-4033-9836-45E5AC346A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51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7" name="Freeform 6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050"/>
          <p:cNvGrpSpPr>
            <a:grpSpLocks/>
          </p:cNvGrpSpPr>
          <p:nvPr userDrawn="1"/>
        </p:nvGrpSpPr>
        <p:grpSpPr bwMode="auto">
          <a:xfrm flipH="1">
            <a:off x="0" y="4763"/>
            <a:ext cx="5102225" cy="4033837"/>
            <a:chOff x="2" y="-44"/>
            <a:chExt cx="3175" cy="2541"/>
          </a:xfrm>
        </p:grpSpPr>
        <p:sp>
          <p:nvSpPr>
            <p:cNvPr id="13" name="Freeform 2051"/>
            <p:cNvSpPr>
              <a:spLocks/>
            </p:cNvSpPr>
            <p:nvPr/>
          </p:nvSpPr>
          <p:spPr bwMode="auto">
            <a:xfrm>
              <a:off x="2" y="-44"/>
              <a:ext cx="1567" cy="2541"/>
            </a:xfrm>
            <a:custGeom>
              <a:avLst/>
              <a:gdLst>
                <a:gd name="T0" fmla="*/ 277 w 1540"/>
                <a:gd name="T1" fmla="*/ 2632 h 2497"/>
                <a:gd name="T2" fmla="*/ 1622 w 1540"/>
                <a:gd name="T3" fmla="*/ 0 h 2497"/>
                <a:gd name="T4" fmla="*/ 1332 w 1540"/>
                <a:gd name="T5" fmla="*/ 0 h 2497"/>
                <a:gd name="T6" fmla="*/ 0 w 1540"/>
                <a:gd name="T7" fmla="*/ 2481 h 2497"/>
                <a:gd name="T8" fmla="*/ 0 w 1540"/>
                <a:gd name="T9" fmla="*/ 2632 h 2497"/>
                <a:gd name="T10" fmla="*/ 277 w 1540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40" h="2497">
                  <a:moveTo>
                    <a:pt x="262" y="2497"/>
                  </a:moveTo>
                  <a:lnTo>
                    <a:pt x="1540" y="0"/>
                  </a:lnTo>
                  <a:lnTo>
                    <a:pt x="1264" y="0"/>
                  </a:lnTo>
                  <a:lnTo>
                    <a:pt x="0" y="2355"/>
                  </a:lnTo>
                  <a:lnTo>
                    <a:pt x="0" y="2497"/>
                  </a:lnTo>
                  <a:lnTo>
                    <a:pt x="26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Freeform 2052"/>
            <p:cNvSpPr>
              <a:spLocks/>
            </p:cNvSpPr>
            <p:nvPr/>
          </p:nvSpPr>
          <p:spPr bwMode="auto">
            <a:xfrm>
              <a:off x="2023" y="-44"/>
              <a:ext cx="1154" cy="2541"/>
            </a:xfrm>
            <a:custGeom>
              <a:avLst/>
              <a:gdLst>
                <a:gd name="T0" fmla="*/ 0 w 1134"/>
                <a:gd name="T1" fmla="*/ 2632 h 2497"/>
                <a:gd name="T2" fmla="*/ 163 w 1134"/>
                <a:gd name="T3" fmla="*/ 2632 h 2497"/>
                <a:gd name="T4" fmla="*/ 1195 w 1134"/>
                <a:gd name="T5" fmla="*/ 0 h 2497"/>
                <a:gd name="T6" fmla="*/ 925 w 1134"/>
                <a:gd name="T7" fmla="*/ 0 h 2497"/>
                <a:gd name="T8" fmla="*/ 28 w 1134"/>
                <a:gd name="T9" fmla="*/ 2162 h 2497"/>
                <a:gd name="T10" fmla="*/ 0 w 1134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34" h="2497">
                  <a:moveTo>
                    <a:pt x="0" y="2497"/>
                  </a:moveTo>
                  <a:lnTo>
                    <a:pt x="154" y="2497"/>
                  </a:lnTo>
                  <a:lnTo>
                    <a:pt x="1134" y="0"/>
                  </a:lnTo>
                  <a:lnTo>
                    <a:pt x="878" y="0"/>
                  </a:lnTo>
                  <a:lnTo>
                    <a:pt x="28" y="2052"/>
                  </a:lnTo>
                  <a:lnTo>
                    <a:pt x="0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Freeform 2053"/>
            <p:cNvSpPr>
              <a:spLocks/>
            </p:cNvSpPr>
            <p:nvPr/>
          </p:nvSpPr>
          <p:spPr bwMode="auto">
            <a:xfrm>
              <a:off x="588" y="-44"/>
              <a:ext cx="1533" cy="2541"/>
            </a:xfrm>
            <a:custGeom>
              <a:avLst/>
              <a:gdLst>
                <a:gd name="T0" fmla="*/ 340 w 1506"/>
                <a:gd name="T1" fmla="*/ 2632 h 2497"/>
                <a:gd name="T2" fmla="*/ 1588 w 1506"/>
                <a:gd name="T3" fmla="*/ 0 h 2497"/>
                <a:gd name="T4" fmla="*/ 1304 w 1506"/>
                <a:gd name="T5" fmla="*/ 0 h 2497"/>
                <a:gd name="T6" fmla="*/ 0 w 1506"/>
                <a:gd name="T7" fmla="*/ 2632 h 2497"/>
                <a:gd name="T8" fmla="*/ 340 w 150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6" h="2497">
                  <a:moveTo>
                    <a:pt x="322" y="2497"/>
                  </a:moveTo>
                  <a:lnTo>
                    <a:pt x="1506" y="0"/>
                  </a:lnTo>
                  <a:lnTo>
                    <a:pt x="1236" y="0"/>
                  </a:lnTo>
                  <a:lnTo>
                    <a:pt x="0" y="2497"/>
                  </a:lnTo>
                  <a:lnTo>
                    <a:pt x="32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Freeform 2054"/>
            <p:cNvSpPr>
              <a:spLocks/>
            </p:cNvSpPr>
            <p:nvPr/>
          </p:nvSpPr>
          <p:spPr bwMode="auto">
            <a:xfrm>
              <a:off x="1237" y="-44"/>
              <a:ext cx="1421" cy="2541"/>
            </a:xfrm>
            <a:custGeom>
              <a:avLst/>
              <a:gdLst>
                <a:gd name="T0" fmla="*/ 332 w 1396"/>
                <a:gd name="T1" fmla="*/ 2632 h 2497"/>
                <a:gd name="T2" fmla="*/ 1472 w 1396"/>
                <a:gd name="T3" fmla="*/ 0 h 2497"/>
                <a:gd name="T4" fmla="*/ 1194 w 1396"/>
                <a:gd name="T5" fmla="*/ 0 h 2497"/>
                <a:gd name="T6" fmla="*/ 0 w 1396"/>
                <a:gd name="T7" fmla="*/ 2632 h 2497"/>
                <a:gd name="T8" fmla="*/ 332 w 139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6" h="2497">
                  <a:moveTo>
                    <a:pt x="314" y="2497"/>
                  </a:moveTo>
                  <a:lnTo>
                    <a:pt x="1396" y="0"/>
                  </a:lnTo>
                  <a:lnTo>
                    <a:pt x="1132" y="0"/>
                  </a:lnTo>
                  <a:lnTo>
                    <a:pt x="0" y="2497"/>
                  </a:lnTo>
                  <a:lnTo>
                    <a:pt x="314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8DFD715-49A5-41E9-B4FF-3C6FE2BDE132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31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DEA8C-FC78-421A-A18A-2B28D05ADF5A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501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E6DF8-AC70-4B88-A038-03B170CBADF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186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DCB3-DE17-4716-B566-AA252EE1357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703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0EC1-1AA0-4C93-919C-2AD4B364C20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2843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1D8FE-CFFE-4C54-B860-22E3FD31E59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7470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865B3-7324-4D39-818E-C61976C18C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314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E5B77-2AAD-4BBF-9AB4-793C478ED19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461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87C65-3610-4B05-A36E-64F7A1E5B806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8937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D5DD2-A2C5-49BC-B518-F6410A33A22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2540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9350-CBF4-4033-9836-45E5AC346A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633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7" name="Freeform 6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050"/>
          <p:cNvGrpSpPr>
            <a:grpSpLocks/>
          </p:cNvGrpSpPr>
          <p:nvPr userDrawn="1"/>
        </p:nvGrpSpPr>
        <p:grpSpPr bwMode="auto">
          <a:xfrm flipH="1">
            <a:off x="0" y="4763"/>
            <a:ext cx="5102225" cy="4033837"/>
            <a:chOff x="2" y="-44"/>
            <a:chExt cx="3175" cy="2541"/>
          </a:xfrm>
        </p:grpSpPr>
        <p:sp>
          <p:nvSpPr>
            <p:cNvPr id="13" name="Freeform 2051"/>
            <p:cNvSpPr>
              <a:spLocks/>
            </p:cNvSpPr>
            <p:nvPr/>
          </p:nvSpPr>
          <p:spPr bwMode="auto">
            <a:xfrm>
              <a:off x="2" y="-44"/>
              <a:ext cx="1567" cy="2541"/>
            </a:xfrm>
            <a:custGeom>
              <a:avLst/>
              <a:gdLst>
                <a:gd name="T0" fmla="*/ 277 w 1540"/>
                <a:gd name="T1" fmla="*/ 2632 h 2497"/>
                <a:gd name="T2" fmla="*/ 1622 w 1540"/>
                <a:gd name="T3" fmla="*/ 0 h 2497"/>
                <a:gd name="T4" fmla="*/ 1332 w 1540"/>
                <a:gd name="T5" fmla="*/ 0 h 2497"/>
                <a:gd name="T6" fmla="*/ 0 w 1540"/>
                <a:gd name="T7" fmla="*/ 2481 h 2497"/>
                <a:gd name="T8" fmla="*/ 0 w 1540"/>
                <a:gd name="T9" fmla="*/ 2632 h 2497"/>
                <a:gd name="T10" fmla="*/ 277 w 1540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40" h="2497">
                  <a:moveTo>
                    <a:pt x="262" y="2497"/>
                  </a:moveTo>
                  <a:lnTo>
                    <a:pt x="1540" y="0"/>
                  </a:lnTo>
                  <a:lnTo>
                    <a:pt x="1264" y="0"/>
                  </a:lnTo>
                  <a:lnTo>
                    <a:pt x="0" y="2355"/>
                  </a:lnTo>
                  <a:lnTo>
                    <a:pt x="0" y="2497"/>
                  </a:lnTo>
                  <a:lnTo>
                    <a:pt x="26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Freeform 2052"/>
            <p:cNvSpPr>
              <a:spLocks/>
            </p:cNvSpPr>
            <p:nvPr/>
          </p:nvSpPr>
          <p:spPr bwMode="auto">
            <a:xfrm>
              <a:off x="2023" y="-44"/>
              <a:ext cx="1154" cy="2541"/>
            </a:xfrm>
            <a:custGeom>
              <a:avLst/>
              <a:gdLst>
                <a:gd name="T0" fmla="*/ 0 w 1134"/>
                <a:gd name="T1" fmla="*/ 2632 h 2497"/>
                <a:gd name="T2" fmla="*/ 163 w 1134"/>
                <a:gd name="T3" fmla="*/ 2632 h 2497"/>
                <a:gd name="T4" fmla="*/ 1195 w 1134"/>
                <a:gd name="T5" fmla="*/ 0 h 2497"/>
                <a:gd name="T6" fmla="*/ 925 w 1134"/>
                <a:gd name="T7" fmla="*/ 0 h 2497"/>
                <a:gd name="T8" fmla="*/ 28 w 1134"/>
                <a:gd name="T9" fmla="*/ 2162 h 2497"/>
                <a:gd name="T10" fmla="*/ 0 w 1134"/>
                <a:gd name="T11" fmla="*/ 2632 h 2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34" h="2497">
                  <a:moveTo>
                    <a:pt x="0" y="2497"/>
                  </a:moveTo>
                  <a:lnTo>
                    <a:pt x="154" y="2497"/>
                  </a:lnTo>
                  <a:lnTo>
                    <a:pt x="1134" y="0"/>
                  </a:lnTo>
                  <a:lnTo>
                    <a:pt x="878" y="0"/>
                  </a:lnTo>
                  <a:lnTo>
                    <a:pt x="28" y="2052"/>
                  </a:lnTo>
                  <a:lnTo>
                    <a:pt x="0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Freeform 2053"/>
            <p:cNvSpPr>
              <a:spLocks/>
            </p:cNvSpPr>
            <p:nvPr/>
          </p:nvSpPr>
          <p:spPr bwMode="auto">
            <a:xfrm>
              <a:off x="588" y="-44"/>
              <a:ext cx="1533" cy="2541"/>
            </a:xfrm>
            <a:custGeom>
              <a:avLst/>
              <a:gdLst>
                <a:gd name="T0" fmla="*/ 340 w 1506"/>
                <a:gd name="T1" fmla="*/ 2632 h 2497"/>
                <a:gd name="T2" fmla="*/ 1588 w 1506"/>
                <a:gd name="T3" fmla="*/ 0 h 2497"/>
                <a:gd name="T4" fmla="*/ 1304 w 1506"/>
                <a:gd name="T5" fmla="*/ 0 h 2497"/>
                <a:gd name="T6" fmla="*/ 0 w 1506"/>
                <a:gd name="T7" fmla="*/ 2632 h 2497"/>
                <a:gd name="T8" fmla="*/ 340 w 150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6" h="2497">
                  <a:moveTo>
                    <a:pt x="322" y="2497"/>
                  </a:moveTo>
                  <a:lnTo>
                    <a:pt x="1506" y="0"/>
                  </a:lnTo>
                  <a:lnTo>
                    <a:pt x="1236" y="0"/>
                  </a:lnTo>
                  <a:lnTo>
                    <a:pt x="0" y="2497"/>
                  </a:lnTo>
                  <a:lnTo>
                    <a:pt x="322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Freeform 2054"/>
            <p:cNvSpPr>
              <a:spLocks/>
            </p:cNvSpPr>
            <p:nvPr/>
          </p:nvSpPr>
          <p:spPr bwMode="auto">
            <a:xfrm>
              <a:off x="1237" y="-44"/>
              <a:ext cx="1421" cy="2541"/>
            </a:xfrm>
            <a:custGeom>
              <a:avLst/>
              <a:gdLst>
                <a:gd name="T0" fmla="*/ 332 w 1396"/>
                <a:gd name="T1" fmla="*/ 2632 h 2497"/>
                <a:gd name="T2" fmla="*/ 1472 w 1396"/>
                <a:gd name="T3" fmla="*/ 0 h 2497"/>
                <a:gd name="T4" fmla="*/ 1194 w 1396"/>
                <a:gd name="T5" fmla="*/ 0 h 2497"/>
                <a:gd name="T6" fmla="*/ 0 w 1396"/>
                <a:gd name="T7" fmla="*/ 2632 h 2497"/>
                <a:gd name="T8" fmla="*/ 332 w 1396"/>
                <a:gd name="T9" fmla="*/ 2632 h 24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6" h="2497">
                  <a:moveTo>
                    <a:pt x="314" y="2497"/>
                  </a:moveTo>
                  <a:lnTo>
                    <a:pt x="1396" y="0"/>
                  </a:lnTo>
                  <a:lnTo>
                    <a:pt x="1132" y="0"/>
                  </a:lnTo>
                  <a:lnTo>
                    <a:pt x="0" y="2497"/>
                  </a:lnTo>
                  <a:lnTo>
                    <a:pt x="314" y="2497"/>
                  </a:lnTo>
                  <a:close/>
                </a:path>
              </a:pathLst>
            </a:custGeom>
            <a:solidFill>
              <a:srgbClr val="D9E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8DFD715-49A5-41E9-B4FF-3C6FE2BDE132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5648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DEA8C-FC78-421A-A18A-2B28D05ADF5A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146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E6DF8-AC70-4B88-A038-03B170CBADF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365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DCB3-DE17-4716-B566-AA252EE1357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543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0EC1-1AA0-4C93-919C-2AD4B364C20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555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1D8FE-CFFE-4C54-B860-22E3FD31E59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274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865B3-7324-4D39-818E-C61976C18C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6783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E5B77-2AAD-4BBF-9AB4-793C478ED19D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61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87C65-3610-4B05-A36E-64F7A1E5B806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4840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D5DD2-A2C5-49BC-B518-F6410A33A22F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35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9350-CBF4-4033-9836-45E5AC346AAE}" type="slidenum">
              <a:rPr lang="ar-SA">
                <a:solidFill>
                  <a:srgbClr val="465E9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310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554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757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525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713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913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165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68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37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5630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8737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2966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803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700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0889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6534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138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8668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6625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9930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3970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005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8205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27778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212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5840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7737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2565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5824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7936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0457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87436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4698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335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7CCAA-9A69-4CE2-95F9-F7305F6603AF}" type="datetimeFigureOut">
              <a:rPr lang="ar-SA" smtClean="0"/>
              <a:t>02/04/1434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7EE11-183C-46C1-A51C-F67AA7E49D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905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smtClean="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240D877-255B-4C7D-8290-9A6206E3B250}" type="slidenum">
              <a:rPr lang="ar-SA">
                <a:solidFill>
                  <a:srgbClr val="465E9C"/>
                </a:solidFill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3050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smtClean="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240D877-255B-4C7D-8290-9A6206E3B250}" type="slidenum">
              <a:rPr lang="ar-SA">
                <a:solidFill>
                  <a:srgbClr val="465E9C"/>
                </a:solidFill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9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3050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smtClean="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240D877-255B-4C7D-8290-9A6206E3B250}" type="slidenum">
              <a:rPr lang="ar-SA">
                <a:solidFill>
                  <a:srgbClr val="465E9C"/>
                </a:solidFill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54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3050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smtClean="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240D877-255B-4C7D-8290-9A6206E3B250}" type="slidenum">
              <a:rPr lang="ar-SA">
                <a:solidFill>
                  <a:srgbClr val="465E9C"/>
                </a:solidFill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1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3050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32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smtClean="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240D877-255B-4C7D-8290-9A6206E3B250}" type="slidenum">
              <a:rPr lang="ar-SA">
                <a:solidFill>
                  <a:srgbClr val="465E9C"/>
                </a:solidFill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416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3050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57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5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7CCAA-9A69-4CE2-95F9-F7305F6603A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02/04/1434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7EE11-183C-46C1-A51C-F67AA7E49D2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1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1916832"/>
            <a:ext cx="7772400" cy="396044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5400" b="1" dirty="0">
                <a:latin typeface="+mn-lt"/>
                <a:cs typeface="ACS  Almass" pitchFamily="2" charset="-78"/>
              </a:rPr>
              <a:t>WAN </a:t>
            </a:r>
            <a:r>
              <a:rPr lang="en-US" sz="5400" b="1" dirty="0" smtClean="0">
                <a:latin typeface="+mn-lt"/>
                <a:cs typeface="ACS  Almass" pitchFamily="2" charset="-78"/>
              </a:rPr>
              <a:t>Technologies</a:t>
            </a:r>
            <a:br>
              <a:rPr lang="en-US" sz="5400" b="1" dirty="0" smtClean="0">
                <a:latin typeface="+mn-lt"/>
                <a:cs typeface="ACS  Almass" pitchFamily="2" charset="-78"/>
              </a:rPr>
            </a:br>
            <a:r>
              <a:rPr lang="ar-SA" sz="5400" b="1" dirty="0" smtClean="0">
                <a:latin typeface="+mn-lt"/>
                <a:cs typeface="ACS  Almass" pitchFamily="2" charset="-78"/>
              </a:rPr>
              <a:t>محاضرة -</a:t>
            </a:r>
            <a:r>
              <a:rPr lang="ar-SA" sz="5400" b="1" dirty="0">
                <a:latin typeface="+mn-lt"/>
                <a:cs typeface="ACS  Almass" pitchFamily="2" charset="-78"/>
              </a:rPr>
              <a:t>2</a:t>
            </a:r>
            <a:r>
              <a:rPr lang="ar-SA" sz="5400" b="1" dirty="0" smtClean="0">
                <a:latin typeface="+mn-lt"/>
                <a:cs typeface="ACS  Almass" pitchFamily="2" charset="-78"/>
              </a:rPr>
              <a:t/>
            </a:r>
            <a:br>
              <a:rPr lang="ar-SA" sz="5400" b="1" dirty="0" smtClean="0">
                <a:latin typeface="+mn-lt"/>
                <a:cs typeface="ACS  Almass" pitchFamily="2" charset="-78"/>
              </a:rPr>
            </a:br>
            <a:r>
              <a:rPr lang="ar-SA" sz="5400" b="1" dirty="0" smtClean="0">
                <a:latin typeface="+mn-lt"/>
                <a:cs typeface="ACS  Almass" pitchFamily="2" charset="-78"/>
              </a:rPr>
              <a:t> تقنيات </a:t>
            </a:r>
            <a:r>
              <a:rPr lang="ar-SA" sz="5400" b="1" dirty="0">
                <a:latin typeface="+mn-lt"/>
                <a:cs typeface="ACS  Almass" pitchFamily="2" charset="-78"/>
              </a:rPr>
              <a:t>الشبكة الواسعة</a:t>
            </a:r>
            <a:endParaRPr lang="en-US" sz="5400" b="1" dirty="0">
              <a:latin typeface="+mn-lt"/>
              <a:cs typeface="ACS  Almas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338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a typeface="Majalla UI"/>
              </a:rPr>
              <a:t>مقدمة فى الشبكات الواسعة </a:t>
            </a:r>
            <a:r>
              <a:rPr lang="en-US" dirty="0" smtClean="0"/>
              <a:t>WAN</a:t>
            </a:r>
          </a:p>
        </p:txBody>
      </p:sp>
      <p:sp>
        <p:nvSpPr>
          <p:cNvPr id="517123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2348880"/>
            <a:ext cx="6624736" cy="3456384"/>
          </a:xfrm>
          <a:solidFill>
            <a:schemeClr val="bg1">
              <a:alpha val="67000"/>
            </a:schemeClr>
          </a:solidFill>
        </p:spPr>
        <p:txBody>
          <a:bodyPr rtlCol="0">
            <a:normAutofit fontScale="85000" lnSpcReduction="10000"/>
          </a:bodyPr>
          <a:lstStyle/>
          <a:p>
            <a:pPr marL="355600" indent="-355600" fontAlgn="auto">
              <a:spcAft>
                <a:spcPts val="0"/>
              </a:spcAft>
              <a:defRPr/>
            </a:pPr>
            <a:r>
              <a:rPr lang="ar-SA" dirty="0"/>
              <a:t>هي شبكة اتصالات بيانات تمتد عبر منطقة جغرافية كبيرة مثل محافظة، أو مقاطعة، أو بلد  مستخدمة وسائل الاتصالات التي توفرها شركات الاتصالات العامة (مثل شركة الاتصالات السعودية </a:t>
            </a:r>
            <a:r>
              <a:rPr lang="en-US" dirty="0"/>
              <a:t>STC</a:t>
            </a:r>
            <a:r>
              <a:rPr lang="ar-SA" dirty="0"/>
              <a:t>) وتتميز بالآتي:</a:t>
            </a:r>
          </a:p>
          <a:p>
            <a:pPr marL="355600" indent="-355600" fontAlgn="auto">
              <a:spcAft>
                <a:spcPts val="0"/>
              </a:spcAft>
              <a:defRPr/>
            </a:pPr>
            <a:endParaRPr lang="ar-SA" dirty="0"/>
          </a:p>
          <a:p>
            <a:pPr marL="355600" indent="-355600" fontAlgn="auto">
              <a:spcAft>
                <a:spcPts val="0"/>
              </a:spcAft>
              <a:buFont typeface="Wingdings" pitchFamily="2" charset="2"/>
              <a:buBlip>
                <a:blip r:embed="rId3"/>
              </a:buBlip>
              <a:defRPr/>
            </a:pPr>
            <a:r>
              <a:rPr lang="ar-SA" dirty="0"/>
              <a:t>تقوم </a:t>
            </a:r>
            <a:r>
              <a:rPr lang="en-US" dirty="0"/>
              <a:t>WAN</a:t>
            </a:r>
            <a:r>
              <a:rPr lang="ar-SA" dirty="0"/>
              <a:t> بتوصيل الأجهزة التي تفصل بينها مساحات جغرافية واسعة. </a:t>
            </a:r>
          </a:p>
          <a:p>
            <a:pPr marL="355600" indent="-355600" fontAlgn="auto">
              <a:spcAft>
                <a:spcPts val="0"/>
              </a:spcAft>
              <a:buFont typeface="Wingdings" pitchFamily="2" charset="2"/>
              <a:buBlip>
                <a:blip r:embed="rId3"/>
              </a:buBlip>
              <a:defRPr/>
            </a:pPr>
            <a:r>
              <a:rPr lang="ar-SA" dirty="0"/>
              <a:t>تستخدم </a:t>
            </a:r>
            <a:r>
              <a:rPr lang="en-US" dirty="0"/>
              <a:t>WAN</a:t>
            </a:r>
            <a:r>
              <a:rPr lang="ar-SA" dirty="0"/>
              <a:t>خدمات شركات الاتصالات العامة لتأسيس الارتباط أو الاتصال بين المواقع. </a:t>
            </a:r>
          </a:p>
          <a:p>
            <a:pPr marL="355600" indent="-355600" fontAlgn="auto">
              <a:spcAft>
                <a:spcPts val="0"/>
              </a:spcAft>
              <a:buFont typeface="Wingdings" pitchFamily="2" charset="2"/>
              <a:buBlip>
                <a:blip r:embed="rId3"/>
              </a:buBlip>
              <a:defRPr/>
            </a:pPr>
            <a:r>
              <a:rPr lang="ar-SA" dirty="0"/>
              <a:t>تستخدم </a:t>
            </a:r>
            <a:r>
              <a:rPr lang="en-US" dirty="0"/>
              <a:t>WAN</a:t>
            </a:r>
            <a:r>
              <a:rPr lang="ar-SA" dirty="0"/>
              <a:t> أنواع عديدة من </a:t>
            </a:r>
            <a:r>
              <a:rPr lang="ar-SA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الاتصالات التسلسلية</a:t>
            </a:r>
            <a:r>
              <a:rPr lang="ar-SA" dirty="0"/>
              <a:t> للوصول إلى عرض النطاق الترددي عبر مناطق جغرافية كبيرة. </a:t>
            </a:r>
          </a:p>
          <a:p>
            <a:pPr marL="355600" indent="-355600" fontAlgn="auto">
              <a:spcAft>
                <a:spcPts val="0"/>
              </a:spcAft>
              <a:buFont typeface="Wingdings" pitchFamily="2" charset="2"/>
              <a:buBlip>
                <a:blip r:embed="rId3"/>
              </a:buBlip>
              <a:defRPr/>
            </a:pPr>
            <a:r>
              <a:rPr lang="ar-SA" dirty="0"/>
              <a:t>تعمل </a:t>
            </a:r>
            <a:r>
              <a:rPr lang="en-US" dirty="0"/>
              <a:t>WAN</a:t>
            </a:r>
            <a:r>
              <a:rPr lang="ar-SA" dirty="0"/>
              <a:t> في الطبقة المادية وطبقة ارتباط البيانات في نظام </a:t>
            </a:r>
            <a:r>
              <a:rPr lang="en-US" dirty="0"/>
              <a:t>OSI</a:t>
            </a:r>
            <a:r>
              <a:rPr lang="ar-SA" dirty="0"/>
              <a:t> (الاتصال المتبادل بين الأنظمة المفتوحة ). </a:t>
            </a:r>
          </a:p>
          <a:p>
            <a:pPr marL="355600" indent="-355600"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4E81866-A2C5-4DC8-A8B6-20FD97532F50}" type="slidenum">
              <a:rPr lang="ar-SA" sz="1400">
                <a:solidFill>
                  <a:srgbClr val="465E9C"/>
                </a:solidFill>
                <a:latin typeface="Rage Italic" pitchFamily="66" charset="0"/>
              </a:rPr>
              <a:pPr/>
              <a:t>2</a:t>
            </a:fld>
            <a:endParaRPr lang="en-US" sz="1400">
              <a:solidFill>
                <a:srgbClr val="465E9C"/>
              </a:solidFill>
              <a:latin typeface="Rage Itali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052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ea typeface="Majalla UI"/>
              </a:rPr>
              <a:t>أمثلة عن شبكات البيانات</a:t>
            </a:r>
            <a:endParaRPr lang="en-US" b="1" dirty="0" smtClean="0"/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1415B1F-D017-4F71-8B11-6F02BBDACB3F}" type="slidenum">
              <a:rPr lang="ar-SA" sz="1400">
                <a:solidFill>
                  <a:srgbClr val="465E9C"/>
                </a:solidFill>
                <a:latin typeface="Rage Italic" pitchFamily="66" charset="0"/>
              </a:rPr>
              <a:pPr/>
              <a:t>3</a:t>
            </a:fld>
            <a:endParaRPr lang="en-US" sz="1400">
              <a:solidFill>
                <a:srgbClr val="465E9C"/>
              </a:solidFill>
              <a:latin typeface="Rage Italic" pitchFamily="66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7488832" cy="4247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26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a typeface="Majalla UI"/>
              </a:rPr>
              <a:t>أجهزة </a:t>
            </a:r>
            <a:r>
              <a:rPr lang="ar-SA" dirty="0" smtClean="0">
                <a:ea typeface="Majalla UI"/>
              </a:rPr>
              <a:t>الشبكات الواسعة</a:t>
            </a:r>
            <a:endParaRPr lang="en-US" dirty="0" smtClean="0"/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8E8FB8A-30B1-4ADA-9D16-A53FB5407D91}" type="slidenum">
              <a:rPr lang="ar-SA" sz="1400">
                <a:solidFill>
                  <a:srgbClr val="465E9C"/>
                </a:solidFill>
                <a:latin typeface="Rage Italic" pitchFamily="66" charset="0"/>
              </a:rPr>
              <a:pPr/>
              <a:t>4</a:t>
            </a:fld>
            <a:endParaRPr lang="en-US" sz="1400">
              <a:solidFill>
                <a:srgbClr val="465E9C"/>
              </a:solidFill>
              <a:latin typeface="Rage Italic" pitchFamily="66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41563"/>
            <a:ext cx="6912768" cy="291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41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SA" dirty="0" smtClean="0">
                <a:solidFill>
                  <a:prstClr val="black"/>
                </a:solidFill>
                <a:latin typeface="Constantia"/>
                <a:ea typeface="Majalla UI"/>
              </a:rPr>
              <a:t>أجهزة </a:t>
            </a:r>
            <a:r>
              <a:rPr lang="ar-SA" dirty="0">
                <a:solidFill>
                  <a:prstClr val="black"/>
                </a:solidFill>
                <a:latin typeface="Constantia"/>
                <a:ea typeface="Majalla UI"/>
              </a:rPr>
              <a:t>الشبكات الواسعة</a:t>
            </a:r>
            <a:endParaRPr lang="en-US" dirty="0">
              <a:cs typeface="Arial" pitchFamily="34" charset="0"/>
            </a:endParaRPr>
          </a:p>
        </p:txBody>
      </p:sp>
      <p:sp>
        <p:nvSpPr>
          <p:cNvPr id="10244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38F73B6-A6BE-4C7E-8265-7899D79410DE}" type="datetime1">
              <a:rPr lang="ar-SA" sz="1200">
                <a:solidFill>
                  <a:srgbClr val="EEECE1"/>
                </a:solidFill>
              </a:rPr>
              <a:pPr eaLnBrk="1" hangingPunct="1"/>
              <a:t>02/04/1434</a:t>
            </a:fld>
            <a:endParaRPr lang="en-US" sz="1200">
              <a:solidFill>
                <a:srgbClr val="EEECE1"/>
              </a:solidFill>
            </a:endParaRPr>
          </a:p>
        </p:txBody>
      </p:sp>
      <p:pic>
        <p:nvPicPr>
          <p:cNvPr id="102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276350"/>
            <a:ext cx="7704138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201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a typeface="Majalla UI"/>
              </a:rPr>
              <a:t>خدمات </a:t>
            </a:r>
            <a:r>
              <a:rPr lang="ar-SA" dirty="0" smtClean="0">
                <a:ea typeface="Majalla UI"/>
              </a:rPr>
              <a:t>الشبكات الواسعة</a:t>
            </a:r>
            <a:endParaRPr lang="en-US" dirty="0" smtClean="0"/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E2D57B2-8B6C-4027-98A8-D5470674A1A4}" type="slidenum">
              <a:rPr lang="ar-SA" sz="1400">
                <a:solidFill>
                  <a:srgbClr val="465E9C"/>
                </a:solidFill>
                <a:latin typeface="Rage Italic" pitchFamily="66" charset="0"/>
              </a:rPr>
              <a:pPr/>
              <a:t>6</a:t>
            </a:fld>
            <a:endParaRPr lang="en-US" sz="1400">
              <a:solidFill>
                <a:srgbClr val="465E9C"/>
              </a:solidFill>
              <a:latin typeface="Rage Italic" pitchFamily="66" charset="0"/>
            </a:endParaRP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8840"/>
            <a:ext cx="7010400" cy="3578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5461000"/>
            <a:ext cx="6705600" cy="10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84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 fontAlgn="auto">
              <a:spcAft>
                <a:spcPts val="0"/>
              </a:spcAft>
              <a:defRPr/>
            </a:pPr>
            <a:r>
              <a:rPr lang="ar-SA" dirty="0">
                <a:cs typeface="Arial" pitchFamily="34" charset="0"/>
              </a:rPr>
              <a:t>بعض مصطلحات </a:t>
            </a:r>
            <a:r>
              <a:rPr lang="en-US" dirty="0"/>
              <a:t>WAN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229225"/>
            <a:ext cx="8534400" cy="1368425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sz="2000" dirty="0" smtClean="0"/>
              <a:t>إلى جانب ذلك تستخدم واجه </a:t>
            </a:r>
            <a:r>
              <a:rPr lang="en-US" sz="2000" dirty="0" smtClean="0">
                <a:cs typeface="Arial" pitchFamily="34" charset="0"/>
              </a:rPr>
              <a:t>DTE/DCE</a:t>
            </a:r>
            <a:r>
              <a:rPr lang="ar-SA" sz="2000" dirty="0" smtClean="0"/>
              <a:t> العديد من بروتوكولات الطبقة المادية، مثل الواجهة التسلسية عالية السرعة (</a:t>
            </a:r>
            <a:r>
              <a:rPr lang="en-US" sz="2000" dirty="0" smtClean="0">
                <a:cs typeface="Arial" pitchFamily="34" charset="0"/>
              </a:rPr>
              <a:t>HSSI</a:t>
            </a:r>
            <a:r>
              <a:rPr lang="ar-SA" sz="2000" dirty="0" smtClean="0"/>
              <a:t>) و </a:t>
            </a:r>
            <a:r>
              <a:rPr lang="en-US" sz="2000" dirty="0" smtClean="0">
                <a:cs typeface="Arial" pitchFamily="34" charset="0"/>
              </a:rPr>
              <a:t>V.35</a:t>
            </a:r>
            <a:r>
              <a:rPr lang="ar-SA" sz="2000" dirty="0" smtClean="0"/>
              <a:t>. </a:t>
            </a:r>
            <a:endParaRPr lang="en-US" sz="2000" dirty="0" smtClean="0">
              <a:cs typeface="Arial" pitchFamily="34" charset="0"/>
            </a:endParaRPr>
          </a:p>
          <a:p>
            <a:pPr algn="r" rtl="1">
              <a:lnSpc>
                <a:spcPct val="90000"/>
              </a:lnSpc>
            </a:pPr>
            <a:r>
              <a:rPr lang="ar-SA" sz="2000" dirty="0" smtClean="0"/>
              <a:t>وتقوم هذه البروتوكولات بتأسيس الرموز </a:t>
            </a:r>
            <a:r>
              <a:rPr lang="en-US" sz="2000" dirty="0" smtClean="0">
                <a:cs typeface="Arial" pitchFamily="34" charset="0"/>
              </a:rPr>
              <a:t>Codes</a:t>
            </a:r>
            <a:r>
              <a:rPr lang="ar-SA" sz="2000" dirty="0" smtClean="0"/>
              <a:t> والإشارات الكهربية التي تستخدمها الأجهزة لكي تتصل بعضها .</a:t>
            </a:r>
            <a:endParaRPr lang="en-US" sz="2000" dirty="0" smtClean="0">
              <a:cs typeface="Arial" pitchFamily="34" charset="0"/>
            </a:endParaRPr>
          </a:p>
        </p:txBody>
      </p:sp>
      <p:sp>
        <p:nvSpPr>
          <p:cNvPr id="7173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C369F4D-E01C-47A5-96F5-0FCA05E9A26E}" type="datetime1">
              <a:rPr lang="ar-SA" sz="1200">
                <a:solidFill>
                  <a:srgbClr val="EEECE1"/>
                </a:solidFill>
              </a:rPr>
              <a:pPr eaLnBrk="1" hangingPunct="1"/>
              <a:t>02/04/1434</a:t>
            </a:fld>
            <a:endParaRPr lang="en-US" sz="1200">
              <a:solidFill>
                <a:srgbClr val="EEECE1"/>
              </a:solidFill>
            </a:endParaRP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844824"/>
            <a:ext cx="5976938" cy="317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7677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 fontAlgn="auto">
              <a:spcAft>
                <a:spcPts val="0"/>
              </a:spcAft>
              <a:defRPr/>
            </a:pPr>
            <a:r>
              <a:rPr lang="ar-SA" dirty="0">
                <a:cs typeface="Arial" pitchFamily="34" charset="0"/>
              </a:rPr>
              <a:t>بعض مصطلحات </a:t>
            </a:r>
            <a:r>
              <a:rPr lang="en-US" dirty="0"/>
              <a:t>WAN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572000"/>
            <a:ext cx="8534400" cy="1981200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sz="2000" dirty="0" smtClean="0"/>
              <a:t>تسمى الأجهزة التي تضع البيانات على الحلقة المحلية أجهزة إنهاء دائرة البيانات أو أجهزة اتصالات البيانات وتعرف بـ </a:t>
            </a:r>
            <a:r>
              <a:rPr lang="en-US" sz="2000" dirty="0" smtClean="0">
                <a:cs typeface="Arial" pitchFamily="34" charset="0"/>
              </a:rPr>
              <a:t>DCE</a:t>
            </a:r>
            <a:r>
              <a:rPr lang="ar-SA" sz="2000" dirty="0" smtClean="0"/>
              <a:t> </a:t>
            </a:r>
            <a:r>
              <a:rPr lang="en-US" sz="2000" dirty="0" smtClean="0">
                <a:cs typeface="Arial" pitchFamily="34" charset="0"/>
              </a:rPr>
              <a:t>data circuit-terminating equipment, data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communications equipment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ar-SA" sz="2000" b="1" dirty="0" smtClean="0"/>
          </a:p>
          <a:p>
            <a:pPr algn="r" rtl="1">
              <a:lnSpc>
                <a:spcPct val="90000"/>
              </a:lnSpc>
            </a:pPr>
            <a:r>
              <a:rPr lang="ar-SA" sz="2000" dirty="0" smtClean="0"/>
              <a:t>تسمى أجهزة العميل التي تمرر البيانات إلى </a:t>
            </a:r>
            <a:r>
              <a:rPr lang="en-US" sz="2000" dirty="0" smtClean="0">
                <a:cs typeface="Arial" pitchFamily="34" charset="0"/>
              </a:rPr>
              <a:t>DCE</a:t>
            </a:r>
            <a:r>
              <a:rPr lang="ar-SA" sz="2000" dirty="0" smtClean="0"/>
              <a:t> أجهزة طرفية للبيانات أو ما يسمى </a:t>
            </a:r>
            <a:r>
              <a:rPr lang="en-US" sz="2000" dirty="0" smtClean="0">
                <a:cs typeface="Arial" pitchFamily="34" charset="0"/>
              </a:rPr>
              <a:t>DTE </a:t>
            </a:r>
            <a:r>
              <a:rPr lang="ar-SA" sz="2000" dirty="0" smtClean="0"/>
              <a:t> </a:t>
            </a:r>
            <a:r>
              <a:rPr lang="en-US" sz="2000" dirty="0" smtClean="0">
                <a:cs typeface="Arial" pitchFamily="34" charset="0"/>
              </a:rPr>
              <a:t>data terminal equipment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ar-SA" sz="2000" b="1" dirty="0" smtClean="0"/>
              <a:t>	</a:t>
            </a:r>
            <a:r>
              <a:rPr lang="en-US" sz="2000" dirty="0" smtClean="0">
                <a:cs typeface="Arial" pitchFamily="34" charset="0"/>
              </a:rPr>
              <a:t> </a:t>
            </a:r>
          </a:p>
          <a:p>
            <a:pPr algn="r" rtl="1">
              <a:lnSpc>
                <a:spcPct val="90000"/>
              </a:lnSpc>
            </a:pPr>
            <a:r>
              <a:rPr lang="ar-SA" sz="2000" dirty="0" smtClean="0"/>
              <a:t>توفر </a:t>
            </a:r>
            <a:r>
              <a:rPr lang="en-US" sz="2000" dirty="0" smtClean="0">
                <a:cs typeface="Arial" pitchFamily="34" charset="0"/>
              </a:rPr>
              <a:t>DCE</a:t>
            </a:r>
            <a:r>
              <a:rPr lang="ar-SA" sz="2000" dirty="0" smtClean="0"/>
              <a:t> واجهة لـ </a:t>
            </a:r>
            <a:r>
              <a:rPr lang="en-US" sz="2000" dirty="0" smtClean="0">
                <a:cs typeface="Arial" pitchFamily="34" charset="0"/>
              </a:rPr>
              <a:t>DTE</a:t>
            </a:r>
            <a:r>
              <a:rPr lang="ar-SA" sz="2000" dirty="0" smtClean="0"/>
              <a:t> إلى ارتباط الاتصال الموجود في سحابة </a:t>
            </a:r>
            <a:r>
              <a:rPr lang="en-US" sz="2000" dirty="0" smtClean="0">
                <a:cs typeface="Arial" pitchFamily="34" charset="0"/>
              </a:rPr>
              <a:t>WAN</a:t>
            </a:r>
            <a:r>
              <a:rPr lang="ar-SA" sz="2000" dirty="0" smtClean="0"/>
              <a:t> </a:t>
            </a:r>
            <a:endParaRPr lang="en-US" sz="2000" dirty="0" smtClean="0"/>
          </a:p>
        </p:txBody>
      </p:sp>
      <p:sp>
        <p:nvSpPr>
          <p:cNvPr id="6149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7DE1720-0C27-4B1A-BB5B-612FBB190745}" type="datetime1">
              <a:rPr lang="ar-SA" sz="1200">
                <a:solidFill>
                  <a:srgbClr val="EEECE1"/>
                </a:solidFill>
              </a:rPr>
              <a:pPr eaLnBrk="1" hangingPunct="1"/>
              <a:t>02/04/1434</a:t>
            </a:fld>
            <a:endParaRPr lang="en-US" sz="1200">
              <a:solidFill>
                <a:srgbClr val="EEECE1"/>
              </a:solidFill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628800"/>
            <a:ext cx="5162550" cy="286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635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 fontAlgn="auto">
              <a:spcAft>
                <a:spcPts val="0"/>
              </a:spcAft>
              <a:defRPr/>
            </a:pPr>
            <a:r>
              <a:rPr lang="ar-SA" dirty="0">
                <a:cs typeface="Arial" pitchFamily="34" charset="0"/>
              </a:rPr>
              <a:t>بعض مصطلحات</a:t>
            </a:r>
            <a:r>
              <a:rPr lang="en-US" dirty="0"/>
              <a:t>WAN </a:t>
            </a:r>
            <a:endParaRPr lang="en-US" dirty="0">
              <a:cs typeface="Arial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343400"/>
            <a:ext cx="8534400" cy="2209800"/>
          </a:xfrm>
        </p:spPr>
        <p:txBody>
          <a:bodyPr>
            <a:normAutofit fontScale="92500" lnSpcReduction="10000"/>
          </a:bodyPr>
          <a:lstStyle/>
          <a:p>
            <a:pPr lvl="1" algn="r" rtl="1">
              <a:lnSpc>
                <a:spcPct val="90000"/>
              </a:lnSpc>
            </a:pPr>
            <a:r>
              <a:rPr lang="en-US" b="1" dirty="0" smtClean="0">
                <a:cs typeface="Arial" pitchFamily="34" charset="0"/>
              </a:rPr>
              <a:t>customer premises equipment (CPE)</a:t>
            </a:r>
            <a:r>
              <a:rPr lang="ar-SA" b="1" dirty="0" smtClean="0"/>
              <a:t> أجهزة موقع العميل :</a:t>
            </a:r>
            <a:r>
              <a:rPr lang="ar-SA" dirty="0" smtClean="0"/>
              <a:t> وهي الأجهزة التي يحتاجها العميل للوصول إلى </a:t>
            </a:r>
            <a:r>
              <a:rPr lang="en-US" dirty="0" smtClean="0">
                <a:cs typeface="Arial" pitchFamily="34" charset="0"/>
              </a:rPr>
              <a:t>WAN</a:t>
            </a:r>
            <a:r>
              <a:rPr lang="ar-SA" dirty="0" smtClean="0"/>
              <a:t> ويقوم إما باستئجارها أو شرائها من مزود الخدمة.</a:t>
            </a:r>
            <a:endParaRPr lang="en-US" dirty="0" smtClean="0">
              <a:cs typeface="Arial" pitchFamily="34" charset="0"/>
            </a:endParaRPr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يمكن توصيل هذه الأجهزة إما عبر أسلاك نحاسية أو ضوئية إلى أقرب مركز خدمة فرعي (مقسم) أو رئيسي </a:t>
            </a:r>
            <a:r>
              <a:rPr lang="en-US" b="1" dirty="0" smtClean="0">
                <a:cs typeface="Arial" pitchFamily="34" charset="0"/>
              </a:rPr>
              <a:t>central office (CO)</a:t>
            </a:r>
            <a:r>
              <a:rPr lang="ar-SA" b="1" dirty="0" smtClean="0"/>
              <a:t>.</a:t>
            </a:r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هذا التوصيل يسمى ”الميل الأخير </a:t>
            </a:r>
            <a:r>
              <a:rPr lang="en-US" dirty="0" smtClean="0">
                <a:cs typeface="Arial" pitchFamily="34" charset="0"/>
              </a:rPr>
              <a:t>Last-mile</a:t>
            </a:r>
            <a:r>
              <a:rPr lang="ar-SA" dirty="0" smtClean="0"/>
              <a:t> ” أو الحلقة المحلية</a:t>
            </a:r>
            <a:endParaRPr lang="en-US" dirty="0" smtClean="0">
              <a:cs typeface="Arial" pitchFamily="34" charset="0"/>
            </a:endParaRPr>
          </a:p>
        </p:txBody>
      </p:sp>
      <p:sp>
        <p:nvSpPr>
          <p:cNvPr id="4101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F2A596-C090-444F-87FF-A9B2335B0262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672232"/>
            <a:ext cx="5400675" cy="256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38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 fontAlgn="auto">
              <a:spcAft>
                <a:spcPts val="0"/>
              </a:spcAft>
              <a:defRPr/>
            </a:pPr>
            <a:r>
              <a:rPr lang="ar-SA" dirty="0">
                <a:cs typeface="Arial" pitchFamily="34" charset="0"/>
              </a:rPr>
              <a:t>بعض مصطلحات</a:t>
            </a:r>
            <a:r>
              <a:rPr lang="en-US" dirty="0"/>
              <a:t>WAN</a:t>
            </a:r>
            <a:r>
              <a:rPr lang="ar-SA" dirty="0">
                <a:cs typeface="Arial" pitchFamily="34" charset="0"/>
              </a:rPr>
              <a:t> </a:t>
            </a:r>
            <a:endParaRPr lang="en-US" dirty="0">
              <a:cs typeface="Arial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797425"/>
            <a:ext cx="8534400" cy="1755775"/>
          </a:xfrm>
        </p:spPr>
        <p:txBody>
          <a:bodyPr>
            <a:normAutofit/>
          </a:bodyPr>
          <a:lstStyle/>
          <a:p>
            <a:endParaRPr lang="ar-SA" sz="2000" dirty="0" smtClean="0"/>
          </a:p>
          <a:p>
            <a:pPr algn="r" rtl="1"/>
            <a:r>
              <a:rPr lang="ar-SA" sz="2000" dirty="0" smtClean="0"/>
              <a:t>يتم توصيل المكالمة المطلوبة محليًا بالحلقات المحلية الأخرى، أو توصيلها بشكل غير محلي بإحدى المراكز الأساسية من خلال قناة اتصال.</a:t>
            </a:r>
          </a:p>
          <a:p>
            <a:pPr algn="r" rtl="1"/>
            <a:r>
              <a:rPr lang="ar-SA" sz="2000" dirty="0" smtClean="0"/>
              <a:t>ثم تنتقل بعد ذلك إلى مركز إقليمي وتستمر لتصل إلى مركز شركة اتصالات هاتفية إقليمية أو دولية حيث تنتقل المكالمة إلى وجهتها .</a:t>
            </a:r>
            <a:endParaRPr lang="en-US" sz="2000" dirty="0" smtClean="0">
              <a:cs typeface="Arial" pitchFamily="34" charset="0"/>
            </a:endParaRPr>
          </a:p>
        </p:txBody>
      </p:sp>
      <p:sp>
        <p:nvSpPr>
          <p:cNvPr id="5125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E7A070B-713E-4C81-BBBA-7635EDA6CB54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988840"/>
            <a:ext cx="5911850" cy="307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752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أنواع خطوط </a:t>
            </a:r>
            <a:r>
              <a:rPr lang="en-US">
                <a:cs typeface="Arial" pitchFamily="34" charset="0"/>
              </a:rPr>
              <a:t>WAN</a:t>
            </a:r>
            <a:r>
              <a:rPr lang="ar-SA">
                <a:cs typeface="Arial" pitchFamily="34" charset="0"/>
              </a:rPr>
              <a:t> وعرض النطاق الترددي لها</a:t>
            </a:r>
            <a:endParaRPr lang="en-US">
              <a:cs typeface="Arial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791200"/>
            <a:ext cx="8534400" cy="7620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ar-SA" smtClean="0"/>
              <a:t>عادة ما تكون هذه الاتصالات من نوع الاتصال المزدوج ثنائي الاتجاه </a:t>
            </a:r>
            <a:r>
              <a:rPr lang="en-US" smtClean="0">
                <a:cs typeface="Arial" pitchFamily="34" charset="0"/>
              </a:rPr>
              <a:t>Full-duplex</a:t>
            </a:r>
            <a:r>
              <a:rPr lang="ar-SA" smtClean="0"/>
              <a:t>, أي أن </a:t>
            </a:r>
            <a:r>
              <a:rPr lang="en-US" smtClean="0">
                <a:cs typeface="Arial" pitchFamily="34" charset="0"/>
              </a:rPr>
              <a:t>T1</a:t>
            </a:r>
            <a:r>
              <a:rPr lang="ar-SA" smtClean="0"/>
              <a:t> يستطيع نقل </a:t>
            </a:r>
            <a:r>
              <a:rPr lang="en-US" smtClean="0">
                <a:cs typeface="Arial" pitchFamily="34" charset="0"/>
              </a:rPr>
              <a:t>1.544Mbps</a:t>
            </a:r>
            <a:r>
              <a:rPr lang="ar-SA" smtClean="0"/>
              <a:t> في كل اتجاه.</a:t>
            </a:r>
            <a:r>
              <a:rPr lang="en-US" smtClean="0">
                <a:cs typeface="Arial" pitchFamily="34" charset="0"/>
              </a:rPr>
              <a:t> </a:t>
            </a:r>
            <a:endParaRPr lang="en-US" smtClean="0"/>
          </a:p>
        </p:txBody>
      </p:sp>
      <p:sp>
        <p:nvSpPr>
          <p:cNvPr id="8197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1961E0-87EB-4BD2-A8D3-523334041B04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7416800" cy="375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505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143000" y="1731963"/>
            <a:ext cx="4572000" cy="0"/>
          </a:xfrm>
          <a:prstGeom prst="rect">
            <a:avLst/>
          </a:prstGeom>
          <a:solidFill>
            <a:srgbClr val="FFFF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56323" name="Group 3"/>
          <p:cNvGraphicFramePr>
            <a:graphicFrameLocks noGrp="1"/>
          </p:cNvGraphicFramePr>
          <p:nvPr/>
        </p:nvGraphicFramePr>
        <p:xfrm>
          <a:off x="539750" y="1254125"/>
          <a:ext cx="8305800" cy="5199065"/>
        </p:xfrm>
        <a:graphic>
          <a:graphicData uri="http://schemas.openxmlformats.org/drawingml/2006/table">
            <a:tbl>
              <a:tblPr/>
              <a:tblGrid>
                <a:gridCol w="1193800"/>
                <a:gridCol w="1571625"/>
                <a:gridCol w="5540375"/>
              </a:tblGrid>
              <a:tr h="3841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Name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Abbr.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Size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Kilo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2^10 = 1,024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Mega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2^20 = 1,048,576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Giga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G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2^30 = 1,073,741,824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Tera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T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2^40 = 1,099,511,627,776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Peta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2^50 = 1,125,899,906,842,624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Exa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2^60 = 1,152,921,504,606,846,976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Zetta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2^70 = 1,180,591,620,717,411,303,424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Yotta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2^80 = 1,208,925,819,614,629,174,706,176 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0"/>
                    </a:solidFill>
                  </a:tcPr>
                </a:tc>
              </a:tr>
            </a:tbl>
          </a:graphicData>
        </a:graphic>
      </p:graphicFrame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381000" y="152400"/>
            <a:ext cx="845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r" rtl="1"/>
            <a:r>
              <a:rPr lang="ar-SA" sz="3200" b="1">
                <a:solidFill>
                  <a:schemeClr val="tx2"/>
                </a:solidFill>
                <a:latin typeface="Arial" pitchFamily="34" charset="0"/>
              </a:rPr>
              <a:t>جدول يوضح مضاعفات وحدات قياس البيانات</a:t>
            </a:r>
            <a:endParaRPr lang="en-US" sz="3200" b="1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62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69270B-6250-4F7D-A7DC-130EEAC17BA7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جهاز خارجي </a:t>
            </a:r>
            <a:r>
              <a:rPr lang="en-US"/>
              <a:t> CSU/DSU</a:t>
            </a:r>
            <a:r>
              <a:rPr lang="ar-SA">
                <a:cs typeface="Arial" pitchFamily="34" charset="0"/>
              </a:rPr>
              <a:t>للخطوط الرقمية</a:t>
            </a:r>
            <a:endParaRPr lang="en-US">
              <a:cs typeface="Arial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4724400"/>
            <a:ext cx="8748712" cy="1728788"/>
          </a:xfrm>
        </p:spPr>
        <p:txBody>
          <a:bodyPr>
            <a:normAutofit/>
          </a:bodyPr>
          <a:lstStyle/>
          <a:p>
            <a:pPr algn="r" rtl="1">
              <a:lnSpc>
                <a:spcPct val="90000"/>
              </a:lnSpc>
            </a:pPr>
            <a:r>
              <a:rPr lang="ar-SA" sz="2000" dirty="0" smtClean="0">
                <a:solidFill>
                  <a:srgbClr val="000000"/>
                </a:solidFill>
              </a:rPr>
              <a:t>يستخدم لربط الحلقة المحلية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Local loop</a:t>
            </a:r>
            <a:r>
              <a:rPr lang="ar-SA" sz="2000" dirty="0" smtClean="0">
                <a:solidFill>
                  <a:srgbClr val="000000"/>
                </a:solidFill>
              </a:rPr>
              <a:t> بجهاز التوجيه عبر كبل تسلسلي.</a:t>
            </a:r>
          </a:p>
          <a:p>
            <a:pPr algn="r" rtl="1">
              <a:lnSpc>
                <a:spcPct val="90000"/>
              </a:lnSpc>
            </a:pPr>
            <a:r>
              <a:rPr lang="ar-SA" sz="2000" dirty="0" smtClean="0">
                <a:solidFill>
                  <a:srgbClr val="000000"/>
                </a:solidFill>
              </a:rPr>
              <a:t>عادة ما تكون وحدتا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CSU/DSU</a:t>
            </a:r>
            <a:r>
              <a:rPr lang="ar-SA" sz="2000" dirty="0" smtClean="0">
                <a:solidFill>
                  <a:srgbClr val="000000"/>
                </a:solidFill>
              </a:rPr>
              <a:t> مدمجتين في جهاز واحد يمكن أن يكون منفصلاً عن جهاز التوجيه أو مدمجاً معه. (المثال المعروض يوضح وحدة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CSU/DSU</a:t>
            </a:r>
            <a:r>
              <a:rPr lang="ar-SA" sz="2000" dirty="0" smtClean="0">
                <a:solidFill>
                  <a:srgbClr val="000000"/>
                </a:solidFill>
              </a:rPr>
              <a:t> منفصلة.</a:t>
            </a:r>
          </a:p>
          <a:p>
            <a:pPr algn="r" rtl="1">
              <a:lnSpc>
                <a:spcPct val="90000"/>
              </a:lnSpc>
            </a:pPr>
            <a:r>
              <a:rPr lang="ar-SA" sz="2000" dirty="0" smtClean="0">
                <a:solidFill>
                  <a:srgbClr val="000000"/>
                </a:solidFill>
              </a:rPr>
              <a:t>نعني بـ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CSU/DSU</a:t>
            </a:r>
            <a:r>
              <a:rPr lang="ar-SA" sz="2000" dirty="0" smtClean="0">
                <a:solidFill>
                  <a:srgbClr val="000000"/>
                </a:solidFill>
              </a:rPr>
              <a:t> : وحدة خدمة البيانات/وحدة خدمة القناة.</a:t>
            </a:r>
          </a:p>
          <a:p>
            <a:pPr algn="r" rtl="1">
              <a:lnSpc>
                <a:spcPct val="90000"/>
              </a:lnSpc>
            </a:pPr>
            <a:r>
              <a:rPr lang="ar-SA" sz="2000" dirty="0" smtClean="0">
                <a:solidFill>
                  <a:srgbClr val="000000"/>
                </a:solidFill>
              </a:rPr>
              <a:t>يشابه هذا الجهاز جهاز الموديم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Modem</a:t>
            </a:r>
            <a:r>
              <a:rPr lang="ar-SA" sz="2000" dirty="0" smtClean="0">
                <a:solidFill>
                  <a:srgbClr val="000000"/>
                </a:solidFill>
              </a:rPr>
              <a:t> المستخدم مع الخطوط التمائلية (خط الهاتف).</a:t>
            </a: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75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46BA22B-6C5C-4E34-8850-6C4076FE3AC8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11268" name="Picture 6" descr="398V0NIGAJAH39QA038BE81ID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32596"/>
            <a:ext cx="523875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556792"/>
            <a:ext cx="4819650" cy="1191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0" name="Line 8"/>
          <p:cNvSpPr>
            <a:spLocks noChangeShapeType="1"/>
          </p:cNvSpPr>
          <p:nvPr/>
        </p:nvSpPr>
        <p:spPr bwMode="auto">
          <a:xfrm flipV="1">
            <a:off x="6553200" y="3657600"/>
            <a:ext cx="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6096000" y="4114800"/>
            <a:ext cx="137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Arial" pitchFamily="34" charset="0"/>
              </a:rPr>
              <a:t>To router</a:t>
            </a:r>
          </a:p>
        </p:txBody>
      </p:sp>
      <p:sp>
        <p:nvSpPr>
          <p:cNvPr id="11272" name="Line 10"/>
          <p:cNvSpPr>
            <a:spLocks noChangeShapeType="1"/>
          </p:cNvSpPr>
          <p:nvPr/>
        </p:nvSpPr>
        <p:spPr bwMode="auto">
          <a:xfrm flipV="1">
            <a:off x="4419600" y="3733800"/>
            <a:ext cx="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273" name="Text Box 11"/>
          <p:cNvSpPr txBox="1">
            <a:spLocks noChangeArrowheads="1"/>
          </p:cNvSpPr>
          <p:nvPr/>
        </p:nvSpPr>
        <p:spPr bwMode="auto">
          <a:xfrm>
            <a:off x="3810000" y="42672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Arial" pitchFamily="34" charset="0"/>
              </a:rPr>
              <a:t>To T1 circuit</a:t>
            </a:r>
          </a:p>
        </p:txBody>
      </p:sp>
      <p:pic>
        <p:nvPicPr>
          <p:cNvPr id="11274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4038600" cy="2280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637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كرت داخلي </a:t>
            </a:r>
            <a:r>
              <a:rPr lang="en-US"/>
              <a:t> CSU/DSU</a:t>
            </a:r>
            <a:r>
              <a:rPr lang="ar-SA">
                <a:cs typeface="Arial" pitchFamily="34" charset="0"/>
              </a:rPr>
              <a:t>للخطوط الرقمية</a:t>
            </a:r>
            <a:endParaRPr lang="en-US">
              <a:cs typeface="Arial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410200"/>
            <a:ext cx="8534400" cy="1143000"/>
          </a:xfrm>
        </p:spPr>
        <p:txBody>
          <a:bodyPr/>
          <a:lstStyle/>
          <a:p>
            <a:pPr algn="r" rtl="1"/>
            <a:r>
              <a:rPr lang="ar-SA" dirty="0" smtClean="0">
                <a:solidFill>
                  <a:srgbClr val="000000"/>
                </a:solidFill>
              </a:rPr>
              <a:t>يمكن أن يكون </a:t>
            </a:r>
            <a:r>
              <a:rPr lang="en-US" dirty="0" smtClean="0">
                <a:solidFill>
                  <a:srgbClr val="000000"/>
                </a:solidFill>
                <a:cs typeface="Arial" pitchFamily="34" charset="0"/>
              </a:rPr>
              <a:t>CSU/DSU</a:t>
            </a:r>
            <a:r>
              <a:rPr lang="ar-SA" dirty="0" smtClean="0">
                <a:solidFill>
                  <a:srgbClr val="000000"/>
                </a:solidFill>
              </a:rPr>
              <a:t> مدمجاً ضمن جهاز التوجيه كما في الشكل أعلاه.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2293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F0FE961-B774-4D3F-B455-8E6B3E53F31A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12292" name="Picture 7" descr="wic2500_t1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700807"/>
            <a:ext cx="5329237" cy="369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199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أجهزة الموديم </a:t>
            </a:r>
            <a:r>
              <a:rPr lang="en-US"/>
              <a:t>Modems</a:t>
            </a:r>
            <a:r>
              <a:rPr lang="ar-SA">
                <a:cs typeface="Arial" pitchFamily="34" charset="0"/>
              </a:rPr>
              <a:t> للخطوط التماثلية</a:t>
            </a:r>
            <a:endParaRPr lang="en-US">
              <a:cs typeface="Arial" pitchFamily="34" charset="0"/>
            </a:endParaRPr>
          </a:p>
        </p:txBody>
      </p:sp>
      <p:sp>
        <p:nvSpPr>
          <p:cNvPr id="13316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D909ED3-C9B1-4127-A3AA-1411778DAE10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831"/>
            <a:ext cx="7561088" cy="432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950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75" y="817564"/>
            <a:ext cx="6964363" cy="1010218"/>
          </a:xfrm>
        </p:spPr>
        <p:txBody>
          <a:bodyPr/>
          <a:lstStyle/>
          <a:p>
            <a:r>
              <a:rPr lang="ar-SA" sz="3600" dirty="0" smtClean="0">
                <a:ea typeface="Majalla UI"/>
              </a:rPr>
              <a:t>عمليات </a:t>
            </a:r>
            <a:r>
              <a:rPr lang="ar-SA" sz="3600" dirty="0" smtClean="0">
                <a:ea typeface="Majalla UI"/>
              </a:rPr>
              <a:t>تضمين البيانات</a:t>
            </a:r>
            <a:endParaRPr lang="en-US" sz="3600" dirty="0" smtClean="0"/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08FC255-353D-4F27-9335-4889307FF9D5}" type="slidenum">
              <a:rPr lang="ar-SA" sz="1400">
                <a:solidFill>
                  <a:srgbClr val="465E9C"/>
                </a:solidFill>
                <a:latin typeface="Rage Italic" pitchFamily="66" charset="0"/>
              </a:rPr>
              <a:pPr/>
              <a:t>16</a:t>
            </a:fld>
            <a:endParaRPr lang="en-US" sz="1400">
              <a:solidFill>
                <a:srgbClr val="465E9C"/>
              </a:solidFill>
              <a:latin typeface="Rage Italic" pitchFamily="66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65"/>
          <a:stretch>
            <a:fillRect/>
          </a:stretch>
        </p:blipFill>
        <p:spPr bwMode="auto">
          <a:xfrm>
            <a:off x="1259632" y="1827781"/>
            <a:ext cx="6120680" cy="1525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1403648" y="5037763"/>
            <a:ext cx="6480720" cy="144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dirty="0" smtClean="0">
                <a:solidFill>
                  <a:prstClr val="black"/>
                </a:solidFill>
                <a:latin typeface="Arial" pitchFamily="34" charset="0"/>
              </a:rPr>
              <a:t>تحدد البروتوكولات في شبكة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WAN</a:t>
            </a:r>
            <a:r>
              <a:rPr lang="ar-SA" sz="2000" dirty="0" smtClean="0">
                <a:solidFill>
                  <a:prstClr val="black"/>
                </a:solidFill>
                <a:latin typeface="Arial" pitchFamily="34" charset="0"/>
              </a:rPr>
              <a:t> كيفية نقل الإطارات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Frames</a:t>
            </a:r>
            <a:r>
              <a:rPr lang="ar-SA" sz="2000" dirty="0" smtClean="0">
                <a:solidFill>
                  <a:prstClr val="black"/>
                </a:solidFill>
                <a:latin typeface="Arial" pitchFamily="34" charset="0"/>
              </a:rPr>
              <a:t> بين الأنظمة باستخدام وصلة بيانات واحدة. وقد صممت هذه البروتوكولات للعمل على وصلة من نوع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</a:rPr>
              <a:t>point-to-point</a:t>
            </a:r>
            <a:r>
              <a:rPr lang="ar-SA" sz="2400" dirty="0" smtClean="0">
                <a:solidFill>
                  <a:prstClr val="black"/>
                </a:solidFill>
                <a:latin typeface="Arial" pitchFamily="34" charset="0"/>
              </a:rPr>
              <a:t> أو من نوع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</a:rPr>
              <a:t>multipoint</a:t>
            </a:r>
            <a:r>
              <a:rPr lang="ar-SA" sz="2400" dirty="0" smtClean="0">
                <a:solidFill>
                  <a:prstClr val="black"/>
                </a:solidFill>
                <a:latin typeface="Arial" pitchFamily="34" charset="0"/>
              </a:rPr>
              <a:t> أو من نوع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</a:rPr>
              <a:t>multi-access switched services</a:t>
            </a:r>
            <a:r>
              <a:rPr lang="ar-SA" sz="2400" dirty="0" smtClean="0">
                <a:solidFill>
                  <a:prstClr val="black"/>
                </a:solidFill>
                <a:latin typeface="Arial" pitchFamily="34" charset="0"/>
              </a:rPr>
              <a:t>.</a:t>
            </a:r>
            <a:endParaRPr lang="en-US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4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76600"/>
            <a:ext cx="6624736" cy="181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95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معايير </a:t>
            </a:r>
            <a:r>
              <a:rPr lang="en-US">
                <a:cs typeface="Arial" pitchFamily="34" charset="0"/>
              </a:rPr>
              <a:t>WAN</a:t>
            </a:r>
            <a:r>
              <a:rPr lang="ar-SA">
                <a:cs typeface="Arial" pitchFamily="34" charset="0"/>
              </a:rPr>
              <a:t> (الشبكة الواسعة)</a:t>
            </a:r>
            <a:r>
              <a:rPr lang="ar-SA"/>
              <a:t> </a:t>
            </a:r>
            <a:endParaRPr lang="en-US"/>
          </a:p>
        </p:txBody>
      </p:sp>
      <p:sp>
        <p:nvSpPr>
          <p:cNvPr id="14339" name="Rectangle 6"/>
          <p:cNvSpPr>
            <a:spLocks noGrp="1" noChangeArrowheads="1"/>
          </p:cNvSpPr>
          <p:nvPr>
            <p:ph idx="1"/>
          </p:nvPr>
        </p:nvSpPr>
        <p:spPr>
          <a:xfrm>
            <a:off x="381000" y="4038600"/>
            <a:ext cx="8534400" cy="25146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SA" sz="2000" dirty="0" smtClean="0"/>
              <a:t>معايير </a:t>
            </a:r>
            <a:r>
              <a:rPr lang="en-US" sz="2000" dirty="0" smtClean="0">
                <a:cs typeface="Arial" pitchFamily="34" charset="0"/>
              </a:rPr>
              <a:t>WAN</a:t>
            </a:r>
            <a:r>
              <a:rPr lang="ar-SA" sz="2000" dirty="0" smtClean="0"/>
              <a:t> تركز على الطبقة الأولى والثانية. </a:t>
            </a:r>
          </a:p>
          <a:p>
            <a:pPr algn="r" rtl="1"/>
            <a:r>
              <a:rPr lang="ar-SA" sz="2000" dirty="0" smtClean="0"/>
              <a:t>وتصف هذه المعايير  : </a:t>
            </a:r>
          </a:p>
          <a:p>
            <a:pPr lvl="1" algn="r" rtl="1"/>
            <a:r>
              <a:rPr lang="ar-SA" dirty="0" smtClean="0"/>
              <a:t>العنونة المادية </a:t>
            </a:r>
            <a:r>
              <a:rPr lang="en-US" dirty="0" smtClean="0">
                <a:cs typeface="Arial" pitchFamily="34" charset="0"/>
              </a:rPr>
              <a:t>physical addressing</a:t>
            </a:r>
            <a:r>
              <a:rPr lang="ar-SA" dirty="0" smtClean="0"/>
              <a:t> </a:t>
            </a:r>
          </a:p>
          <a:p>
            <a:pPr lvl="1" algn="r" rtl="1"/>
            <a:r>
              <a:rPr lang="ar-SA" dirty="0" smtClean="0"/>
              <a:t>التحكم في التدفق </a:t>
            </a:r>
            <a:r>
              <a:rPr lang="en-US" dirty="0" smtClean="0">
                <a:cs typeface="Arial" pitchFamily="34" charset="0"/>
              </a:rPr>
              <a:t>flow control</a:t>
            </a:r>
            <a:r>
              <a:rPr lang="ar-SA" dirty="0" smtClean="0"/>
              <a:t> </a:t>
            </a:r>
          </a:p>
          <a:p>
            <a:pPr lvl="1" algn="r" rtl="1"/>
            <a:r>
              <a:rPr lang="ar-SA" dirty="0" smtClean="0"/>
              <a:t>التضمين </a:t>
            </a:r>
            <a:r>
              <a:rPr lang="en-US" dirty="0" smtClean="0">
                <a:cs typeface="Arial" pitchFamily="34" charset="0"/>
              </a:rPr>
              <a:t>encapsulation</a:t>
            </a:r>
            <a:r>
              <a:rPr lang="ar-SA" dirty="0" smtClean="0"/>
              <a:t>. </a:t>
            </a:r>
          </a:p>
          <a:p>
            <a:pPr algn="r" rtl="1"/>
            <a:r>
              <a:rPr lang="ar-SA" sz="2000" dirty="0" smtClean="0"/>
              <a:t>أما بالنسبة لتعريف معايير </a:t>
            </a:r>
            <a:r>
              <a:rPr lang="en-US" sz="2000" dirty="0" smtClean="0">
                <a:cs typeface="Arial" pitchFamily="34" charset="0"/>
              </a:rPr>
              <a:t>WAN</a:t>
            </a:r>
            <a:r>
              <a:rPr lang="ar-SA" sz="2000" dirty="0" smtClean="0"/>
              <a:t> وإدارتها فيتم عن طريق عدد من السلطات المعترف بها .</a:t>
            </a:r>
          </a:p>
        </p:txBody>
      </p:sp>
      <p:sp>
        <p:nvSpPr>
          <p:cNvPr id="14341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EDA53EC-F7C3-44DA-A210-328D0C96F2CB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1434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96975"/>
            <a:ext cx="8135938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614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39150" cy="609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معايير الطبقة المادية (الطبقة 1)</a:t>
            </a:r>
            <a:endParaRPr lang="en-US">
              <a:cs typeface="Arial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5373688"/>
            <a:ext cx="8375650" cy="935037"/>
          </a:xfrm>
        </p:spPr>
        <p:txBody>
          <a:bodyPr>
            <a:normAutofit fontScale="77500" lnSpcReduction="20000"/>
          </a:bodyPr>
          <a:lstStyle/>
          <a:p>
            <a:pPr algn="r" rtl="1"/>
            <a:r>
              <a:rPr lang="ar-SA" dirty="0" smtClean="0"/>
              <a:t>تصف بروتوكولات الطبقة المادية كيفية توفير الاتصالات الإلكترونية والميكانيكية والتشغيلية والوظيفية للخدمات التي يقدمها موفر خدمة الاتصالات. </a:t>
            </a:r>
            <a:endParaRPr lang="en-US" dirty="0" smtClean="0"/>
          </a:p>
        </p:txBody>
      </p:sp>
      <p:sp>
        <p:nvSpPr>
          <p:cNvPr id="15365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6EB64EA-40DF-45F0-BB35-C235B69F6DF8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235075"/>
            <a:ext cx="8208963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188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 dirty="0" smtClean="0"/>
              <a:t>معايير </a:t>
            </a:r>
            <a:r>
              <a:rPr lang="ar-SA" dirty="0"/>
              <a:t>وبروتوكولات </a:t>
            </a:r>
            <a:r>
              <a:rPr lang="ar-SA" dirty="0">
                <a:solidFill>
                  <a:srgbClr val="FF5050"/>
                </a:solidFill>
              </a:rPr>
              <a:t>الطبقة المادية</a:t>
            </a:r>
            <a:r>
              <a:rPr lang="ar-SA" dirty="0"/>
              <a:t> في شبكة </a:t>
            </a:r>
            <a:r>
              <a:rPr lang="en-US" dirty="0"/>
              <a:t>WAN</a:t>
            </a:r>
            <a:r>
              <a:rPr lang="ar-SA" dirty="0"/>
              <a:t> </a:t>
            </a:r>
            <a:endParaRPr lang="en-US" dirty="0"/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C40FB44-1D39-4D48-8611-B37BB4010F14}" type="slidenum">
              <a:rPr lang="ar-SA" sz="1400">
                <a:solidFill>
                  <a:srgbClr val="465E9C"/>
                </a:solidFill>
                <a:latin typeface="Rage Italic" pitchFamily="66" charset="0"/>
              </a:rPr>
              <a:pPr/>
              <a:t>19</a:t>
            </a:fld>
            <a:endParaRPr lang="en-US" sz="1400">
              <a:solidFill>
                <a:srgbClr val="465E9C"/>
              </a:solidFill>
              <a:latin typeface="Rage Italic" pitchFamily="66" charset="0"/>
            </a:endParaRP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971600" y="2260391"/>
            <a:ext cx="7344816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EIA/TIA-232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EIA/TIA-449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V.24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V.35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X.21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G0.703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EIA-530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ISDN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(شبكة الخدمات الرقمية المتكاملة)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T1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، و</a:t>
            </a: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T3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، و</a:t>
            </a: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E1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، و</a:t>
            </a: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E3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xDSL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622300" indent="-6223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(</a:t>
            </a: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SONET (OC-3, OC-12, OC-48, OC-192</a:t>
            </a:r>
            <a:r>
              <a:rPr lang="ar-SA" sz="1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498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92696"/>
            <a:ext cx="7554416" cy="576064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 sz="2800" dirty="0" smtClean="0"/>
              <a:t>معايير </a:t>
            </a:r>
            <a:r>
              <a:rPr lang="ar-SA" sz="2800" dirty="0"/>
              <a:t>وبروتوكولات </a:t>
            </a:r>
            <a:r>
              <a:rPr lang="ar-SA" sz="2800" dirty="0">
                <a:solidFill>
                  <a:srgbClr val="FF5050"/>
                </a:solidFill>
              </a:rPr>
              <a:t>طبقة ارتباط البيانات</a:t>
            </a:r>
            <a:r>
              <a:rPr lang="ar-SA" sz="2800" dirty="0"/>
              <a:t> في شبكة </a:t>
            </a:r>
            <a:r>
              <a:rPr lang="en-US" sz="2800" dirty="0"/>
              <a:t>WAN</a:t>
            </a:r>
            <a:r>
              <a:rPr lang="ar-SA" sz="2800" dirty="0"/>
              <a:t> </a:t>
            </a:r>
            <a:endParaRPr lang="en-US" sz="2800" dirty="0"/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CB4D820-5300-4873-B9AE-65824167C641}" type="slidenum">
              <a:rPr lang="ar-SA" sz="1400">
                <a:solidFill>
                  <a:srgbClr val="465E9C"/>
                </a:solidFill>
                <a:latin typeface="Rage Italic" pitchFamily="66" charset="0"/>
              </a:rPr>
              <a:pPr/>
              <a:t>20</a:t>
            </a:fld>
            <a:endParaRPr lang="en-US" sz="1400">
              <a:solidFill>
                <a:srgbClr val="465E9C"/>
              </a:solidFill>
              <a:latin typeface="Rage Italic" pitchFamily="66" charset="0"/>
            </a:endParaRPr>
          </a:p>
        </p:txBody>
      </p:sp>
      <p:sp>
        <p:nvSpPr>
          <p:cNvPr id="535555" name="Rectangle 3"/>
          <p:cNvSpPr>
            <a:spLocks noChangeArrowheads="1"/>
          </p:cNvSpPr>
          <p:nvPr/>
        </p:nvSpPr>
        <p:spPr bwMode="auto">
          <a:xfrm>
            <a:off x="1043608" y="1583283"/>
            <a:ext cx="712879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  التحكم في ارتباط البيانات عالي المستوى (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HDLC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)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  ترحيل الإطارات 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Frame Relay</a:t>
            </a:r>
            <a:endParaRPr lang="ar-SA" sz="240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  بروتوكول الاتصال من نقطة إلى نقطة (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PPP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)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  وحدة التحكم في ارتباط البيانات المتزامنة (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SDLC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)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  بروتوكول الإنترنت للخط التسلسلي (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SLIP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)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X.25    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ATM    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(وضع النقل غير المتزامن)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LAPB    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LAPD    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LAPF    </a:t>
            </a:r>
            <a:r>
              <a:rPr lang="ar-SA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marL="812800" indent="-812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ar-SA" sz="240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0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39150" cy="609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موصلات الطبقة المادية (الطبقة 1)</a:t>
            </a:r>
            <a:endParaRPr lang="en-US">
              <a:cs typeface="Arial" pitchFamily="34" charset="0"/>
            </a:endParaRPr>
          </a:p>
        </p:txBody>
      </p:sp>
      <p:sp>
        <p:nvSpPr>
          <p:cNvPr id="16388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C32B24F-CA19-4CD1-AFC0-D987CF19B357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1255713"/>
            <a:ext cx="6553200" cy="505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212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SA">
                <a:cs typeface="Arial" pitchFamily="34" charset="0"/>
              </a:rPr>
              <a:t>تقنيات </a:t>
            </a:r>
            <a:r>
              <a:rPr lang="en-US"/>
              <a:t>WAN</a:t>
            </a:r>
          </a:p>
        </p:txBody>
      </p:sp>
      <p:sp>
        <p:nvSpPr>
          <p:cNvPr id="20485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88DBA0E-BED3-46B3-842B-54A4F0F3142C}" type="datetime1">
              <a:rPr lang="ar-SA" sz="1200">
                <a:solidFill>
                  <a:schemeClr val="bg2"/>
                </a:solidFill>
              </a:rPr>
              <a:pPr eaLnBrk="1" hangingPunct="1"/>
              <a:t>02/04/1434</a:t>
            </a:fld>
            <a:endParaRPr lang="en-US" sz="1200">
              <a:solidFill>
                <a:schemeClr val="bg2"/>
              </a:solidFill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7561535" cy="274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3983038" y="3803650"/>
            <a:ext cx="1006475" cy="244475"/>
          </a:xfrm>
          <a:prstGeom prst="rect">
            <a:avLst/>
          </a:prstGeom>
          <a:solidFill>
            <a:srgbClr val="CBF3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pitchFamily="34" charset="0"/>
              </a:rPr>
              <a:t>&lt;45 Mbps</a:t>
            </a:r>
          </a:p>
        </p:txBody>
      </p:sp>
    </p:spTree>
    <p:extLst>
      <p:ext uri="{BB962C8B-B14F-4D97-AF65-F5344CB8AC3E}">
        <p14:creationId xmlns:p14="http://schemas.microsoft.com/office/powerpoint/2010/main" val="268095692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749</Words>
  <Application>Microsoft Office PowerPoint</Application>
  <PresentationFormat>On-screen Show (4:3)</PresentationFormat>
  <Paragraphs>133</Paragraphs>
  <Slides>22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Office Theme</vt:lpstr>
      <vt:lpstr>Pushpin</vt:lpstr>
      <vt:lpstr>1_Pushpin</vt:lpstr>
      <vt:lpstr>4_Pushpin</vt:lpstr>
      <vt:lpstr>5_Pushpin</vt:lpstr>
      <vt:lpstr>6_Pushpin</vt:lpstr>
      <vt:lpstr>1_Office Theme</vt:lpstr>
      <vt:lpstr>2_Office Theme</vt:lpstr>
      <vt:lpstr>3_Office Theme</vt:lpstr>
      <vt:lpstr>WAN Technologies محاضرة -2  تقنيات الشبكة الواسعة</vt:lpstr>
      <vt:lpstr>مقدمة فى الشبكات الواسعة WAN</vt:lpstr>
      <vt:lpstr>أمثلة عن شبكات البيانات</vt:lpstr>
      <vt:lpstr>أجهزة الشبكات الواسعة</vt:lpstr>
      <vt:lpstr>أجهزة الشبكات الواسعة</vt:lpstr>
      <vt:lpstr>خدمات الشبكات الواسعة</vt:lpstr>
      <vt:lpstr>بعض مصطلحات WAN</vt:lpstr>
      <vt:lpstr>بعض مصطلحات WAN</vt:lpstr>
      <vt:lpstr>بعض مصطلحاتWAN </vt:lpstr>
      <vt:lpstr>بعض مصطلحاتWAN </vt:lpstr>
      <vt:lpstr>أنواع خطوط WAN وعرض النطاق الترددي لها</vt:lpstr>
      <vt:lpstr>PowerPoint Presentation</vt:lpstr>
      <vt:lpstr>جهاز خارجي  CSU/DSUللخطوط الرقمية</vt:lpstr>
      <vt:lpstr>كرت داخلي  CSU/DSUللخطوط الرقمية</vt:lpstr>
      <vt:lpstr>أجهزة الموديم Modems للخطوط التماثلية</vt:lpstr>
      <vt:lpstr>عمليات تضمين البيانات</vt:lpstr>
      <vt:lpstr>معايير WAN (الشبكة الواسعة) </vt:lpstr>
      <vt:lpstr>معايير الطبقة المادية (الطبقة 1)</vt:lpstr>
      <vt:lpstr>معايير وبروتوكولات الطبقة المادية في شبكة WAN </vt:lpstr>
      <vt:lpstr>معايير وبروتوكولات طبقة ارتباط البيانات في شبكة WAN </vt:lpstr>
      <vt:lpstr>موصلات الطبقة المادية (الطبقة 1)</vt:lpstr>
      <vt:lpstr>تقنيات WAN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userr</dc:creator>
  <cp:lastModifiedBy>Rania Ahmed Mohmed Tabeidi</cp:lastModifiedBy>
  <cp:revision>14</cp:revision>
  <dcterms:created xsi:type="dcterms:W3CDTF">2012-03-04T20:38:24Z</dcterms:created>
  <dcterms:modified xsi:type="dcterms:W3CDTF">2013-02-12T10:01:11Z</dcterms:modified>
</cp:coreProperties>
</file>